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27" r:id="rId4"/>
    <p:sldId id="304" r:id="rId5"/>
    <p:sldId id="305" r:id="rId6"/>
    <p:sldId id="306" r:id="rId7"/>
    <p:sldId id="310" r:id="rId8"/>
    <p:sldId id="308" r:id="rId9"/>
    <p:sldId id="317" r:id="rId10"/>
    <p:sldId id="318" r:id="rId11"/>
    <p:sldId id="319" r:id="rId12"/>
    <p:sldId id="320" r:id="rId13"/>
    <p:sldId id="315" r:id="rId14"/>
    <p:sldId id="316" r:id="rId15"/>
    <p:sldId id="321" r:id="rId16"/>
    <p:sldId id="322" r:id="rId17"/>
    <p:sldId id="350" r:id="rId18"/>
    <p:sldId id="326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56" r:id="rId29"/>
    <p:sldId id="366" r:id="rId30"/>
    <p:sldId id="364" r:id="rId31"/>
    <p:sldId id="367" r:id="rId32"/>
    <p:sldId id="339" r:id="rId33"/>
    <p:sldId id="340" r:id="rId34"/>
    <p:sldId id="341" r:id="rId35"/>
    <p:sldId id="342" r:id="rId36"/>
    <p:sldId id="343" r:id="rId37"/>
    <p:sldId id="368" r:id="rId38"/>
    <p:sldId id="344" r:id="rId39"/>
    <p:sldId id="345" r:id="rId40"/>
    <p:sldId id="352" r:id="rId41"/>
    <p:sldId id="346" r:id="rId42"/>
    <p:sldId id="347" r:id="rId43"/>
    <p:sldId id="348" r:id="rId44"/>
    <p:sldId id="353" r:id="rId45"/>
    <p:sldId id="363" r:id="rId46"/>
    <p:sldId id="349" r:id="rId47"/>
    <p:sldId id="354" r:id="rId48"/>
    <p:sldId id="355" r:id="rId49"/>
    <p:sldId id="358" r:id="rId50"/>
    <p:sldId id="359" r:id="rId51"/>
    <p:sldId id="36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286"/>
    <p:restoredTop sz="94709"/>
  </p:normalViewPr>
  <p:slideViewPr>
    <p:cSldViewPr snapToGrid="0" snapToObjects="1">
      <p:cViewPr varScale="1">
        <p:scale>
          <a:sx n="110" d="100"/>
          <a:sy n="110" d="100"/>
        </p:scale>
        <p:origin x="7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7C7F1-55AA-0F41-A931-50EA6999221A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CE87-6C4C-1944-9097-655E6AEA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0D39-E989-574C-9F81-CE3306BD6A31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4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2DB8CED-17B0-B24D-BC67-D5155092D05E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Got to here 11/7</a:t>
            </a:r>
          </a:p>
        </p:txBody>
      </p:sp>
    </p:spTree>
    <p:extLst>
      <p:ext uri="{BB962C8B-B14F-4D97-AF65-F5344CB8AC3E}">
        <p14:creationId xmlns:p14="http://schemas.microsoft.com/office/powerpoint/2010/main" val="124522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5A6E4-CBB2-EC4E-93D1-D5375CF43895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4D589-6B66-E64A-82AD-7C09B1708498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4D589-6B66-E64A-82AD-7C09B1708498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9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Add diagram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C4AAD-0CCD-6148-B5C6-9157AA34FA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2CE87-6C4C-1944-9097-655E6AEAF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FBA4E-9DC1-654E-97F4-E6D23EAFB171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Ended here Tuesday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2CE87-6C4C-1944-9097-655E6AEAFA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0FC07E3-0030-F94C-B1EB-22696C25E11F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12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6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40C3-A353-CA48-BE74-B66DA39AA40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147" y="506765"/>
            <a:ext cx="7772400" cy="5389068"/>
          </a:xfrm>
        </p:spPr>
        <p:txBody>
          <a:bodyPr>
            <a:normAutofit/>
          </a:bodyPr>
          <a:lstStyle/>
          <a:p>
            <a:r>
              <a:rPr lang="en-US" dirty="0"/>
              <a:t>Week 4: Fluid dynamics principles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Tally’s book, chapter 7</a:t>
            </a:r>
          </a:p>
        </p:txBody>
      </p:sp>
    </p:spTree>
    <p:extLst>
      <p:ext uri="{BB962C8B-B14F-4D97-AF65-F5344CB8AC3E}">
        <p14:creationId xmlns:p14="http://schemas.microsoft.com/office/powerpoint/2010/main" val="245897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Coriolis</a:t>
            </a:r>
            <a:r>
              <a:rPr lang="en-US" dirty="0"/>
              <a:t> force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449570"/>
              </p:ext>
            </p:extLst>
          </p:nvPr>
        </p:nvGraphicFramePr>
        <p:xfrm>
          <a:off x="1112838" y="2930525"/>
          <a:ext cx="7024687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1" name="Equation" r:id="rId3" imgW="3175000" imgH="1473200" progId="Equation.3">
                  <p:embed/>
                </p:oleObj>
              </mc:Choice>
              <mc:Fallback>
                <p:oleObj name="Equation" r:id="rId3" imgW="31750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930525"/>
                        <a:ext cx="7024687" cy="325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4511" y="1417638"/>
            <a:ext cx="76495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local Cartesian coordinate, the </a:t>
            </a:r>
            <a:r>
              <a:rPr lang="en-US" sz="2400" dirty="0" err="1"/>
              <a:t>Coriolis</a:t>
            </a:r>
            <a:r>
              <a:rPr lang="en-US" sz="2400" dirty="0"/>
              <a:t> force depends on the horizontal speed (</a:t>
            </a:r>
            <a:r>
              <a:rPr lang="en-US" sz="2400" dirty="0" err="1"/>
              <a:t>u,v</a:t>
            </a:r>
            <a:r>
              <a:rPr lang="en-US" sz="2400" dirty="0"/>
              <a:t>) and the </a:t>
            </a:r>
            <a:r>
              <a:rPr lang="en-US" sz="2400" dirty="0" err="1"/>
              <a:t>Coriolis</a:t>
            </a:r>
            <a:r>
              <a:rPr lang="en-US" sz="2400" dirty="0"/>
              <a:t> parameter (f=2</a:t>
            </a:r>
            <a:r>
              <a:rPr lang="en-US" sz="2400" dirty="0">
                <a:latin typeface="Symbol" charset="2"/>
                <a:cs typeface="Symbol" charset="2"/>
              </a:rPr>
              <a:t>W</a:t>
            </a:r>
            <a:r>
              <a:rPr lang="en-US" sz="2400" dirty="0"/>
              <a:t>sin</a:t>
            </a:r>
            <a:r>
              <a:rPr lang="en-US" sz="2400" dirty="0">
                <a:latin typeface="Symbol" charset="2"/>
                <a:cs typeface="Symbol" charset="2"/>
              </a:rPr>
              <a:t>q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46596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 of motion in local Cartesian coordinate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099110"/>
              </p:ext>
            </p:extLst>
          </p:nvPr>
        </p:nvGraphicFramePr>
        <p:xfrm>
          <a:off x="2218370" y="2323732"/>
          <a:ext cx="4041214" cy="381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3" name="Equation" r:id="rId3" imgW="1384300" imgH="1308100" progId="Equation.3">
                  <p:embed/>
                </p:oleObj>
              </mc:Choice>
              <mc:Fallback>
                <p:oleObj name="Equation" r:id="rId3" imgW="13843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370" y="2323732"/>
                        <a:ext cx="4041214" cy="381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96" y="1604725"/>
            <a:ext cx="363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In x-, y-, z- components</a:t>
            </a:r>
          </a:p>
        </p:txBody>
      </p:sp>
    </p:spTree>
    <p:extLst>
      <p:ext uri="{BB962C8B-B14F-4D97-AF65-F5344CB8AC3E}">
        <p14:creationId xmlns:p14="http://schemas.microsoft.com/office/powerpoint/2010/main" val="26029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 of motion in local Cartesian coordinate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94677"/>
              </p:ext>
            </p:extLst>
          </p:nvPr>
        </p:nvGraphicFramePr>
        <p:xfrm>
          <a:off x="2218370" y="2323732"/>
          <a:ext cx="4041214" cy="381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6" name="Equation" r:id="rId3" imgW="1384300" imgH="1308100" progId="Equation.3">
                  <p:embed/>
                </p:oleObj>
              </mc:Choice>
              <mc:Fallback>
                <p:oleObj name="Equation" r:id="rId3" imgW="13843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370" y="2323732"/>
                        <a:ext cx="4041214" cy="381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96" y="1604725"/>
            <a:ext cx="363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Coriolis</a:t>
            </a:r>
            <a:r>
              <a:rPr lang="en-US" sz="2800" b="1" dirty="0">
                <a:solidFill>
                  <a:srgbClr val="FF0000"/>
                </a:solidFill>
              </a:rPr>
              <a:t> force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4255" y="2323732"/>
            <a:ext cx="832102" cy="249402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2400" b="1" dirty="0"/>
              <a:t>Coriolis in action in the ocean: Observations of </a:t>
            </a:r>
            <a:r>
              <a:rPr lang="en-US" sz="2400" b="1" dirty="0">
                <a:solidFill>
                  <a:srgbClr val="FF0000"/>
                </a:solidFill>
              </a:rPr>
              <a:t>Inertial Currents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4893183"/>
            <a:ext cx="8305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Surface drifters in the Gulf of Alaska during and after a storm.</a:t>
            </a:r>
          </a:p>
          <a:p>
            <a:pPr eaLnBrk="1" hangingPunct="1"/>
            <a:r>
              <a:rPr lang="en-US" sz="2400" dirty="0"/>
              <a:t>Note the corkscrews - drifters start off with clockwise motion, which gets weaker as the motion is damped (friction)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7162800" y="304800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D’Asaro et al. (1995)</a:t>
            </a:r>
          </a:p>
        </p:txBody>
      </p:sp>
      <p:pic>
        <p:nvPicPr>
          <p:cNvPr id="41989" name="Picture 8" descr="fig7.4_dasaro_InertialLoopsOceanStormsCleaned_jpo9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5638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9"/>
          <p:cNvSpPr txBox="1">
            <a:spLocks noChangeArrowheads="1"/>
          </p:cNvSpPr>
          <p:nvPr/>
        </p:nvSpPr>
        <p:spPr bwMode="auto">
          <a:xfrm>
            <a:off x="7086600" y="3886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DPO Fig. 7.4</a:t>
            </a:r>
          </a:p>
        </p:txBody>
      </p:sp>
    </p:spTree>
    <p:extLst>
      <p:ext uri="{BB962C8B-B14F-4D97-AF65-F5344CB8AC3E}">
        <p14:creationId xmlns:p14="http://schemas.microsoft.com/office/powerpoint/2010/main" val="23303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104"/>
          </a:xfrm>
        </p:spPr>
        <p:txBody>
          <a:bodyPr/>
          <a:lstStyle/>
          <a:p>
            <a:r>
              <a:rPr lang="en-US" dirty="0"/>
              <a:t>Inertial oscillation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7291"/>
              </p:ext>
            </p:extLst>
          </p:nvPr>
        </p:nvGraphicFramePr>
        <p:xfrm>
          <a:off x="815975" y="2701925"/>
          <a:ext cx="2760663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5" name="Equation" r:id="rId3" imgW="1028700" imgH="393700" progId="Equation.3">
                  <p:embed/>
                </p:oleObj>
              </mc:Choice>
              <mc:Fallback>
                <p:oleObj name="Equation" r:id="rId3" imgW="102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2701925"/>
                        <a:ext cx="2760663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8530" y="1284735"/>
            <a:ext cx="805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 between local acceleration and </a:t>
            </a:r>
            <a:r>
              <a:rPr lang="en-US" sz="2800" dirty="0" err="1"/>
              <a:t>Coriolis</a:t>
            </a:r>
            <a:r>
              <a:rPr lang="en-US" sz="2800" dirty="0"/>
              <a:t> force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950879"/>
              </p:ext>
            </p:extLst>
          </p:nvPr>
        </p:nvGraphicFramePr>
        <p:xfrm>
          <a:off x="5919788" y="2184400"/>
          <a:ext cx="1566862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6" name="Equation" r:id="rId5" imgW="584200" imgH="800100" progId="Equation.3">
                  <p:embed/>
                </p:oleObj>
              </mc:Choice>
              <mc:Fallback>
                <p:oleObj name="Equation" r:id="rId5" imgW="5842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9788" y="2184400"/>
                        <a:ext cx="1566862" cy="214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927283" y="3256397"/>
            <a:ext cx="129347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520" y="4707369"/>
            <a:ext cx="8059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Solving this equation results in oscillatory solution with the </a:t>
            </a:r>
            <a:r>
              <a:rPr lang="en-US" sz="2800" dirty="0" err="1"/>
              <a:t>Coriolis</a:t>
            </a:r>
            <a:r>
              <a:rPr lang="en-US" sz="2800" dirty="0"/>
              <a:t> frequency </a:t>
            </a:r>
            <a:r>
              <a:rPr lang="en-US" sz="2800" dirty="0">
                <a:sym typeface="Wingdings"/>
              </a:rPr>
              <a:t> Inertial oscillation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802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 of motion in local Cartesian coordinate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65399"/>
              </p:ext>
            </p:extLst>
          </p:nvPr>
        </p:nvGraphicFramePr>
        <p:xfrm>
          <a:off x="2218370" y="2323732"/>
          <a:ext cx="4041214" cy="381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0" name="Equation" r:id="rId3" imgW="1384300" imgH="1308100" progId="Equation.3">
                  <p:embed/>
                </p:oleObj>
              </mc:Choice>
              <mc:Fallback>
                <p:oleObj name="Equation" r:id="rId3" imgW="13843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370" y="2323732"/>
                        <a:ext cx="4041214" cy="381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96" y="1604725"/>
            <a:ext cx="363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Pressure gradient force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8323" y="2323732"/>
            <a:ext cx="1328444" cy="400332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 of motion in local Cartesian coordinate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41883"/>
              </p:ext>
            </p:extLst>
          </p:nvPr>
        </p:nvGraphicFramePr>
        <p:xfrm>
          <a:off x="2218370" y="2323732"/>
          <a:ext cx="4041214" cy="381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4" name="Equation" r:id="rId3" imgW="1384300" imgH="1308100" progId="Equation.3">
                  <p:embed/>
                </p:oleObj>
              </mc:Choice>
              <mc:Fallback>
                <p:oleObj name="Equation" r:id="rId3" imgW="13843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370" y="2323732"/>
                        <a:ext cx="4041214" cy="381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96" y="1604725"/>
            <a:ext cx="70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Effective gravity (gravity + centrifugal force)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101" y="4978346"/>
            <a:ext cx="532837" cy="1130217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 of motion in local Cartesian coordinate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218370" y="2323732"/>
          <a:ext cx="4041214" cy="381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9" name="Equation" r:id="rId3" imgW="1384300" imgH="1308100" progId="Equation.3">
                  <p:embed/>
                </p:oleObj>
              </mc:Choice>
              <mc:Fallback>
                <p:oleObj name="Equation" r:id="rId3" imgW="13843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370" y="2323732"/>
                        <a:ext cx="4041214" cy="381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96" y="1604725"/>
            <a:ext cx="70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Hydrostatic balance (gravity </a:t>
            </a:r>
            <a:r>
              <a:rPr lang="en-US" sz="2800" b="1">
                <a:solidFill>
                  <a:srgbClr val="FF0000"/>
                </a:solidFill>
              </a:rPr>
              <a:t>= pressure </a:t>
            </a:r>
            <a:r>
              <a:rPr lang="en-US" sz="2800" b="1" dirty="0">
                <a:solidFill>
                  <a:srgbClr val="FF0000"/>
                </a:solidFill>
              </a:rPr>
              <a:t>force)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101" y="4978346"/>
            <a:ext cx="1841576" cy="113021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126"/>
            <a:ext cx="8229600" cy="623756"/>
          </a:xfrm>
        </p:spPr>
        <p:txBody>
          <a:bodyPr>
            <a:normAutofit fontScale="90000"/>
          </a:bodyPr>
          <a:lstStyle/>
          <a:p>
            <a:r>
              <a:rPr lang="en-US" dirty="0"/>
              <a:t>Primitive equation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3459" y="1255410"/>
            <a:ext cx="8436077" cy="50415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Equation of motion: </a:t>
            </a:r>
            <a:r>
              <a:rPr lang="en-US" dirty="0"/>
              <a:t>3 coupled partial differential equations for (</a:t>
            </a:r>
            <a:r>
              <a:rPr lang="en-US" dirty="0" err="1"/>
              <a:t>u,v,w</a:t>
            </a:r>
            <a:r>
              <a:rPr lang="en-US" dirty="0"/>
              <a:t>) with 5 </a:t>
            </a:r>
            <a:r>
              <a:rPr lang="en-US" dirty="0" err="1"/>
              <a:t>unknows</a:t>
            </a:r>
            <a:r>
              <a:rPr lang="en-US" dirty="0"/>
              <a:t> (u, v, w, P, </a:t>
            </a:r>
            <a:r>
              <a:rPr lang="en-US" dirty="0">
                <a:latin typeface="Symbol" charset="2"/>
                <a:cs typeface="Symbol" charset="2"/>
              </a:rPr>
              <a:t>r)</a:t>
            </a:r>
            <a:endParaRPr lang="en-US" dirty="0"/>
          </a:p>
          <a:p>
            <a:pPr lvl="1"/>
            <a:r>
              <a:rPr lang="en-US" dirty="0"/>
              <a:t>More equations are needed to determine the solution</a:t>
            </a:r>
          </a:p>
          <a:p>
            <a:r>
              <a:rPr lang="en-US" b="1" dirty="0"/>
              <a:t>Conservation of mass </a:t>
            </a:r>
            <a:r>
              <a:rPr lang="en-US" dirty="0"/>
              <a:t>(continuity equation)</a:t>
            </a:r>
          </a:p>
          <a:p>
            <a:r>
              <a:rPr lang="en-US" b="1" dirty="0"/>
              <a:t>Equation of state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r = r</a:t>
            </a:r>
            <a:r>
              <a:rPr lang="en-US" dirty="0"/>
              <a:t>(S,T,P)</a:t>
            </a:r>
          </a:p>
          <a:p>
            <a:pPr lvl="1"/>
            <a:r>
              <a:rPr lang="en-US" dirty="0"/>
              <a:t>Density depends on salinity and temperature</a:t>
            </a:r>
          </a:p>
          <a:p>
            <a:pPr lvl="1"/>
            <a:r>
              <a:rPr lang="en-US" b="1" dirty="0"/>
              <a:t>Conservation of heat</a:t>
            </a:r>
            <a:r>
              <a:rPr lang="en-US" dirty="0"/>
              <a:t> (pot. Temperature)</a:t>
            </a:r>
          </a:p>
          <a:p>
            <a:pPr lvl="1"/>
            <a:r>
              <a:rPr lang="en-US" b="1" dirty="0"/>
              <a:t>Conservation of salinity</a:t>
            </a:r>
          </a:p>
          <a:p>
            <a:r>
              <a:rPr lang="en-US" dirty="0"/>
              <a:t>Total of 6 coupled non-linear PDEs and the equation of state: very difficult to solve and understand, so </a:t>
            </a:r>
            <a:r>
              <a:rPr lang="en-US" b="1" dirty="0"/>
              <a:t>we attempt to derive simplified equations for approximate solutions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6" y="299540"/>
            <a:ext cx="8781594" cy="974317"/>
          </a:xfrm>
        </p:spPr>
        <p:txBody>
          <a:bodyPr>
            <a:noAutofit/>
          </a:bodyPr>
          <a:lstStyle/>
          <a:p>
            <a:r>
              <a:rPr lang="en-US" sz="4000" dirty="0"/>
              <a:t>Geostrophic balance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84476" y="2491477"/>
          <a:ext cx="4041214" cy="381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2" name="Equation" r:id="rId3" imgW="1384300" imgH="1308100" progId="Equation.3">
                  <p:embed/>
                </p:oleObj>
              </mc:Choice>
              <mc:Fallback>
                <p:oleObj name="Equation" r:id="rId3" imgW="13843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4476" y="2491477"/>
                        <a:ext cx="4041214" cy="381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846" y="1481435"/>
            <a:ext cx="823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Geostrophic balance : </a:t>
            </a:r>
            <a:r>
              <a:rPr lang="en-US" sz="2800" b="1" dirty="0" err="1">
                <a:solidFill>
                  <a:srgbClr val="0000FF"/>
                </a:solidFill>
              </a:rPr>
              <a:t>Coriolis</a:t>
            </a:r>
            <a:r>
              <a:rPr lang="en-US" sz="2800" b="1" dirty="0">
                <a:solidFill>
                  <a:srgbClr val="0000FF"/>
                </a:solidFill>
              </a:rPr>
              <a:t> and Pressure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723" y="2588038"/>
            <a:ext cx="2947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X (east-west)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 (north-south)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 (vertical)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5608" y="2323732"/>
            <a:ext cx="2453606" cy="2731153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1210"/>
          </a:xfrm>
        </p:spPr>
        <p:txBody>
          <a:bodyPr>
            <a:normAutofit/>
          </a:bodyPr>
          <a:lstStyle/>
          <a:p>
            <a:r>
              <a:rPr lang="en-US" dirty="0"/>
              <a:t>Balance of forces</a:t>
            </a:r>
          </a:p>
        </p:txBody>
      </p:sp>
      <p:pic>
        <p:nvPicPr>
          <p:cNvPr id="5" name="Picture 4" descr="Screen Shot 2014-08-18 at 8.2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4" y="2289838"/>
            <a:ext cx="7756452" cy="2411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132" y="1657592"/>
            <a:ext cx="64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Three types of forces we consider here: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9132" y="5229597"/>
            <a:ext cx="646913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And the effect of the rotation of the Earth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	Centrifugal force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	Coriolis force</a:t>
            </a:r>
          </a:p>
        </p:txBody>
      </p:sp>
    </p:spTree>
    <p:extLst>
      <p:ext uri="{BB962C8B-B14F-4D97-AF65-F5344CB8AC3E}">
        <p14:creationId xmlns:p14="http://schemas.microsoft.com/office/powerpoint/2010/main" val="310348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15 at 9.2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controls the pressure gradient force?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375902" y="2811463"/>
          <a:ext cx="4456113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6" name="Equation" r:id="rId3" imgW="1270000" imgH="876300" progId="Equation.3">
                  <p:embed/>
                </p:oleObj>
              </mc:Choice>
              <mc:Fallback>
                <p:oleObj name="Equation" r:id="rId3" imgW="12700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902" y="2811463"/>
                        <a:ext cx="4456113" cy="307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2286" y="2049261"/>
            <a:ext cx="355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Hydrostatic pressure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28950" y="4895850"/>
            <a:ext cx="0" cy="31908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5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controls the pressure gradient force?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286" y="2049261"/>
            <a:ext cx="355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Hydrostatic pressure</a:t>
            </a:r>
          </a:p>
        </p:txBody>
      </p:sp>
      <p:sp>
        <p:nvSpPr>
          <p:cNvPr id="5" name="Oval 4"/>
          <p:cNvSpPr/>
          <p:nvPr/>
        </p:nvSpPr>
        <p:spPr>
          <a:xfrm>
            <a:off x="3199773" y="4310482"/>
            <a:ext cx="417725" cy="402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17498" y="3074924"/>
            <a:ext cx="1411911" cy="1235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626" y="2811329"/>
            <a:ext cx="299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Sea surface height can change in x and 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75902" y="2811463"/>
          <a:ext cx="4456113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Equation" r:id="rId3" imgW="1270000" imgH="876300" progId="Equation.3">
                  <p:embed/>
                </p:oleObj>
              </mc:Choice>
              <mc:Fallback>
                <p:oleObj name="Equation" r:id="rId3" imgW="12700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902" y="2811463"/>
                        <a:ext cx="4456113" cy="307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028950" y="4895850"/>
            <a:ext cx="0" cy="31908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4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controls the </a:t>
            </a:r>
            <a:r>
              <a:rPr lang="en-US" b="1" dirty="0"/>
              <a:t>pressure gradient </a:t>
            </a:r>
            <a:r>
              <a:rPr lang="en-US" dirty="0"/>
              <a:t>force?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286" y="2049261"/>
            <a:ext cx="355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Hydrostatic pressure</a:t>
            </a:r>
          </a:p>
        </p:txBody>
      </p:sp>
      <p:sp>
        <p:nvSpPr>
          <p:cNvPr id="5" name="Oval 4"/>
          <p:cNvSpPr/>
          <p:nvPr/>
        </p:nvSpPr>
        <p:spPr>
          <a:xfrm>
            <a:off x="3199773" y="4310482"/>
            <a:ext cx="417725" cy="402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17498" y="3074924"/>
            <a:ext cx="1411911" cy="1235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626" y="2811329"/>
            <a:ext cx="299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Sea surface height can change in x and 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87116" y="3994059"/>
            <a:ext cx="1411910" cy="88770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9026" y="3779937"/>
            <a:ext cx="299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Density can change in x and y (and z)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375902" y="2811463"/>
          <a:ext cx="4456113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5" name="Equation" r:id="rId3" imgW="1270000" imgH="876300" progId="Equation.3">
                  <p:embed/>
                </p:oleObj>
              </mc:Choice>
              <mc:Fallback>
                <p:oleObj name="Equation" r:id="rId3" imgW="12700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902" y="2811463"/>
                        <a:ext cx="4456113" cy="307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028950" y="4900818"/>
            <a:ext cx="0" cy="31908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44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" y="274638"/>
            <a:ext cx="8803392" cy="1143000"/>
          </a:xfrm>
        </p:spPr>
        <p:txBody>
          <a:bodyPr>
            <a:normAutofit/>
          </a:bodyPr>
          <a:lstStyle/>
          <a:p>
            <a:r>
              <a:rPr lang="en-US" sz="3600" dirty="0"/>
              <a:t>Observing the ocean’s geostrophic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want: </a:t>
            </a:r>
            <a:r>
              <a:rPr lang="en-US" b="1" dirty="0"/>
              <a:t>current speed and direction</a:t>
            </a:r>
          </a:p>
          <a:p>
            <a:r>
              <a:rPr lang="en-US" dirty="0"/>
              <a:t>Required observation: </a:t>
            </a:r>
            <a:r>
              <a:rPr lang="en-US" b="1" dirty="0"/>
              <a:t>pressure gradient</a:t>
            </a:r>
          </a:p>
          <a:p>
            <a:pPr lvl="1"/>
            <a:r>
              <a:rPr lang="en-US" dirty="0"/>
              <a:t>Before 1990s, it was impossible to determine the spatial distribution of sea surface height accurate enough for the geostrophic calculation</a:t>
            </a:r>
          </a:p>
          <a:p>
            <a:pPr lvl="1"/>
            <a:r>
              <a:rPr lang="en-US" dirty="0"/>
              <a:t>Density (T, S, P) measurements were available and used to estimate geostrophic currents</a:t>
            </a:r>
          </a:p>
          <a:p>
            <a:pPr lvl="1"/>
            <a:r>
              <a:rPr lang="en-US" dirty="0"/>
              <a:t>Satellite altimeter (since 1990s) can determine sea level height with an accuracy within a few cm</a:t>
            </a:r>
          </a:p>
        </p:txBody>
      </p:sp>
    </p:spTree>
    <p:extLst>
      <p:ext uri="{BB962C8B-B14F-4D97-AF65-F5344CB8AC3E}">
        <p14:creationId xmlns:p14="http://schemas.microsoft.com/office/powerpoint/2010/main" val="21432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313"/>
          </a:xfrm>
        </p:spPr>
        <p:txBody>
          <a:bodyPr>
            <a:normAutofit/>
          </a:bodyPr>
          <a:lstStyle/>
          <a:p>
            <a:r>
              <a:rPr lang="en-US" sz="3600" dirty="0"/>
              <a:t>Pressure gradient due to SSH gradient</a:t>
            </a:r>
          </a:p>
        </p:txBody>
      </p:sp>
      <p:pic>
        <p:nvPicPr>
          <p:cNvPr id="3" name="Picture 2" descr="Screen Shot 2014-09-15 at 9.37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7296"/>
            <a:ext cx="4354927" cy="263587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58018" y="1878165"/>
          <a:ext cx="4348133" cy="146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3" name="Equation" r:id="rId4" imgW="1955800" imgH="660400" progId="Equation.3">
                  <p:embed/>
                </p:oleObj>
              </mc:Choice>
              <mc:Fallback>
                <p:oleObj name="Equation" r:id="rId4" imgW="19558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8018" y="1878165"/>
                        <a:ext cx="4348133" cy="1466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06" y="3900456"/>
            <a:ext cx="752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ps</a:t>
            </a:r>
            <a:r>
              <a:rPr lang="en-US" sz="2400" dirty="0"/>
              <a:t> : a constant surface atmospheric pressure (Nm</a:t>
            </a:r>
            <a:r>
              <a:rPr lang="en-US" sz="2400" baseline="30000" dirty="0"/>
              <a:t>-2</a:t>
            </a:r>
            <a:r>
              <a:rPr lang="en-US" sz="2400" dirty="0"/>
              <a:t>)</a:t>
            </a:r>
          </a:p>
          <a:p>
            <a:r>
              <a:rPr lang="en-US" sz="2400" dirty="0">
                <a:latin typeface="Symbol" charset="2"/>
                <a:cs typeface="Symbol" charset="2"/>
              </a:rPr>
              <a:t>h</a:t>
            </a:r>
            <a:r>
              <a:rPr lang="en-US" sz="2400" dirty="0"/>
              <a:t>: sea surface height or SSH (m)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87513" y="5040313"/>
          <a:ext cx="45815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" name="Equation" r:id="rId6" imgW="1765300" imgH="431800" progId="Equation.3">
                  <p:embed/>
                </p:oleObj>
              </mc:Choice>
              <mc:Fallback>
                <p:oleObj name="Equation" r:id="rId6" imgW="1765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7513" y="5040313"/>
                        <a:ext cx="4581525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424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15 at 9.5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6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47"/>
            <a:ext cx="91440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0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2400"/>
            </a:br>
            <a:r>
              <a:rPr lang="en-US" altLang="en-US" sz="2400"/>
              <a:t>Example from ocean of geostrophic flow</a:t>
            </a:r>
            <a:br>
              <a:rPr lang="en-US" altLang="en-US" sz="2400"/>
            </a:br>
            <a:r>
              <a:rPr lang="en-US" altLang="en-US" sz="2400"/>
              <a:t>Surface height/pressure and surface geostrophic circulation</a:t>
            </a:r>
            <a:endParaRPr lang="en-US" altLang="en-US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25212"/>
          <a:stretch>
            <a:fillRect/>
          </a:stretch>
        </p:blipFill>
        <p:spPr bwMode="auto">
          <a:xfrm>
            <a:off x="838200" y="1143000"/>
            <a:ext cx="59436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934200" y="1066800"/>
            <a:ext cx="2209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66"/>
                </a:solidFill>
                <a:latin typeface="Helvetica" charset="0"/>
              </a:rPr>
              <a:t>Circulation is counterclockwise around the Low (cyclonic) and clockwise around the High (anticyclonic).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66"/>
                </a:solidFill>
                <a:latin typeface="Helvetica" charset="0"/>
              </a:rPr>
              <a:t> (northern hemisphere)</a:t>
            </a:r>
          </a:p>
          <a:p>
            <a:pPr>
              <a:spcBef>
                <a:spcPct val="50000"/>
              </a:spcBef>
            </a:pPr>
            <a:endParaRPr lang="en-US" altLang="en-US" sz="2000">
              <a:solidFill>
                <a:srgbClr val="003366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66"/>
                </a:solidFill>
                <a:latin typeface="Helvetica" charset="0"/>
              </a:rPr>
              <a:t>Southern Hem: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66"/>
                </a:solidFill>
                <a:latin typeface="Helvetica" charset="0"/>
              </a:rPr>
              <a:t>Cyclonic is clockwise, etc..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66"/>
                </a:solidFill>
              </a:rPr>
              <a:t>Reid, 1997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514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41820"/>
                </a:solidFill>
                <a:latin typeface="Helvetica" charset="0"/>
              </a:rPr>
              <a:t>HIGH</a:t>
            </a:r>
            <a:endParaRPr lang="en-US" altLang="en-US"/>
          </a:p>
        </p:txBody>
      </p:sp>
      <p:sp>
        <p:nvSpPr>
          <p:cNvPr id="78858" name="Freeform 10"/>
          <p:cNvSpPr>
            <a:spLocks/>
          </p:cNvSpPr>
          <p:nvPr/>
        </p:nvSpPr>
        <p:spPr bwMode="auto">
          <a:xfrm>
            <a:off x="2117725" y="2797175"/>
            <a:ext cx="2690813" cy="939800"/>
          </a:xfrm>
          <a:custGeom>
            <a:avLst/>
            <a:gdLst>
              <a:gd name="T0" fmla="*/ 2147483647 w 1695"/>
              <a:gd name="T1" fmla="*/ 0 h 592"/>
              <a:gd name="T2" fmla="*/ 2147483647 w 1695"/>
              <a:gd name="T3" fmla="*/ 2147483647 h 592"/>
              <a:gd name="T4" fmla="*/ 2147483647 w 1695"/>
              <a:gd name="T5" fmla="*/ 2147483647 h 592"/>
              <a:gd name="T6" fmla="*/ 2147483647 w 1695"/>
              <a:gd name="T7" fmla="*/ 2147483647 h 592"/>
              <a:gd name="T8" fmla="*/ 2147483647 w 1695"/>
              <a:gd name="T9" fmla="*/ 2147483647 h 592"/>
              <a:gd name="T10" fmla="*/ 2147483647 w 1695"/>
              <a:gd name="T11" fmla="*/ 2147483647 h 592"/>
              <a:gd name="T12" fmla="*/ 2147483647 w 1695"/>
              <a:gd name="T13" fmla="*/ 2147483647 h 592"/>
              <a:gd name="T14" fmla="*/ 2147483647 w 1695"/>
              <a:gd name="T15" fmla="*/ 2147483647 h 592"/>
              <a:gd name="T16" fmla="*/ 2147483647 w 1695"/>
              <a:gd name="T17" fmla="*/ 2147483647 h 592"/>
              <a:gd name="T18" fmla="*/ 2147483647 w 1695"/>
              <a:gd name="T19" fmla="*/ 2147483647 h 592"/>
              <a:gd name="T20" fmla="*/ 2147483647 w 1695"/>
              <a:gd name="T21" fmla="*/ 2147483647 h 592"/>
              <a:gd name="T22" fmla="*/ 2147483647 w 1695"/>
              <a:gd name="T23" fmla="*/ 2147483647 h 592"/>
              <a:gd name="T24" fmla="*/ 2147483647 w 1695"/>
              <a:gd name="T25" fmla="*/ 2147483647 h 5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95"/>
              <a:gd name="T40" fmla="*/ 0 h 592"/>
              <a:gd name="T41" fmla="*/ 1695 w 1695"/>
              <a:gd name="T42" fmla="*/ 592 h 5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95" h="592">
                <a:moveTo>
                  <a:pt x="295" y="0"/>
                </a:moveTo>
                <a:cubicBezTo>
                  <a:pt x="431" y="2"/>
                  <a:pt x="927" y="10"/>
                  <a:pt x="1104" y="19"/>
                </a:cubicBezTo>
                <a:cubicBezTo>
                  <a:pt x="1154" y="21"/>
                  <a:pt x="1199" y="45"/>
                  <a:pt x="1247" y="57"/>
                </a:cubicBezTo>
                <a:cubicBezTo>
                  <a:pt x="1305" y="71"/>
                  <a:pt x="1368" y="71"/>
                  <a:pt x="1428" y="76"/>
                </a:cubicBezTo>
                <a:cubicBezTo>
                  <a:pt x="1497" y="99"/>
                  <a:pt x="1568" y="119"/>
                  <a:pt x="1638" y="143"/>
                </a:cubicBezTo>
                <a:cubicBezTo>
                  <a:pt x="1665" y="170"/>
                  <a:pt x="1681" y="191"/>
                  <a:pt x="1695" y="228"/>
                </a:cubicBezTo>
                <a:cubicBezTo>
                  <a:pt x="1688" y="260"/>
                  <a:pt x="1689" y="294"/>
                  <a:pt x="1676" y="324"/>
                </a:cubicBezTo>
                <a:cubicBezTo>
                  <a:pt x="1675" y="325"/>
                  <a:pt x="1587" y="360"/>
                  <a:pt x="1581" y="362"/>
                </a:cubicBezTo>
                <a:cubicBezTo>
                  <a:pt x="1498" y="378"/>
                  <a:pt x="1415" y="392"/>
                  <a:pt x="1333" y="409"/>
                </a:cubicBezTo>
                <a:cubicBezTo>
                  <a:pt x="1079" y="458"/>
                  <a:pt x="1197" y="438"/>
                  <a:pt x="714" y="447"/>
                </a:cubicBezTo>
                <a:cubicBezTo>
                  <a:pt x="361" y="441"/>
                  <a:pt x="190" y="592"/>
                  <a:pt x="47" y="381"/>
                </a:cubicBezTo>
                <a:cubicBezTo>
                  <a:pt x="0" y="231"/>
                  <a:pt x="85" y="127"/>
                  <a:pt x="219" y="86"/>
                </a:cubicBezTo>
                <a:cubicBezTo>
                  <a:pt x="237" y="66"/>
                  <a:pt x="248" y="57"/>
                  <a:pt x="276" y="57"/>
                </a:cubicBezTo>
              </a:path>
            </a:pathLst>
          </a:custGeom>
          <a:noFill/>
          <a:ln w="57150">
            <a:solidFill>
              <a:srgbClr val="FF16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52600" y="2209800"/>
            <a:ext cx="4191000" cy="1219200"/>
            <a:chOff x="1104" y="1392"/>
            <a:chExt cx="2640" cy="768"/>
          </a:xfrm>
        </p:grpSpPr>
        <p:sp>
          <p:nvSpPr>
            <p:cNvPr id="33815" name="Text Box 7"/>
            <p:cNvSpPr txBox="1">
              <a:spLocks noChangeArrowheads="1"/>
            </p:cNvSpPr>
            <p:nvPr/>
          </p:nvSpPr>
          <p:spPr bwMode="auto">
            <a:xfrm>
              <a:off x="2112" y="139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1AA2FF"/>
                  </a:solidFill>
                  <a:latin typeface="Helvetica" charset="0"/>
                </a:rPr>
                <a:t>LOW</a:t>
              </a:r>
              <a:endParaRPr lang="en-US" altLang="en-US"/>
            </a:p>
          </p:txBody>
        </p:sp>
        <p:sp>
          <p:nvSpPr>
            <p:cNvPr id="33816" name="Text Box 8"/>
            <p:cNvSpPr txBox="1">
              <a:spLocks noChangeArrowheads="1"/>
            </p:cNvSpPr>
            <p:nvPr/>
          </p:nvSpPr>
          <p:spPr bwMode="auto">
            <a:xfrm>
              <a:off x="1104" y="168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1AA2FF"/>
                  </a:solidFill>
                  <a:latin typeface="Helvetica" charset="0"/>
                </a:rPr>
                <a:t>LOW</a:t>
              </a:r>
              <a:endParaRPr lang="en-US" altLang="en-US"/>
            </a:p>
          </p:txBody>
        </p:sp>
        <p:sp>
          <p:nvSpPr>
            <p:cNvPr id="33817" name="Text Box 9"/>
            <p:cNvSpPr txBox="1">
              <a:spLocks noChangeArrowheads="1"/>
            </p:cNvSpPr>
            <p:nvPr/>
          </p:nvSpPr>
          <p:spPr bwMode="auto">
            <a:xfrm>
              <a:off x="3024" y="187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1AA2FF"/>
                  </a:solidFill>
                  <a:latin typeface="Helvetica" charset="0"/>
                </a:rPr>
                <a:t>LOW</a:t>
              </a:r>
              <a:endParaRPr lang="en-US" altLang="en-US"/>
            </a:p>
          </p:txBody>
        </p:sp>
      </p:grpSp>
      <p:sp>
        <p:nvSpPr>
          <p:cNvPr id="33800" name="Freeform 12"/>
          <p:cNvSpPr>
            <a:spLocks/>
          </p:cNvSpPr>
          <p:nvPr/>
        </p:nvSpPr>
        <p:spPr bwMode="auto">
          <a:xfrm>
            <a:off x="2917825" y="2146300"/>
            <a:ext cx="1639888" cy="498475"/>
          </a:xfrm>
          <a:custGeom>
            <a:avLst/>
            <a:gdLst>
              <a:gd name="T0" fmla="*/ 0 w 1033"/>
              <a:gd name="T1" fmla="*/ 2147483647 h 314"/>
              <a:gd name="T2" fmla="*/ 2147483647 w 1033"/>
              <a:gd name="T3" fmla="*/ 2147483647 h 314"/>
              <a:gd name="T4" fmla="*/ 2147483647 w 1033"/>
              <a:gd name="T5" fmla="*/ 2147483647 h 314"/>
              <a:gd name="T6" fmla="*/ 2147483647 w 1033"/>
              <a:gd name="T7" fmla="*/ 2147483647 h 314"/>
              <a:gd name="T8" fmla="*/ 2147483647 w 1033"/>
              <a:gd name="T9" fmla="*/ 2147483647 h 314"/>
              <a:gd name="T10" fmla="*/ 2147483647 w 1033"/>
              <a:gd name="T11" fmla="*/ 0 h 314"/>
              <a:gd name="T12" fmla="*/ 2147483647 w 1033"/>
              <a:gd name="T13" fmla="*/ 2147483647 h 314"/>
              <a:gd name="T14" fmla="*/ 2147483647 w 1033"/>
              <a:gd name="T15" fmla="*/ 2147483647 h 314"/>
              <a:gd name="T16" fmla="*/ 2147483647 w 1033"/>
              <a:gd name="T17" fmla="*/ 2147483647 h 314"/>
              <a:gd name="T18" fmla="*/ 2147483647 w 1033"/>
              <a:gd name="T19" fmla="*/ 2147483647 h 314"/>
              <a:gd name="T20" fmla="*/ 2147483647 w 1033"/>
              <a:gd name="T21" fmla="*/ 2147483647 h 314"/>
              <a:gd name="T22" fmla="*/ 2147483647 w 1033"/>
              <a:gd name="T23" fmla="*/ 2147483647 h 314"/>
              <a:gd name="T24" fmla="*/ 2147483647 w 1033"/>
              <a:gd name="T25" fmla="*/ 2147483647 h 3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3"/>
              <a:gd name="T40" fmla="*/ 0 h 314"/>
              <a:gd name="T41" fmla="*/ 1033 w 1033"/>
              <a:gd name="T42" fmla="*/ 314 h 3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3" h="314">
                <a:moveTo>
                  <a:pt x="0" y="305"/>
                </a:moveTo>
                <a:cubicBezTo>
                  <a:pt x="112" y="231"/>
                  <a:pt x="174" y="279"/>
                  <a:pt x="353" y="286"/>
                </a:cubicBezTo>
                <a:cubicBezTo>
                  <a:pt x="517" y="314"/>
                  <a:pt x="463" y="304"/>
                  <a:pt x="743" y="296"/>
                </a:cubicBezTo>
                <a:cubicBezTo>
                  <a:pt x="808" y="273"/>
                  <a:pt x="877" y="280"/>
                  <a:pt x="943" y="257"/>
                </a:cubicBezTo>
                <a:cubicBezTo>
                  <a:pt x="1007" y="192"/>
                  <a:pt x="990" y="225"/>
                  <a:pt x="1010" y="172"/>
                </a:cubicBezTo>
                <a:cubicBezTo>
                  <a:pt x="1001" y="46"/>
                  <a:pt x="1033" y="31"/>
                  <a:pt x="943" y="0"/>
                </a:cubicBezTo>
                <a:cubicBezTo>
                  <a:pt x="864" y="5"/>
                  <a:pt x="813" y="4"/>
                  <a:pt x="743" y="19"/>
                </a:cubicBezTo>
                <a:cubicBezTo>
                  <a:pt x="657" y="36"/>
                  <a:pt x="583" y="58"/>
                  <a:pt x="496" y="67"/>
                </a:cubicBezTo>
                <a:cubicBezTo>
                  <a:pt x="448" y="59"/>
                  <a:pt x="406" y="53"/>
                  <a:pt x="362" y="38"/>
                </a:cubicBezTo>
                <a:cubicBezTo>
                  <a:pt x="315" y="42"/>
                  <a:pt x="238" y="39"/>
                  <a:pt x="191" y="67"/>
                </a:cubicBezTo>
                <a:cubicBezTo>
                  <a:pt x="171" y="78"/>
                  <a:pt x="134" y="105"/>
                  <a:pt x="134" y="105"/>
                </a:cubicBezTo>
                <a:cubicBezTo>
                  <a:pt x="113" y="136"/>
                  <a:pt x="97" y="151"/>
                  <a:pt x="67" y="172"/>
                </a:cubicBezTo>
                <a:cubicBezTo>
                  <a:pt x="54" y="191"/>
                  <a:pt x="29" y="229"/>
                  <a:pt x="29" y="229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3886200" y="25908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00400" y="2819400"/>
            <a:ext cx="609600" cy="685800"/>
            <a:chOff x="2016" y="1776"/>
            <a:chExt cx="384" cy="432"/>
          </a:xfrm>
        </p:grpSpPr>
        <p:sp>
          <p:nvSpPr>
            <p:cNvPr id="33813" name="Line 17"/>
            <p:cNvSpPr>
              <a:spLocks noChangeShapeType="1"/>
            </p:cNvSpPr>
            <p:nvPr/>
          </p:nvSpPr>
          <p:spPr bwMode="auto">
            <a:xfrm>
              <a:off x="2112" y="1776"/>
              <a:ext cx="288" cy="0"/>
            </a:xfrm>
            <a:prstGeom prst="line">
              <a:avLst/>
            </a:prstGeom>
            <a:noFill/>
            <a:ln w="57150">
              <a:solidFill>
                <a:srgbClr val="FF16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18"/>
            <p:cNvSpPr>
              <a:spLocks noChangeShapeType="1"/>
            </p:cNvSpPr>
            <p:nvPr/>
          </p:nvSpPr>
          <p:spPr bwMode="auto">
            <a:xfrm rot="10776127">
              <a:off x="2016" y="2208"/>
              <a:ext cx="288" cy="0"/>
            </a:xfrm>
            <a:prstGeom prst="line">
              <a:avLst/>
            </a:prstGeom>
            <a:noFill/>
            <a:ln w="57150">
              <a:solidFill>
                <a:srgbClr val="FF16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3" name="Freeform 16"/>
          <p:cNvSpPr>
            <a:spLocks noChangeArrowheads="1"/>
          </p:cNvSpPr>
          <p:nvPr/>
        </p:nvSpPr>
        <p:spPr bwMode="auto">
          <a:xfrm>
            <a:off x="2946400" y="4076700"/>
            <a:ext cx="2679700" cy="787400"/>
          </a:xfrm>
          <a:custGeom>
            <a:avLst/>
            <a:gdLst>
              <a:gd name="T0" fmla="*/ 12700 w 2679700"/>
              <a:gd name="T1" fmla="*/ 203200 h 787400"/>
              <a:gd name="T2" fmla="*/ 38100 w 2679700"/>
              <a:gd name="T3" fmla="*/ 241300 h 787400"/>
              <a:gd name="T4" fmla="*/ 88900 w 2679700"/>
              <a:gd name="T5" fmla="*/ 330200 h 787400"/>
              <a:gd name="T6" fmla="*/ 101600 w 2679700"/>
              <a:gd name="T7" fmla="*/ 520700 h 787400"/>
              <a:gd name="T8" fmla="*/ 127000 w 2679700"/>
              <a:gd name="T9" fmla="*/ 571500 h 787400"/>
              <a:gd name="T10" fmla="*/ 165100 w 2679700"/>
              <a:gd name="T11" fmla="*/ 647700 h 787400"/>
              <a:gd name="T12" fmla="*/ 177800 w 2679700"/>
              <a:gd name="T13" fmla="*/ 698500 h 787400"/>
              <a:gd name="T14" fmla="*/ 203200 w 2679700"/>
              <a:gd name="T15" fmla="*/ 736600 h 787400"/>
              <a:gd name="T16" fmla="*/ 292100 w 2679700"/>
              <a:gd name="T17" fmla="*/ 774700 h 787400"/>
              <a:gd name="T18" fmla="*/ 355600 w 2679700"/>
              <a:gd name="T19" fmla="*/ 787400 h 787400"/>
              <a:gd name="T20" fmla="*/ 749300 w 2679700"/>
              <a:gd name="T21" fmla="*/ 774700 h 787400"/>
              <a:gd name="T22" fmla="*/ 838200 w 2679700"/>
              <a:gd name="T23" fmla="*/ 762000 h 787400"/>
              <a:gd name="T24" fmla="*/ 1054100 w 2679700"/>
              <a:gd name="T25" fmla="*/ 749300 h 787400"/>
              <a:gd name="T26" fmla="*/ 1244600 w 2679700"/>
              <a:gd name="T27" fmla="*/ 723900 h 787400"/>
              <a:gd name="T28" fmla="*/ 1435100 w 2679700"/>
              <a:gd name="T29" fmla="*/ 711200 h 787400"/>
              <a:gd name="T30" fmla="*/ 2247900 w 2679700"/>
              <a:gd name="T31" fmla="*/ 723900 h 787400"/>
              <a:gd name="T32" fmla="*/ 2654300 w 2679700"/>
              <a:gd name="T33" fmla="*/ 685800 h 787400"/>
              <a:gd name="T34" fmla="*/ 2679700 w 2679700"/>
              <a:gd name="T35" fmla="*/ 647700 h 787400"/>
              <a:gd name="T36" fmla="*/ 2578100 w 2679700"/>
              <a:gd name="T37" fmla="*/ 508000 h 787400"/>
              <a:gd name="T38" fmla="*/ 2540000 w 2679700"/>
              <a:gd name="T39" fmla="*/ 482600 h 787400"/>
              <a:gd name="T40" fmla="*/ 2413000 w 2679700"/>
              <a:gd name="T41" fmla="*/ 444500 h 787400"/>
              <a:gd name="T42" fmla="*/ 2336800 w 2679700"/>
              <a:gd name="T43" fmla="*/ 431800 h 787400"/>
              <a:gd name="T44" fmla="*/ 2286000 w 2679700"/>
              <a:gd name="T45" fmla="*/ 419100 h 787400"/>
              <a:gd name="T46" fmla="*/ 2159000 w 2679700"/>
              <a:gd name="T47" fmla="*/ 393700 h 787400"/>
              <a:gd name="T48" fmla="*/ 2082800 w 2679700"/>
              <a:gd name="T49" fmla="*/ 368300 h 787400"/>
              <a:gd name="T50" fmla="*/ 1993900 w 2679700"/>
              <a:gd name="T51" fmla="*/ 342900 h 787400"/>
              <a:gd name="T52" fmla="*/ 1943100 w 2679700"/>
              <a:gd name="T53" fmla="*/ 317500 h 787400"/>
              <a:gd name="T54" fmla="*/ 1866900 w 2679700"/>
              <a:gd name="T55" fmla="*/ 292100 h 787400"/>
              <a:gd name="T56" fmla="*/ 1816100 w 2679700"/>
              <a:gd name="T57" fmla="*/ 279400 h 787400"/>
              <a:gd name="T58" fmla="*/ 1714500 w 2679700"/>
              <a:gd name="T59" fmla="*/ 228600 h 787400"/>
              <a:gd name="T60" fmla="*/ 1651000 w 2679700"/>
              <a:gd name="T61" fmla="*/ 203200 h 787400"/>
              <a:gd name="T62" fmla="*/ 1587500 w 2679700"/>
              <a:gd name="T63" fmla="*/ 165100 h 787400"/>
              <a:gd name="T64" fmla="*/ 1549400 w 2679700"/>
              <a:gd name="T65" fmla="*/ 152400 h 787400"/>
              <a:gd name="T66" fmla="*/ 1447800 w 2679700"/>
              <a:gd name="T67" fmla="*/ 127000 h 787400"/>
              <a:gd name="T68" fmla="*/ 1257300 w 2679700"/>
              <a:gd name="T69" fmla="*/ 63500 h 787400"/>
              <a:gd name="T70" fmla="*/ 1041400 w 2679700"/>
              <a:gd name="T71" fmla="*/ 25400 h 787400"/>
              <a:gd name="T72" fmla="*/ 800100 w 2679700"/>
              <a:gd name="T73" fmla="*/ 0 h 787400"/>
              <a:gd name="T74" fmla="*/ 165100 w 2679700"/>
              <a:gd name="T75" fmla="*/ 12700 h 787400"/>
              <a:gd name="T76" fmla="*/ 127000 w 2679700"/>
              <a:gd name="T77" fmla="*/ 25400 h 787400"/>
              <a:gd name="T78" fmla="*/ 25400 w 2679700"/>
              <a:gd name="T79" fmla="*/ 152400 h 787400"/>
              <a:gd name="T80" fmla="*/ 0 w 2679700"/>
              <a:gd name="T81" fmla="*/ 228600 h 787400"/>
              <a:gd name="T82" fmla="*/ 12700 w 2679700"/>
              <a:gd name="T83" fmla="*/ 266700 h 787400"/>
              <a:gd name="T84" fmla="*/ 38100 w 2679700"/>
              <a:gd name="T85" fmla="*/ 304800 h 7874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79700"/>
              <a:gd name="T130" fmla="*/ 0 h 787400"/>
              <a:gd name="T131" fmla="*/ 2679700 w 2679700"/>
              <a:gd name="T132" fmla="*/ 787400 h 7874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79700" h="787400">
                <a:moveTo>
                  <a:pt x="12700" y="203200"/>
                </a:moveTo>
                <a:cubicBezTo>
                  <a:pt x="21167" y="215900"/>
                  <a:pt x="30527" y="228048"/>
                  <a:pt x="38100" y="241300"/>
                </a:cubicBezTo>
                <a:cubicBezTo>
                  <a:pt x="102552" y="354091"/>
                  <a:pt x="27017" y="237375"/>
                  <a:pt x="88900" y="330200"/>
                </a:cubicBezTo>
                <a:cubicBezTo>
                  <a:pt x="93133" y="393700"/>
                  <a:pt x="91674" y="457838"/>
                  <a:pt x="101600" y="520700"/>
                </a:cubicBezTo>
                <a:cubicBezTo>
                  <a:pt x="104553" y="539400"/>
                  <a:pt x="119542" y="554099"/>
                  <a:pt x="127000" y="571500"/>
                </a:cubicBezTo>
                <a:cubicBezTo>
                  <a:pt x="158548" y="645112"/>
                  <a:pt x="116287" y="574481"/>
                  <a:pt x="165100" y="647700"/>
                </a:cubicBezTo>
                <a:cubicBezTo>
                  <a:pt x="169333" y="664633"/>
                  <a:pt x="170924" y="682457"/>
                  <a:pt x="177800" y="698500"/>
                </a:cubicBezTo>
                <a:cubicBezTo>
                  <a:pt x="183813" y="712529"/>
                  <a:pt x="192407" y="725807"/>
                  <a:pt x="203200" y="736600"/>
                </a:cubicBezTo>
                <a:cubicBezTo>
                  <a:pt x="231221" y="764621"/>
                  <a:pt x="254625" y="766372"/>
                  <a:pt x="292100" y="774700"/>
                </a:cubicBezTo>
                <a:cubicBezTo>
                  <a:pt x="313172" y="779383"/>
                  <a:pt x="334433" y="783167"/>
                  <a:pt x="355600" y="787400"/>
                </a:cubicBezTo>
                <a:cubicBezTo>
                  <a:pt x="486833" y="783167"/>
                  <a:pt x="618180" y="781601"/>
                  <a:pt x="749300" y="774700"/>
                </a:cubicBezTo>
                <a:cubicBezTo>
                  <a:pt x="779193" y="773127"/>
                  <a:pt x="808369" y="764486"/>
                  <a:pt x="838200" y="762000"/>
                </a:cubicBezTo>
                <a:cubicBezTo>
                  <a:pt x="910042" y="756013"/>
                  <a:pt x="982133" y="753533"/>
                  <a:pt x="1054100" y="749300"/>
                </a:cubicBezTo>
                <a:cubicBezTo>
                  <a:pt x="1136790" y="735518"/>
                  <a:pt x="1151338" y="731672"/>
                  <a:pt x="1244600" y="723900"/>
                </a:cubicBezTo>
                <a:cubicBezTo>
                  <a:pt x="1308021" y="718615"/>
                  <a:pt x="1371600" y="715433"/>
                  <a:pt x="1435100" y="711200"/>
                </a:cubicBezTo>
                <a:lnTo>
                  <a:pt x="2247900" y="723900"/>
                </a:lnTo>
                <a:cubicBezTo>
                  <a:pt x="2611615" y="723900"/>
                  <a:pt x="2516456" y="777696"/>
                  <a:pt x="2654300" y="685800"/>
                </a:cubicBezTo>
                <a:cubicBezTo>
                  <a:pt x="2662767" y="673100"/>
                  <a:pt x="2679700" y="662964"/>
                  <a:pt x="2679700" y="647700"/>
                </a:cubicBezTo>
                <a:cubicBezTo>
                  <a:pt x="2679700" y="551972"/>
                  <a:pt x="2646477" y="553585"/>
                  <a:pt x="2578100" y="508000"/>
                </a:cubicBezTo>
                <a:cubicBezTo>
                  <a:pt x="2565400" y="499533"/>
                  <a:pt x="2554480" y="487427"/>
                  <a:pt x="2540000" y="482600"/>
                </a:cubicBezTo>
                <a:cubicBezTo>
                  <a:pt x="2496345" y="468048"/>
                  <a:pt x="2460251" y="455404"/>
                  <a:pt x="2413000" y="444500"/>
                </a:cubicBezTo>
                <a:cubicBezTo>
                  <a:pt x="2387909" y="438710"/>
                  <a:pt x="2362050" y="436850"/>
                  <a:pt x="2336800" y="431800"/>
                </a:cubicBezTo>
                <a:cubicBezTo>
                  <a:pt x="2319684" y="428377"/>
                  <a:pt x="2303067" y="422757"/>
                  <a:pt x="2286000" y="419100"/>
                </a:cubicBezTo>
                <a:cubicBezTo>
                  <a:pt x="2243787" y="410054"/>
                  <a:pt x="2199956" y="407352"/>
                  <a:pt x="2159000" y="393700"/>
                </a:cubicBezTo>
                <a:cubicBezTo>
                  <a:pt x="2133600" y="385233"/>
                  <a:pt x="2108775" y="374794"/>
                  <a:pt x="2082800" y="368300"/>
                </a:cubicBezTo>
                <a:cubicBezTo>
                  <a:pt x="2057021" y="361855"/>
                  <a:pt x="2019407" y="353832"/>
                  <a:pt x="1993900" y="342900"/>
                </a:cubicBezTo>
                <a:cubicBezTo>
                  <a:pt x="1976499" y="335442"/>
                  <a:pt x="1960678" y="324531"/>
                  <a:pt x="1943100" y="317500"/>
                </a:cubicBezTo>
                <a:cubicBezTo>
                  <a:pt x="1918241" y="307556"/>
                  <a:pt x="1892875" y="298594"/>
                  <a:pt x="1866900" y="292100"/>
                </a:cubicBezTo>
                <a:cubicBezTo>
                  <a:pt x="1849967" y="287867"/>
                  <a:pt x="1832212" y="286113"/>
                  <a:pt x="1816100" y="279400"/>
                </a:cubicBezTo>
                <a:cubicBezTo>
                  <a:pt x="1781149" y="264837"/>
                  <a:pt x="1749656" y="242662"/>
                  <a:pt x="1714500" y="228600"/>
                </a:cubicBezTo>
                <a:cubicBezTo>
                  <a:pt x="1693333" y="220133"/>
                  <a:pt x="1671390" y="213395"/>
                  <a:pt x="1651000" y="203200"/>
                </a:cubicBezTo>
                <a:cubicBezTo>
                  <a:pt x="1628922" y="192161"/>
                  <a:pt x="1609578" y="176139"/>
                  <a:pt x="1587500" y="165100"/>
                </a:cubicBezTo>
                <a:cubicBezTo>
                  <a:pt x="1575526" y="159113"/>
                  <a:pt x="1562315" y="155922"/>
                  <a:pt x="1549400" y="152400"/>
                </a:cubicBezTo>
                <a:cubicBezTo>
                  <a:pt x="1515721" y="143215"/>
                  <a:pt x="1480212" y="139965"/>
                  <a:pt x="1447800" y="127000"/>
                </a:cubicBezTo>
                <a:cubicBezTo>
                  <a:pt x="1300758" y="68183"/>
                  <a:pt x="1365509" y="85142"/>
                  <a:pt x="1257300" y="63500"/>
                </a:cubicBezTo>
                <a:cubicBezTo>
                  <a:pt x="1154518" y="12109"/>
                  <a:pt x="1232997" y="43362"/>
                  <a:pt x="1041400" y="25400"/>
                </a:cubicBezTo>
                <a:cubicBezTo>
                  <a:pt x="960875" y="17851"/>
                  <a:pt x="800100" y="0"/>
                  <a:pt x="800100" y="0"/>
                </a:cubicBezTo>
                <a:lnTo>
                  <a:pt x="165100" y="12700"/>
                </a:lnTo>
                <a:cubicBezTo>
                  <a:pt x="151723" y="13205"/>
                  <a:pt x="137567" y="17181"/>
                  <a:pt x="127000" y="25400"/>
                </a:cubicBezTo>
                <a:cubicBezTo>
                  <a:pt x="71813" y="68323"/>
                  <a:pt x="48734" y="94065"/>
                  <a:pt x="25400" y="152400"/>
                </a:cubicBezTo>
                <a:cubicBezTo>
                  <a:pt x="15456" y="177259"/>
                  <a:pt x="0" y="228600"/>
                  <a:pt x="0" y="228600"/>
                </a:cubicBezTo>
                <a:cubicBezTo>
                  <a:pt x="4233" y="241300"/>
                  <a:pt x="6713" y="254726"/>
                  <a:pt x="12700" y="266700"/>
                </a:cubicBezTo>
                <a:cubicBezTo>
                  <a:pt x="19526" y="280352"/>
                  <a:pt x="38100" y="304800"/>
                  <a:pt x="38100" y="304800"/>
                </a:cubicBezTo>
              </a:path>
            </a:pathLst>
          </a:custGeom>
          <a:noFill/>
          <a:ln w="57150">
            <a:solidFill>
              <a:srgbClr val="FF16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00400" y="4267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41820"/>
                </a:solidFill>
                <a:latin typeface="Helvetica" charset="0"/>
              </a:rPr>
              <a:t>HIGH</a:t>
            </a:r>
            <a:endParaRPr lang="en-US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2882900" y="5575300"/>
            <a:ext cx="1752600" cy="520700"/>
          </a:xfrm>
          <a:custGeom>
            <a:avLst/>
            <a:gdLst>
              <a:gd name="connsiteX0" fmla="*/ 0 w 1752600"/>
              <a:gd name="connsiteY0" fmla="*/ 228600 h 520700"/>
              <a:gd name="connsiteX1" fmla="*/ 685800 w 1752600"/>
              <a:gd name="connsiteY1" fmla="*/ 228600 h 520700"/>
              <a:gd name="connsiteX2" fmla="*/ 800100 w 1752600"/>
              <a:gd name="connsiteY2" fmla="*/ 203200 h 520700"/>
              <a:gd name="connsiteX3" fmla="*/ 850900 w 1752600"/>
              <a:gd name="connsiteY3" fmla="*/ 177800 h 520700"/>
              <a:gd name="connsiteX4" fmla="*/ 889000 w 1752600"/>
              <a:gd name="connsiteY4" fmla="*/ 165100 h 520700"/>
              <a:gd name="connsiteX5" fmla="*/ 927100 w 1752600"/>
              <a:gd name="connsiteY5" fmla="*/ 139700 h 520700"/>
              <a:gd name="connsiteX6" fmla="*/ 965200 w 1752600"/>
              <a:gd name="connsiteY6" fmla="*/ 127000 h 520700"/>
              <a:gd name="connsiteX7" fmla="*/ 1028700 w 1752600"/>
              <a:gd name="connsiteY7" fmla="*/ 101600 h 520700"/>
              <a:gd name="connsiteX8" fmla="*/ 1193800 w 1752600"/>
              <a:gd name="connsiteY8" fmla="*/ 76200 h 520700"/>
              <a:gd name="connsiteX9" fmla="*/ 1409700 w 1752600"/>
              <a:gd name="connsiteY9" fmla="*/ 38100 h 520700"/>
              <a:gd name="connsiteX10" fmla="*/ 1409700 w 1752600"/>
              <a:gd name="connsiteY10" fmla="*/ 38100 h 520700"/>
              <a:gd name="connsiteX11" fmla="*/ 1460500 w 1752600"/>
              <a:gd name="connsiteY11" fmla="*/ 25400 h 520700"/>
              <a:gd name="connsiteX12" fmla="*/ 1536700 w 1752600"/>
              <a:gd name="connsiteY12" fmla="*/ 0 h 520700"/>
              <a:gd name="connsiteX13" fmla="*/ 1701800 w 1752600"/>
              <a:gd name="connsiteY13" fmla="*/ 12700 h 520700"/>
              <a:gd name="connsiteX14" fmla="*/ 1739900 w 1752600"/>
              <a:gd name="connsiteY14" fmla="*/ 25400 h 520700"/>
              <a:gd name="connsiteX15" fmla="*/ 1752600 w 1752600"/>
              <a:gd name="connsiteY15" fmla="*/ 63500 h 520700"/>
              <a:gd name="connsiteX16" fmla="*/ 1739900 w 1752600"/>
              <a:gd name="connsiteY16" fmla="*/ 177800 h 520700"/>
              <a:gd name="connsiteX17" fmla="*/ 1714500 w 1752600"/>
              <a:gd name="connsiteY17" fmla="*/ 215900 h 520700"/>
              <a:gd name="connsiteX18" fmla="*/ 1638300 w 1752600"/>
              <a:gd name="connsiteY18" fmla="*/ 292100 h 520700"/>
              <a:gd name="connsiteX19" fmla="*/ 1612900 w 1752600"/>
              <a:gd name="connsiteY19" fmla="*/ 330200 h 520700"/>
              <a:gd name="connsiteX20" fmla="*/ 1574800 w 1752600"/>
              <a:gd name="connsiteY20" fmla="*/ 355600 h 520700"/>
              <a:gd name="connsiteX21" fmla="*/ 1473200 w 1752600"/>
              <a:gd name="connsiteY21" fmla="*/ 419100 h 520700"/>
              <a:gd name="connsiteX22" fmla="*/ 1397000 w 1752600"/>
              <a:gd name="connsiteY22" fmla="*/ 444500 h 520700"/>
              <a:gd name="connsiteX23" fmla="*/ 1358900 w 1752600"/>
              <a:gd name="connsiteY23" fmla="*/ 457200 h 520700"/>
              <a:gd name="connsiteX24" fmla="*/ 1308100 w 1752600"/>
              <a:gd name="connsiteY24" fmla="*/ 469900 h 520700"/>
              <a:gd name="connsiteX25" fmla="*/ 1193800 w 1752600"/>
              <a:gd name="connsiteY25" fmla="*/ 508000 h 520700"/>
              <a:gd name="connsiteX26" fmla="*/ 1155700 w 1752600"/>
              <a:gd name="connsiteY26" fmla="*/ 520700 h 520700"/>
              <a:gd name="connsiteX27" fmla="*/ 965200 w 1752600"/>
              <a:gd name="connsiteY27" fmla="*/ 508000 h 520700"/>
              <a:gd name="connsiteX28" fmla="*/ 876300 w 1752600"/>
              <a:gd name="connsiteY28" fmla="*/ 482600 h 520700"/>
              <a:gd name="connsiteX29" fmla="*/ 800100 w 1752600"/>
              <a:gd name="connsiteY29" fmla="*/ 444500 h 520700"/>
              <a:gd name="connsiteX30" fmla="*/ 723900 w 1752600"/>
              <a:gd name="connsiteY30" fmla="*/ 393700 h 520700"/>
              <a:gd name="connsiteX31" fmla="*/ 673100 w 1752600"/>
              <a:gd name="connsiteY31" fmla="*/ 368300 h 520700"/>
              <a:gd name="connsiteX32" fmla="*/ 635000 w 1752600"/>
              <a:gd name="connsiteY32" fmla="*/ 342900 h 520700"/>
              <a:gd name="connsiteX33" fmla="*/ 546100 w 1752600"/>
              <a:gd name="connsiteY33" fmla="*/ 330200 h 520700"/>
              <a:gd name="connsiteX34" fmla="*/ 469900 w 1752600"/>
              <a:gd name="connsiteY34" fmla="*/ 3175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52600" h="520700">
                <a:moveTo>
                  <a:pt x="0" y="228600"/>
                </a:moveTo>
                <a:cubicBezTo>
                  <a:pt x="332152" y="245208"/>
                  <a:pt x="280802" y="249369"/>
                  <a:pt x="685800" y="228600"/>
                </a:cubicBezTo>
                <a:cubicBezTo>
                  <a:pt x="695121" y="228122"/>
                  <a:pt x="786008" y="208485"/>
                  <a:pt x="800100" y="203200"/>
                </a:cubicBezTo>
                <a:cubicBezTo>
                  <a:pt x="817827" y="196553"/>
                  <a:pt x="833499" y="185258"/>
                  <a:pt x="850900" y="177800"/>
                </a:cubicBezTo>
                <a:cubicBezTo>
                  <a:pt x="863205" y="172527"/>
                  <a:pt x="877026" y="171087"/>
                  <a:pt x="889000" y="165100"/>
                </a:cubicBezTo>
                <a:cubicBezTo>
                  <a:pt x="902652" y="158274"/>
                  <a:pt x="913448" y="146526"/>
                  <a:pt x="927100" y="139700"/>
                </a:cubicBezTo>
                <a:cubicBezTo>
                  <a:pt x="939074" y="133713"/>
                  <a:pt x="952665" y="131700"/>
                  <a:pt x="965200" y="127000"/>
                </a:cubicBezTo>
                <a:cubicBezTo>
                  <a:pt x="986546" y="118995"/>
                  <a:pt x="1007073" y="108809"/>
                  <a:pt x="1028700" y="101600"/>
                </a:cubicBezTo>
                <a:cubicBezTo>
                  <a:pt x="1083694" y="83269"/>
                  <a:pt x="1134620" y="82776"/>
                  <a:pt x="1193800" y="76200"/>
                </a:cubicBezTo>
                <a:cubicBezTo>
                  <a:pt x="1288696" y="44568"/>
                  <a:pt x="1218648" y="65393"/>
                  <a:pt x="1409700" y="38100"/>
                </a:cubicBezTo>
                <a:lnTo>
                  <a:pt x="1409700" y="38100"/>
                </a:lnTo>
                <a:cubicBezTo>
                  <a:pt x="1426633" y="33867"/>
                  <a:pt x="1443782" y="30416"/>
                  <a:pt x="1460500" y="25400"/>
                </a:cubicBezTo>
                <a:cubicBezTo>
                  <a:pt x="1486145" y="17707"/>
                  <a:pt x="1536700" y="0"/>
                  <a:pt x="1536700" y="0"/>
                </a:cubicBezTo>
                <a:cubicBezTo>
                  <a:pt x="1591733" y="4233"/>
                  <a:pt x="1647030" y="5854"/>
                  <a:pt x="1701800" y="12700"/>
                </a:cubicBezTo>
                <a:cubicBezTo>
                  <a:pt x="1715084" y="14360"/>
                  <a:pt x="1730434" y="15934"/>
                  <a:pt x="1739900" y="25400"/>
                </a:cubicBezTo>
                <a:cubicBezTo>
                  <a:pt x="1749366" y="34866"/>
                  <a:pt x="1748367" y="50800"/>
                  <a:pt x="1752600" y="63500"/>
                </a:cubicBezTo>
                <a:cubicBezTo>
                  <a:pt x="1748367" y="101600"/>
                  <a:pt x="1749197" y="140610"/>
                  <a:pt x="1739900" y="177800"/>
                </a:cubicBezTo>
                <a:cubicBezTo>
                  <a:pt x="1736198" y="192608"/>
                  <a:pt x="1723372" y="203480"/>
                  <a:pt x="1714500" y="215900"/>
                </a:cubicBezTo>
                <a:cubicBezTo>
                  <a:pt x="1671538" y="276047"/>
                  <a:pt x="1690914" y="257024"/>
                  <a:pt x="1638300" y="292100"/>
                </a:cubicBezTo>
                <a:cubicBezTo>
                  <a:pt x="1629833" y="304800"/>
                  <a:pt x="1623693" y="319407"/>
                  <a:pt x="1612900" y="330200"/>
                </a:cubicBezTo>
                <a:cubicBezTo>
                  <a:pt x="1602107" y="340993"/>
                  <a:pt x="1587220" y="346728"/>
                  <a:pt x="1574800" y="355600"/>
                </a:cubicBezTo>
                <a:cubicBezTo>
                  <a:pt x="1526167" y="390338"/>
                  <a:pt x="1527447" y="397401"/>
                  <a:pt x="1473200" y="419100"/>
                </a:cubicBezTo>
                <a:cubicBezTo>
                  <a:pt x="1448341" y="429044"/>
                  <a:pt x="1422400" y="436033"/>
                  <a:pt x="1397000" y="444500"/>
                </a:cubicBezTo>
                <a:cubicBezTo>
                  <a:pt x="1384300" y="448733"/>
                  <a:pt x="1371887" y="453953"/>
                  <a:pt x="1358900" y="457200"/>
                </a:cubicBezTo>
                <a:cubicBezTo>
                  <a:pt x="1341967" y="461433"/>
                  <a:pt x="1324818" y="464884"/>
                  <a:pt x="1308100" y="469900"/>
                </a:cubicBezTo>
                <a:lnTo>
                  <a:pt x="1193800" y="508000"/>
                </a:lnTo>
                <a:lnTo>
                  <a:pt x="1155700" y="520700"/>
                </a:lnTo>
                <a:cubicBezTo>
                  <a:pt x="1092200" y="516467"/>
                  <a:pt x="1028491" y="514662"/>
                  <a:pt x="965200" y="508000"/>
                </a:cubicBezTo>
                <a:cubicBezTo>
                  <a:pt x="954892" y="506915"/>
                  <a:pt x="889942" y="489421"/>
                  <a:pt x="876300" y="482600"/>
                </a:cubicBezTo>
                <a:cubicBezTo>
                  <a:pt x="777823" y="433361"/>
                  <a:pt x="895865" y="476422"/>
                  <a:pt x="800100" y="444500"/>
                </a:cubicBezTo>
                <a:cubicBezTo>
                  <a:pt x="758643" y="382315"/>
                  <a:pt x="796798" y="421037"/>
                  <a:pt x="723900" y="393700"/>
                </a:cubicBezTo>
                <a:cubicBezTo>
                  <a:pt x="706173" y="387053"/>
                  <a:pt x="689538" y="377693"/>
                  <a:pt x="673100" y="368300"/>
                </a:cubicBezTo>
                <a:cubicBezTo>
                  <a:pt x="659848" y="360727"/>
                  <a:pt x="649620" y="347286"/>
                  <a:pt x="635000" y="342900"/>
                </a:cubicBezTo>
                <a:cubicBezTo>
                  <a:pt x="606328" y="334298"/>
                  <a:pt x="575551" y="335555"/>
                  <a:pt x="546100" y="330200"/>
                </a:cubicBezTo>
                <a:cubicBezTo>
                  <a:pt x="464956" y="315447"/>
                  <a:pt x="523489" y="317500"/>
                  <a:pt x="469900" y="317500"/>
                </a:cubicBezTo>
              </a:path>
            </a:pathLst>
          </a:custGeom>
          <a:noFill/>
          <a:ln w="571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3806" name="Text Box 9"/>
          <p:cNvSpPr txBox="1">
            <a:spLocks noChangeArrowheads="1"/>
          </p:cNvSpPr>
          <p:nvPr/>
        </p:nvSpPr>
        <p:spPr bwMode="auto">
          <a:xfrm>
            <a:off x="3581400" y="5638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AA2FF"/>
                </a:solidFill>
                <a:latin typeface="Helvetica" charset="0"/>
              </a:rPr>
              <a:t>LOW</a:t>
            </a:r>
            <a:endParaRPr lang="en-US" altLang="en-US"/>
          </a:p>
        </p:txBody>
      </p:sp>
      <p:sp>
        <p:nvSpPr>
          <p:cNvPr id="33807" name="Text Box 9"/>
          <p:cNvSpPr txBox="1">
            <a:spLocks noChangeArrowheads="1"/>
          </p:cNvSpPr>
          <p:nvPr/>
        </p:nvSpPr>
        <p:spPr bwMode="auto">
          <a:xfrm>
            <a:off x="57912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AA2FF"/>
                </a:solidFill>
                <a:latin typeface="Helvetica" charset="0"/>
              </a:rPr>
              <a:t>LOW</a:t>
            </a:r>
            <a:endParaRPr lang="en-US" altLang="en-US"/>
          </a:p>
        </p:txBody>
      </p:sp>
      <p:sp>
        <p:nvSpPr>
          <p:cNvPr id="33808" name="Text Box 8"/>
          <p:cNvSpPr txBox="1">
            <a:spLocks noChangeArrowheads="1"/>
          </p:cNvSpPr>
          <p:nvPr/>
        </p:nvSpPr>
        <p:spPr bwMode="auto">
          <a:xfrm>
            <a:off x="2209800" y="4343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AA2FF"/>
                </a:solidFill>
                <a:latin typeface="Helvetica" charset="0"/>
              </a:rPr>
              <a:t>LOW</a:t>
            </a:r>
            <a:endParaRPr lang="en-US" alt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3505200" y="4114800"/>
            <a:ext cx="457200" cy="0"/>
          </a:xfrm>
          <a:prstGeom prst="line">
            <a:avLst/>
          </a:prstGeom>
          <a:noFill/>
          <a:ln w="57150">
            <a:solidFill>
              <a:srgbClr val="FF16E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rot="10823873" flipH="1">
            <a:off x="3810000" y="4802188"/>
            <a:ext cx="457200" cy="0"/>
          </a:xfrm>
          <a:prstGeom prst="line">
            <a:avLst/>
          </a:prstGeom>
          <a:noFill/>
          <a:ln w="57150">
            <a:solidFill>
              <a:srgbClr val="FF16E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3"/>
          <p:cNvSpPr>
            <a:spLocks noChangeShapeType="1"/>
          </p:cNvSpPr>
          <p:nvPr/>
        </p:nvSpPr>
        <p:spPr bwMode="auto">
          <a:xfrm>
            <a:off x="4038600" y="56388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Footer Placeholder 2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3366"/>
                </a:solidFill>
              </a:rPr>
              <a:t>Talley SIO 210 (2015)</a:t>
            </a:r>
          </a:p>
        </p:txBody>
      </p:sp>
    </p:spTree>
    <p:extLst>
      <p:ext uri="{BB962C8B-B14F-4D97-AF65-F5344CB8AC3E}">
        <p14:creationId xmlns:p14="http://schemas.microsoft.com/office/powerpoint/2010/main" val="12620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8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248"/>
          </a:xfrm>
        </p:spPr>
        <p:txBody>
          <a:bodyPr>
            <a:normAutofit fontScale="90000"/>
          </a:bodyPr>
          <a:lstStyle/>
          <a:p>
            <a:r>
              <a:rPr lang="en-US" dirty="0"/>
              <a:t>Geostrophic approximation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8572"/>
            <a:ext cx="8396514" cy="5037592"/>
          </a:xfrm>
        </p:spPr>
        <p:txBody>
          <a:bodyPr>
            <a:normAutofit/>
          </a:bodyPr>
          <a:lstStyle/>
          <a:p>
            <a:r>
              <a:rPr lang="en-US" sz="2800" dirty="0"/>
              <a:t>Under what condition can we assume geostrophic balance?</a:t>
            </a:r>
          </a:p>
          <a:p>
            <a:r>
              <a:rPr lang="en-US" sz="2800" dirty="0"/>
              <a:t>The equation of motion: estimate the magnitude of each term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U: velocity scale, T: time scale, L: length scale, 			</a:t>
            </a:r>
            <a:r>
              <a:rPr lang="en-US" sz="2800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2800" dirty="0"/>
              <a:t>: density scale, P: pressure scale, F: friction scale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" y="3418825"/>
            <a:ext cx="7823200" cy="618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2" y="5711402"/>
            <a:ext cx="7093858" cy="8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6197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Rotating coordinates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Arial" charset="0"/>
                <a:sym typeface="Symbol" charset="2"/>
              </a:rPr>
              <a:t>Rotation vector</a:t>
            </a:r>
            <a:r>
              <a:rPr lang="en-US" sz="2000" dirty="0">
                <a:latin typeface="Arial" charset="0"/>
                <a:sym typeface="Symbol" charset="2"/>
              </a:rPr>
              <a:t> that expresses direction of rotation and how fast it is rotating</a:t>
            </a:r>
            <a:r>
              <a:rPr lang="en-US" sz="1800" dirty="0">
                <a:latin typeface="Arial" charset="0"/>
                <a:sym typeface="Symbol" charset="2"/>
              </a:rPr>
              <a:t>:</a:t>
            </a:r>
            <a:endParaRPr lang="en-US" sz="2000" dirty="0"/>
          </a:p>
          <a:p>
            <a:pPr lvl="1" eaLnBrk="1" hangingPunct="1">
              <a:buFontTx/>
              <a:buNone/>
            </a:pPr>
            <a:r>
              <a:rPr lang="en-US" sz="2000" dirty="0">
                <a:latin typeface="Times New Roman" charset="0"/>
                <a:sym typeface="Symbol" charset="2"/>
              </a:rPr>
              <a:t>	</a:t>
            </a:r>
            <a:r>
              <a:rPr lang="en-US" sz="2000" b="1" dirty="0">
                <a:latin typeface="Times New Roman" charset="0"/>
                <a:sym typeface="Symbol" charset="2"/>
              </a:rPr>
              <a:t>vector pointing in direction of thumb using right-hand rule</a:t>
            </a:r>
            <a:r>
              <a:rPr lang="en-US" sz="2000" dirty="0">
                <a:latin typeface="Times New Roman" charset="0"/>
                <a:sym typeface="Symbol" charset="2"/>
              </a:rPr>
              <a:t>, curling fingers in direction of rotation</a:t>
            </a:r>
          </a:p>
        </p:txBody>
      </p:sp>
      <p:pic>
        <p:nvPicPr>
          <p:cNvPr id="25604" name="Picture 4" descr="chapter8_fig2ab"/>
          <p:cNvPicPr>
            <a:picLocks noChangeAspect="1" noChangeArrowheads="1"/>
          </p:cNvPicPr>
          <p:nvPr/>
        </p:nvPicPr>
        <p:blipFill>
          <a:blip r:embed="rId3"/>
          <a:srcRect t="-2441" b="50000"/>
          <a:stretch>
            <a:fillRect/>
          </a:stretch>
        </p:blipFill>
        <p:spPr bwMode="auto">
          <a:xfrm>
            <a:off x="609600" y="2590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2514600" y="2514600"/>
            <a:ext cx="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718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200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5638800" y="4495800"/>
            <a:ext cx="27432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 flipV="1">
            <a:off x="7010400" y="2133600"/>
            <a:ext cx="0" cy="2667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39422" y="5454134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charset="2"/>
              <a:buChar char="W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= angle/second ~ 10</a:t>
            </a:r>
            <a:r>
              <a:rPr lang="en-US" b="1" baseline="30000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-4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 (s</a:t>
            </a:r>
            <a:r>
              <a:rPr lang="en-US" b="1" baseline="30000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06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248"/>
          </a:xfrm>
        </p:spPr>
        <p:txBody>
          <a:bodyPr>
            <a:normAutofit fontScale="90000"/>
          </a:bodyPr>
          <a:lstStyle/>
          <a:p>
            <a:r>
              <a:rPr lang="en-US" dirty="0"/>
              <a:t>Geostrophic approximation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8572"/>
            <a:ext cx="8396514" cy="5037592"/>
          </a:xfrm>
        </p:spPr>
        <p:txBody>
          <a:bodyPr>
            <a:normAutofit/>
          </a:bodyPr>
          <a:lstStyle/>
          <a:p>
            <a:r>
              <a:rPr lang="en-US" sz="2800" dirty="0"/>
              <a:t>Estimate the magnitude of each term</a:t>
            </a:r>
          </a:p>
          <a:p>
            <a:r>
              <a:rPr lang="en-US" sz="2800" dirty="0"/>
              <a:t>Non-</a:t>
            </a:r>
            <a:r>
              <a:rPr lang="en-US" sz="2800" dirty="0" err="1"/>
              <a:t>dimensionalize</a:t>
            </a:r>
            <a:r>
              <a:rPr lang="en-US" sz="2800" dirty="0"/>
              <a:t> : normalize every term by </a:t>
            </a:r>
            <a:r>
              <a:rPr lang="en-US" sz="2800" dirty="0" err="1"/>
              <a:t>fU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69" y="4745147"/>
            <a:ext cx="7518400" cy="727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3" y="3523738"/>
            <a:ext cx="7093858" cy="829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56" y="2489911"/>
            <a:ext cx="7823200" cy="6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19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248"/>
          </a:xfrm>
        </p:spPr>
        <p:txBody>
          <a:bodyPr>
            <a:normAutofit fontScale="90000"/>
          </a:bodyPr>
          <a:lstStyle/>
          <a:p>
            <a:r>
              <a:rPr lang="en-US" dirty="0"/>
              <a:t>Geostrophic approximation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8572"/>
            <a:ext cx="8396514" cy="5037592"/>
          </a:xfrm>
        </p:spPr>
        <p:txBody>
          <a:bodyPr>
            <a:normAutofit/>
          </a:bodyPr>
          <a:lstStyle/>
          <a:p>
            <a:r>
              <a:rPr lang="en-US" sz="2800" dirty="0"/>
              <a:t>Estimate the magnitude of each term</a:t>
            </a:r>
          </a:p>
          <a:p>
            <a:r>
              <a:rPr lang="en-US" sz="2800" dirty="0"/>
              <a:t>Non-</a:t>
            </a:r>
            <a:r>
              <a:rPr lang="en-US" sz="2800" dirty="0" err="1"/>
              <a:t>dimensionalize</a:t>
            </a:r>
            <a:r>
              <a:rPr lang="en-US" sz="2800" dirty="0"/>
              <a:t> : normalize every term by </a:t>
            </a:r>
            <a:r>
              <a:rPr lang="en-US" sz="2800" dirty="0" err="1"/>
              <a:t>fU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6" y="3551262"/>
            <a:ext cx="7518400" cy="727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6" y="2489911"/>
            <a:ext cx="7823200" cy="618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0598" y="3406685"/>
            <a:ext cx="3338286" cy="10170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001" y="4722282"/>
            <a:ext cx="834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Geostrophic approximation assumes </a:t>
            </a:r>
            <a:r>
              <a:rPr lang="en-US" sz="2400" b="1" dirty="0"/>
              <a:t>slow, large-scale circulation </a:t>
            </a:r>
            <a:r>
              <a:rPr lang="en-US" sz="2400" dirty="0"/>
              <a:t>and </a:t>
            </a:r>
            <a:r>
              <a:rPr lang="en-US" sz="2400" b="1" dirty="0"/>
              <a:t>weak friction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11" y="5443207"/>
            <a:ext cx="3099709" cy="8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1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Expression of geostrophic flow using SSH</a:t>
            </a:r>
          </a:p>
        </p:txBody>
      </p:sp>
      <p:pic>
        <p:nvPicPr>
          <p:cNvPr id="3" name="Picture 2" descr="Screen Shot 2014-09-15 at 9.4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11" y="1793867"/>
            <a:ext cx="2963280" cy="2496621"/>
          </a:xfrm>
          <a:prstGeom prst="rect">
            <a:avLst/>
          </a:prstGeom>
        </p:spPr>
      </p:pic>
      <p:pic>
        <p:nvPicPr>
          <p:cNvPr id="4" name="Picture 3" descr="Screen Shot 2014-09-15 at 9.24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6" y="1442297"/>
            <a:ext cx="3004510" cy="30407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25926" y="2958957"/>
            <a:ext cx="1414795" cy="3695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67231" y="4894609"/>
            <a:ext cx="6695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the spatial pattern of SSH field, we can calculate the geostrophic flow in the ocean</a:t>
            </a:r>
          </a:p>
        </p:txBody>
      </p:sp>
    </p:spTree>
    <p:extLst>
      <p:ext uri="{BB962C8B-B14F-4D97-AF65-F5344CB8AC3E}">
        <p14:creationId xmlns:p14="http://schemas.microsoft.com/office/powerpoint/2010/main" val="104177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Satellite SSH in the North Atlantic</a:t>
            </a:r>
          </a:p>
        </p:txBody>
      </p:sp>
      <p:pic>
        <p:nvPicPr>
          <p:cNvPr id="3" name="Picture 2" descr="Screen Shot 2014-09-15 at 9.4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42" y="1417638"/>
            <a:ext cx="6094153" cy="51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70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404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Calculating geostrophic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45227"/>
            <a:ext cx="7803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direction and speed of the geostrophic current with this SSH gradient at 30N (consider Gulf Stream) ?</a:t>
            </a:r>
          </a:p>
        </p:txBody>
      </p:sp>
      <p:pic>
        <p:nvPicPr>
          <p:cNvPr id="7" name="Picture 6" descr="geostrop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38" y="2371940"/>
            <a:ext cx="6070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8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404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Calculating geostrophic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45227"/>
            <a:ext cx="780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direction and speed of the geostrophic current with this SSH gradient at 30N?</a:t>
            </a:r>
          </a:p>
        </p:txBody>
      </p:sp>
      <p:pic>
        <p:nvPicPr>
          <p:cNvPr id="7" name="Picture 6" descr="geostroph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38" y="2371940"/>
            <a:ext cx="6070600" cy="44958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9963" y="2643584"/>
          <a:ext cx="21748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2" name="Equation" r:id="rId4" imgW="838200" imgH="825500" progId="Equation.3">
                  <p:embed/>
                </p:oleObj>
              </mc:Choice>
              <mc:Fallback>
                <p:oleObj name="Equation" r:id="rId4" imgW="8382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63" y="2643584"/>
                        <a:ext cx="217487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189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404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Calculating geostrophic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45227"/>
            <a:ext cx="780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direction and speed of the geostrophic current with this SSH gradient at 30N?</a:t>
            </a:r>
          </a:p>
        </p:txBody>
      </p:sp>
      <p:pic>
        <p:nvPicPr>
          <p:cNvPr id="7" name="Picture 6" descr="geostroph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17" y="2199334"/>
            <a:ext cx="3435027" cy="254393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9963" y="2643584"/>
          <a:ext cx="21748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1" name="Equation" r:id="rId4" imgW="838200" imgH="825500" progId="Equation.3">
                  <p:embed/>
                </p:oleObj>
              </mc:Choice>
              <mc:Fallback>
                <p:oleObj name="Equation" r:id="rId4" imgW="8382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63" y="2643584"/>
                        <a:ext cx="217487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39963" y="4882034"/>
          <a:ext cx="5609902" cy="150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2" name="Equation" r:id="rId6" imgW="3263900" imgH="876300" progId="Equation.3">
                  <p:embed/>
                </p:oleObj>
              </mc:Choice>
              <mc:Fallback>
                <p:oleObj name="Equation" r:id="rId6" imgW="32639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963" y="4882034"/>
                        <a:ext cx="5609902" cy="1507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097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2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Rossby</a:t>
            </a:r>
            <a:r>
              <a:rPr lang="en-US" dirty="0"/>
              <a:t> number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22400"/>
            <a:ext cx="8396514" cy="4703764"/>
          </a:xfrm>
        </p:spPr>
        <p:txBody>
          <a:bodyPr>
            <a:normAutofit/>
          </a:bodyPr>
          <a:lstStyle/>
          <a:p>
            <a:r>
              <a:rPr lang="en-US" sz="2800" dirty="0"/>
              <a:t>Conditions for geostrophic balance</a:t>
            </a:r>
          </a:p>
          <a:p>
            <a:r>
              <a:rPr lang="en-US" sz="2800" dirty="0" err="1"/>
              <a:t>Rossby</a:t>
            </a:r>
            <a:r>
              <a:rPr lang="en-US" sz="2800" dirty="0"/>
              <a:t> number: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080" y="1609118"/>
            <a:ext cx="2323170" cy="95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9172" y="2913713"/>
            <a:ext cx="3686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the Gulf Stream example: </a:t>
            </a:r>
          </a:p>
          <a:p>
            <a:r>
              <a:rPr lang="en-US" sz="2400" dirty="0"/>
              <a:t>U = 0.7 (m/s)</a:t>
            </a:r>
          </a:p>
          <a:p>
            <a:r>
              <a:rPr lang="en-US" sz="2400" dirty="0"/>
              <a:t>f = 0.7 x 10</a:t>
            </a:r>
            <a:r>
              <a:rPr lang="en-US" sz="2400" baseline="30000" dirty="0"/>
              <a:t>-4</a:t>
            </a:r>
            <a:r>
              <a:rPr lang="en-US" sz="2400" dirty="0"/>
              <a:t> (1/s)</a:t>
            </a:r>
          </a:p>
          <a:p>
            <a:r>
              <a:rPr lang="en-US" sz="2400" dirty="0"/>
              <a:t>L = 200km = 2 x 10</a:t>
            </a:r>
            <a:r>
              <a:rPr lang="en-US" sz="2400" baseline="30000" dirty="0"/>
              <a:t>5</a:t>
            </a:r>
            <a:r>
              <a:rPr lang="en-US" sz="2400" dirty="0"/>
              <a:t> (m)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71" y="4462873"/>
            <a:ext cx="6923314" cy="16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0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64"/>
            <a:ext cx="8229600" cy="847300"/>
          </a:xfrm>
        </p:spPr>
        <p:txBody>
          <a:bodyPr/>
          <a:lstStyle/>
          <a:p>
            <a:r>
              <a:rPr lang="en-US" dirty="0"/>
              <a:t>Cyclonic and anti-cyclonic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781" y="1528795"/>
            <a:ext cx="78540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Cyclonic</a:t>
            </a:r>
            <a:r>
              <a:rPr lang="en-US" sz="2400" dirty="0"/>
              <a:t> = Rotating in the direction of the planetary rotation</a:t>
            </a:r>
          </a:p>
          <a:p>
            <a:r>
              <a:rPr lang="en-US" sz="2400" dirty="0"/>
              <a:t>			(CCW in the NH and CW in the SH)</a:t>
            </a:r>
          </a:p>
          <a:p>
            <a:endParaRPr lang="en-US" sz="2400" dirty="0"/>
          </a:p>
          <a:p>
            <a:r>
              <a:rPr lang="en-US" sz="2400" b="1" dirty="0"/>
              <a:t>Anti-Cyclonic </a:t>
            </a:r>
            <a:r>
              <a:rPr lang="en-US" sz="2400" dirty="0"/>
              <a:t>= Opposite of cyclonic</a:t>
            </a:r>
          </a:p>
          <a:p>
            <a:endParaRPr lang="en-US" sz="2400" dirty="0"/>
          </a:p>
          <a:p>
            <a:r>
              <a:rPr lang="en-US" sz="2400" dirty="0"/>
              <a:t>Then, geostrophic flow around low pressure is cyclonic in both northern and southern hemispheres. </a:t>
            </a:r>
          </a:p>
          <a:p>
            <a:endParaRPr lang="en-US" sz="2400" dirty="0"/>
          </a:p>
          <a:p>
            <a:r>
              <a:rPr lang="en-US" sz="2400" dirty="0"/>
              <a:t>Geostrophic flow around low pressure = Cyclonic </a:t>
            </a:r>
          </a:p>
          <a:p>
            <a:endParaRPr lang="en-US" sz="2400" dirty="0"/>
          </a:p>
          <a:p>
            <a:r>
              <a:rPr lang="en-US" sz="2400" dirty="0"/>
              <a:t>Geostrophic flow around high pressure = Anti-Cyclonic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833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" y="311626"/>
            <a:ext cx="8803392" cy="724010"/>
          </a:xfrm>
        </p:spPr>
        <p:txBody>
          <a:bodyPr>
            <a:normAutofit/>
          </a:bodyPr>
          <a:lstStyle/>
          <a:p>
            <a:r>
              <a:rPr lang="en-US" sz="3600" dirty="0"/>
              <a:t>Density and pressure gradient</a:t>
            </a:r>
          </a:p>
        </p:txBody>
      </p:sp>
      <p:pic>
        <p:nvPicPr>
          <p:cNvPr id="4" name="Picture 3" descr="Screen Shot 2014-09-15 at 4.3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47" y="1713730"/>
            <a:ext cx="5544844" cy="3921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836" y="1615098"/>
            <a:ext cx="36002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Water column with two different densities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/>
              <a:t>A</a:t>
            </a:r>
            <a:r>
              <a:rPr lang="en-US" sz="2400" dirty="0"/>
              <a:t> &gt; </a:t>
            </a:r>
            <a:r>
              <a:rPr lang="en-US" sz="2400" dirty="0" err="1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/>
              <a:t>B</a:t>
            </a:r>
            <a:endParaRPr lang="en-US" sz="2400" baseline="-25000" dirty="0"/>
          </a:p>
          <a:p>
            <a:pPr marL="285750" indent="-285750">
              <a:buFont typeface="Arial"/>
              <a:buChar char="•"/>
            </a:pPr>
            <a:endParaRPr lang="en-US" sz="2400" b="1" baseline="-250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At the surface the less dense water has higher sea surface height 		</a:t>
            </a:r>
            <a:r>
              <a:rPr lang="en-US" sz="2400" dirty="0">
                <a:sym typeface="Wingdings"/>
              </a:rPr>
              <a:t> Steric sea level</a:t>
            </a:r>
            <a:r>
              <a:rPr lang="en-US" sz="24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pressure gradient gets smaller with depth</a:t>
            </a:r>
          </a:p>
        </p:txBody>
      </p:sp>
    </p:spTree>
    <p:extLst>
      <p:ext uri="{BB962C8B-B14F-4D97-AF65-F5344CB8AC3E}">
        <p14:creationId xmlns:p14="http://schemas.microsoft.com/office/powerpoint/2010/main" val="57008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848541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Frame of reference: mathematical expression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4956" y="1399019"/>
            <a:ext cx="8304036" cy="2438400"/>
          </a:xfrm>
          <a:noFill/>
          <a:ln/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Inertial frame of reference (non-rotating) : subscript </a:t>
            </a:r>
            <a:r>
              <a:rPr lang="ja-JP" altLang="en-US" sz="2400" dirty="0">
                <a:latin typeface="Arial"/>
                <a:cs typeface="Arial"/>
              </a:rPr>
              <a:t>“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ja-JP" altLang="en-US" sz="2400" dirty="0">
                <a:latin typeface="Arial"/>
                <a:cs typeface="Arial"/>
              </a:rPr>
              <a:t>”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Velocity in inertial frame: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u</a:t>
            </a:r>
            <a:r>
              <a:rPr lang="en-US" sz="2000" baseline="-25000" dirty="0" err="1">
                <a:latin typeface="Arial"/>
                <a:cs typeface="Arial"/>
              </a:rPr>
              <a:t>in</a:t>
            </a:r>
            <a:endParaRPr lang="en-US" sz="20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Rotating frame of reference : subscript </a:t>
            </a:r>
            <a:r>
              <a:rPr lang="ja-JP" altLang="en-US" sz="2400" dirty="0">
                <a:latin typeface="Arial"/>
                <a:cs typeface="Arial"/>
              </a:rPr>
              <a:t>“</a:t>
            </a:r>
            <a:r>
              <a:rPr lang="en-US" sz="2400" dirty="0">
                <a:latin typeface="Arial"/>
                <a:cs typeface="Arial"/>
              </a:rPr>
              <a:t>rot</a:t>
            </a:r>
            <a:r>
              <a:rPr lang="ja-JP" altLang="en-US" sz="2400" dirty="0">
                <a:latin typeface="Arial"/>
                <a:cs typeface="Arial"/>
              </a:rPr>
              <a:t>”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Velocity in rotating frame: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u</a:t>
            </a:r>
            <a:r>
              <a:rPr lang="en-US" sz="2000" baseline="-25000" dirty="0" err="1">
                <a:latin typeface="Arial"/>
                <a:cs typeface="Arial"/>
              </a:rPr>
              <a:t>in</a:t>
            </a:r>
            <a:r>
              <a:rPr lang="en-US" sz="2000" dirty="0">
                <a:latin typeface="Arial"/>
                <a:cs typeface="Arial"/>
              </a:rPr>
              <a:t> = </a:t>
            </a:r>
            <a:r>
              <a:rPr lang="en-US" sz="2000" b="1" dirty="0" err="1">
                <a:latin typeface="Arial"/>
                <a:cs typeface="Arial"/>
              </a:rPr>
              <a:t>u</a:t>
            </a:r>
            <a:r>
              <a:rPr lang="en-US" sz="2000" baseline="-25000" dirty="0" err="1">
                <a:latin typeface="Arial"/>
                <a:cs typeface="Arial"/>
              </a:rPr>
              <a:t>rot</a:t>
            </a:r>
            <a:r>
              <a:rPr lang="en-US" sz="2000" baseline="-25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+ (effect of rotation)</a:t>
            </a:r>
          </a:p>
          <a:p>
            <a:pPr lvl="1"/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94098"/>
              </p:ext>
            </p:extLst>
          </p:nvPr>
        </p:nvGraphicFramePr>
        <p:xfrm>
          <a:off x="2303463" y="4079875"/>
          <a:ext cx="4005262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5" name="Equation" r:id="rId4" imgW="1447800" imgH="660400" progId="Equation.3">
                  <p:embed/>
                </p:oleObj>
              </mc:Choice>
              <mc:Fallback>
                <p:oleObj name="Equation" r:id="rId4" imgW="1447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4079875"/>
                        <a:ext cx="4005262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81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18188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density profile across the Florida Strait</a:t>
            </a:r>
          </a:p>
        </p:txBody>
      </p:sp>
      <p:pic>
        <p:nvPicPr>
          <p:cNvPr id="4" name="Content Placeholder 3" descr="Screen Shot 2014-09-15 at 8.44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75" r="-31975"/>
          <a:stretch>
            <a:fillRect/>
          </a:stretch>
        </p:blipFill>
        <p:spPr>
          <a:xfrm>
            <a:off x="457200" y="208010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50793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71"/>
          </a:xfrm>
        </p:spPr>
        <p:txBody>
          <a:bodyPr/>
          <a:lstStyle/>
          <a:p>
            <a:r>
              <a:rPr lang="en-US" dirty="0"/>
              <a:t>A tank experiment</a:t>
            </a:r>
          </a:p>
        </p:txBody>
      </p:sp>
      <p:pic>
        <p:nvPicPr>
          <p:cNvPr id="6" name="Content Placeholder 5" descr="Screen Shot 2014-09-15 at 8.09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46" r="-28546"/>
          <a:stretch>
            <a:fillRect/>
          </a:stretch>
        </p:blipFill>
        <p:spPr>
          <a:xfrm>
            <a:off x="3994817" y="4080895"/>
            <a:ext cx="4817406" cy="2649388"/>
          </a:xfrm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7959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Objective: illustrate the flow under a density gradient and rapid rotation</a:t>
            </a:r>
          </a:p>
          <a:p>
            <a:endParaRPr lang="en-US" sz="2800" dirty="0"/>
          </a:p>
          <a:p>
            <a:r>
              <a:rPr lang="en-US" sz="2800" dirty="0"/>
              <a:t>Initially, metal container separates dyed salty (dense) water from the surrounding freshwater (less dense)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883632"/>
            <a:ext cx="3771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the tank is in solid body rotation, the container is removed. </a:t>
            </a:r>
          </a:p>
          <a:p>
            <a:endParaRPr lang="en-US" sz="2800" dirty="0"/>
          </a:p>
          <a:p>
            <a:r>
              <a:rPr lang="en-US" sz="2800" dirty="0"/>
              <a:t>What will happen?</a:t>
            </a:r>
          </a:p>
        </p:txBody>
      </p:sp>
    </p:spTree>
    <p:extLst>
      <p:ext uri="{BB962C8B-B14F-4D97-AF65-F5344CB8AC3E}">
        <p14:creationId xmlns:p14="http://schemas.microsoft.com/office/powerpoint/2010/main" val="452579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7" y="274638"/>
            <a:ext cx="885271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circulation and </a:t>
            </a:r>
            <a:r>
              <a:rPr lang="en-US" dirty="0" err="1"/>
              <a:t>isopycnal</a:t>
            </a:r>
            <a:r>
              <a:rPr lang="en-US" dirty="0"/>
              <a:t> tilt</a:t>
            </a:r>
          </a:p>
        </p:txBody>
      </p:sp>
      <p:pic>
        <p:nvPicPr>
          <p:cNvPr id="4" name="Content Placeholder 3" descr="Screen Shot 2014-09-15 at 8.09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7" r="-15087"/>
          <a:stretch>
            <a:fillRect/>
          </a:stretch>
        </p:blipFill>
        <p:spPr>
          <a:xfrm>
            <a:off x="2194683" y="3667195"/>
            <a:ext cx="5392743" cy="2965801"/>
          </a:xfrm>
        </p:spPr>
      </p:pic>
      <p:sp>
        <p:nvSpPr>
          <p:cNvPr id="5" name="TextBox 4"/>
          <p:cNvSpPr txBox="1"/>
          <p:nvPr/>
        </p:nvSpPr>
        <p:spPr>
          <a:xfrm>
            <a:off x="1800133" y="1837019"/>
            <a:ext cx="441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7737" y="1449132"/>
            <a:ext cx="7441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Gravity pull down the dense water downward</a:t>
            </a:r>
          </a:p>
          <a:p>
            <a:pPr lvl="1"/>
            <a:r>
              <a:rPr lang="en-US" sz="2400" dirty="0"/>
              <a:t>	Convergence at the top, divergence at the bottom</a:t>
            </a:r>
          </a:p>
          <a:p>
            <a:pPr lvl="1"/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Coriolis</a:t>
            </a:r>
            <a:r>
              <a:rPr lang="en-US" sz="2400" dirty="0"/>
              <a:t> effect defects the horizontal motion, the circulation starts to spin around the dense water</a:t>
            </a:r>
          </a:p>
        </p:txBody>
      </p:sp>
    </p:spTree>
    <p:extLst>
      <p:ext uri="{BB962C8B-B14F-4D97-AF65-F5344CB8AC3E}">
        <p14:creationId xmlns:p14="http://schemas.microsoft.com/office/powerpoint/2010/main" val="110629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45" y="274638"/>
            <a:ext cx="8840382" cy="79798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Isopycnal</a:t>
            </a:r>
            <a:r>
              <a:rPr lang="en-US" dirty="0"/>
              <a:t> tilt and geostrophic circulation</a:t>
            </a:r>
          </a:p>
        </p:txBody>
      </p:sp>
      <p:pic>
        <p:nvPicPr>
          <p:cNvPr id="4" name="Content Placeholder 3" descr="Screen Shot 2014-09-15 at 8.34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3335"/>
          <a:stretch>
            <a:fillRect/>
          </a:stretch>
        </p:blipFill>
        <p:spPr>
          <a:xfrm>
            <a:off x="1332607" y="1640861"/>
            <a:ext cx="6496740" cy="3572957"/>
          </a:xfrm>
        </p:spPr>
      </p:pic>
      <p:sp>
        <p:nvSpPr>
          <p:cNvPr id="5" name="TextBox 4"/>
          <p:cNvSpPr txBox="1"/>
          <p:nvPr/>
        </p:nvSpPr>
        <p:spPr>
          <a:xfrm>
            <a:off x="1023364" y="5624361"/>
            <a:ext cx="718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b="1" dirty="0"/>
              <a:t>Thermal wind balance</a:t>
            </a:r>
            <a:r>
              <a:rPr lang="en-US" sz="2400" dirty="0"/>
              <a:t>” = </a:t>
            </a:r>
            <a:r>
              <a:rPr lang="en-US" sz="2400" dirty="0" err="1"/>
              <a:t>Coriolis</a:t>
            </a:r>
            <a:r>
              <a:rPr lang="en-US" sz="2400" dirty="0"/>
              <a:t> force balancing the buoyancy force acting on the tilted </a:t>
            </a:r>
            <a:r>
              <a:rPr lang="en-US" sz="2400" dirty="0" err="1"/>
              <a:t>isopycnal</a:t>
            </a:r>
            <a:r>
              <a:rPr lang="en-US" sz="2400" dirty="0"/>
              <a:t> surface</a:t>
            </a:r>
          </a:p>
        </p:txBody>
      </p:sp>
    </p:spTree>
    <p:extLst>
      <p:ext uri="{BB962C8B-B14F-4D97-AF65-F5344CB8AC3E}">
        <p14:creationId xmlns:p14="http://schemas.microsoft.com/office/powerpoint/2010/main" val="177073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15 at 9.4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44" y="3044696"/>
            <a:ext cx="3185620" cy="2896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391"/>
          </a:xfrm>
        </p:spPr>
        <p:txBody>
          <a:bodyPr>
            <a:normAutofit fontScale="90000"/>
          </a:bodyPr>
          <a:lstStyle/>
          <a:p>
            <a:r>
              <a:rPr lang="en-US" dirty="0"/>
              <a:t>Thermal wind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785"/>
            <a:ext cx="8229600" cy="2773216"/>
          </a:xfrm>
        </p:spPr>
        <p:txBody>
          <a:bodyPr>
            <a:normAutofit/>
          </a:bodyPr>
          <a:lstStyle/>
          <a:p>
            <a:r>
              <a:rPr lang="en-US" dirty="0"/>
              <a:t>Assume </a:t>
            </a:r>
            <a:r>
              <a:rPr lang="en-US" dirty="0" err="1"/>
              <a:t>geostrophy</a:t>
            </a:r>
            <a:r>
              <a:rPr lang="en-US" dirty="0"/>
              <a:t> in horizontal, and hydrostatic balance in vertical</a:t>
            </a:r>
          </a:p>
          <a:p>
            <a:r>
              <a:rPr lang="en-US" dirty="0"/>
              <a:t>Eliminate pressure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3464" y="3212175"/>
            <a:ext cx="377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we measure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 r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x,y,z</a:t>
            </a:r>
            <a:r>
              <a:rPr lang="en-US" dirty="0">
                <a:solidFill>
                  <a:srgbClr val="FF0000"/>
                </a:solidFill>
              </a:rPr>
              <a:t>) and the value of u and v at a given depth, we can calculate the geostrophic velocity</a:t>
            </a:r>
          </a:p>
        </p:txBody>
      </p:sp>
    </p:spTree>
    <p:extLst>
      <p:ext uri="{BB962C8B-B14F-4D97-AF65-F5344CB8AC3E}">
        <p14:creationId xmlns:p14="http://schemas.microsoft.com/office/powerpoint/2010/main" val="957194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895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Thermal wind balance and geostrophic currents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19100" y="1168017"/>
            <a:ext cx="8305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/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The PGF is calculated as the difference of pressure between two stations at a given depth (relative to the geoid).</a:t>
            </a:r>
          </a:p>
          <a:p>
            <a:pPr algn="just"/>
            <a:endParaRPr lang="en-US" altLang="en-US" sz="2000" dirty="0">
              <a:solidFill>
                <a:srgbClr val="000000"/>
              </a:solidFill>
              <a:latin typeface="Verdana" charset="0"/>
              <a:sym typeface="Symbol" charset="2"/>
            </a:endParaRPr>
          </a:p>
          <a:p>
            <a:pPr marL="457200" indent="-457200" algn="just">
              <a:buAutoNum type="alphaLcParenR"/>
            </a:pPr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If the </a:t>
            </a:r>
            <a:r>
              <a:rPr lang="en-US" altLang="en-US" sz="2000" dirty="0">
                <a:solidFill>
                  <a:srgbClr val="FF0000"/>
                </a:solidFill>
                <a:latin typeface="Verdana" charset="0"/>
                <a:sym typeface="Symbol" charset="2"/>
              </a:rPr>
              <a:t>velocity is known at a given depth</a:t>
            </a:r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, then the PGF at that depth is also known (from </a:t>
            </a:r>
            <a:r>
              <a:rPr lang="en-US" altLang="en-US" sz="2000" dirty="0" err="1">
                <a:solidFill>
                  <a:srgbClr val="000000"/>
                </a:solidFill>
                <a:latin typeface="Verdana" charset="0"/>
                <a:sym typeface="Symbol" charset="2"/>
              </a:rPr>
              <a:t>geostrophy</a:t>
            </a:r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). </a:t>
            </a:r>
          </a:p>
          <a:p>
            <a:pPr marL="457200" indent="-457200" algn="just">
              <a:buAutoNum type="alphaLcParenR"/>
            </a:pPr>
            <a:endParaRPr lang="en-US" altLang="en-US" sz="2000" dirty="0">
              <a:solidFill>
                <a:srgbClr val="000000"/>
              </a:solidFill>
              <a:latin typeface="Verdana" charset="0"/>
              <a:sym typeface="Symbol" charset="2"/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b) From the measured density profiles at the two stations, we can calculate how </a:t>
            </a:r>
            <a:r>
              <a:rPr lang="en-US" altLang="en-US" sz="2000" dirty="0">
                <a:solidFill>
                  <a:srgbClr val="FF0000"/>
                </a:solidFill>
                <a:latin typeface="Verdana" charset="0"/>
                <a:sym typeface="Symbol" charset="2"/>
              </a:rPr>
              <a:t>the velocity change with depth</a:t>
            </a:r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.</a:t>
            </a:r>
          </a:p>
          <a:p>
            <a:pPr algn="just"/>
            <a:endParaRPr lang="en-US" altLang="en-US" sz="2000" dirty="0">
              <a:solidFill>
                <a:srgbClr val="000000"/>
              </a:solidFill>
              <a:latin typeface="Verdana" charset="0"/>
              <a:sym typeface="Symbol" charset="2"/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c) Using the known velocity from (a), which we call the </a:t>
            </a:r>
            <a:r>
              <a:rPr lang="en-US" altLang="en-US" sz="2000" dirty="0">
                <a:solidFill>
                  <a:srgbClr val="FF0000"/>
                </a:solidFill>
                <a:latin typeface="Verdana" charset="0"/>
                <a:sym typeface="Symbol" charset="2"/>
              </a:rPr>
              <a:t>reference velocity</a:t>
            </a:r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, and knowing how velocity changes with depth from (b), we can compute velocity at every depth. </a:t>
            </a:r>
          </a:p>
          <a:p>
            <a:pPr algn="just"/>
            <a:endParaRPr lang="en-US" altLang="en-US" sz="2000" dirty="0">
              <a:solidFill>
                <a:srgbClr val="000000"/>
              </a:solidFill>
              <a:latin typeface="Verdana" charset="0"/>
              <a:sym typeface="Symbol" charset="2"/>
            </a:endParaRPr>
          </a:p>
          <a:p>
            <a:pPr algn="just"/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c-alt) </a:t>
            </a:r>
            <a:r>
              <a:rPr lang="en-US" altLang="en-US" sz="2000" b="1" i="1" dirty="0">
                <a:solidFill>
                  <a:srgbClr val="000000"/>
                </a:solidFill>
                <a:latin typeface="Verdana" charset="0"/>
                <a:sym typeface="Symbol" charset="2"/>
              </a:rPr>
              <a:t>If a reference velocity is NOT available</a:t>
            </a:r>
            <a:r>
              <a:rPr lang="en-US" altLang="en-US" sz="2000" dirty="0">
                <a:solidFill>
                  <a:srgbClr val="000000"/>
                </a:solidFill>
                <a:latin typeface="Verdana" charset="0"/>
                <a:sym typeface="Symbol" charset="2"/>
              </a:rPr>
              <a:t>, assume deep water is not moving, approximating the reference velocity to be 0 (at arbitrarily set depth in the abyss = level of no motion). </a:t>
            </a:r>
          </a:p>
        </p:txBody>
      </p:sp>
    </p:spTree>
    <p:extLst>
      <p:ext uri="{BB962C8B-B14F-4D97-AF65-F5344CB8AC3E}">
        <p14:creationId xmlns:p14="http://schemas.microsoft.com/office/powerpoint/2010/main" val="1644131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Observed </a:t>
            </a:r>
            <a:r>
              <a:rPr lang="en-US" dirty="0" err="1"/>
              <a:t>isopycnal</a:t>
            </a:r>
            <a:r>
              <a:rPr lang="en-US" dirty="0"/>
              <a:t> tilt in the Gulf Stream </a:t>
            </a:r>
          </a:p>
        </p:txBody>
      </p:sp>
      <p:pic>
        <p:nvPicPr>
          <p:cNvPr id="4" name="Content Placeholder 3" descr="A3_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78" r="-14278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2060620" y="1964990"/>
            <a:ext cx="867064" cy="7755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3-08-16 at 4.00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9144000" cy="36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15 at 10.05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 b="5203"/>
          <a:stretch>
            <a:fillRect/>
          </a:stretch>
        </p:blipFill>
        <p:spPr>
          <a:xfrm>
            <a:off x="0" y="628779"/>
            <a:ext cx="9036641" cy="5386424"/>
          </a:xfrm>
        </p:spPr>
      </p:pic>
    </p:spTree>
    <p:extLst>
      <p:ext uri="{BB962C8B-B14F-4D97-AF65-F5344CB8AC3E}">
        <p14:creationId xmlns:p14="http://schemas.microsoft.com/office/powerpoint/2010/main" val="768499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15 at 10.0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66700"/>
            <a:ext cx="7797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14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 week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87355"/>
            <a:ext cx="8427493" cy="52543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Geostrophic balance</a:t>
            </a:r>
          </a:p>
          <a:p>
            <a:pPr lvl="1"/>
            <a:r>
              <a:rPr lang="en-US" dirty="0"/>
              <a:t>Balance between Coriolis force and Pressure Gradient Force</a:t>
            </a:r>
          </a:p>
          <a:p>
            <a:pPr lvl="1"/>
            <a:r>
              <a:rPr lang="en-US" dirty="0"/>
              <a:t>Assume: frictionless and small </a:t>
            </a:r>
            <a:r>
              <a:rPr lang="en-US" dirty="0" err="1"/>
              <a:t>Rossby</a:t>
            </a:r>
            <a:r>
              <a:rPr lang="en-US" dirty="0"/>
              <a:t> number (slow speed, large-scale)</a:t>
            </a:r>
          </a:p>
          <a:p>
            <a:pPr lvl="1"/>
            <a:r>
              <a:rPr lang="en-US" dirty="0"/>
              <a:t>YOU WANT: Horizontal current speed and direction</a:t>
            </a:r>
          </a:p>
          <a:p>
            <a:pPr lvl="1"/>
            <a:r>
              <a:rPr lang="en-US" dirty="0"/>
              <a:t>YOU NEED: Horizontal pressure gradient at constant depth</a:t>
            </a:r>
          </a:p>
          <a:p>
            <a:pPr lvl="1"/>
            <a:r>
              <a:rPr lang="en-US" dirty="0"/>
              <a:t>AVAILABLE MEASUREMENT: </a:t>
            </a:r>
          </a:p>
          <a:p>
            <a:pPr lvl="2"/>
            <a:r>
              <a:rPr lang="en-US" dirty="0"/>
              <a:t>Density (T and S)</a:t>
            </a:r>
          </a:p>
          <a:p>
            <a:pPr lvl="2"/>
            <a:r>
              <a:rPr lang="en-US" dirty="0"/>
              <a:t>Satellite SSH (after 1992)</a:t>
            </a:r>
          </a:p>
        </p:txBody>
      </p:sp>
    </p:spTree>
    <p:extLst>
      <p:ext uri="{BB962C8B-B14F-4D97-AF65-F5344CB8AC3E}">
        <p14:creationId xmlns:p14="http://schemas.microsoft.com/office/powerpoint/2010/main" val="17068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67" y="217206"/>
            <a:ext cx="8714233" cy="914400"/>
          </a:xfrm>
          <a:noFill/>
          <a:ln/>
        </p:spPr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Parcel acceleration in the rotating frame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54808"/>
            <a:ext cx="7924800" cy="533400"/>
          </a:xfrm>
          <a:noFill/>
          <a:ln/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Apply the formula twice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10893"/>
              </p:ext>
            </p:extLst>
          </p:nvPr>
        </p:nvGraphicFramePr>
        <p:xfrm>
          <a:off x="1492250" y="2001838"/>
          <a:ext cx="60071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4" imgW="2590800" imgH="927100" progId="Equation.3">
                  <p:embed/>
                </p:oleObj>
              </mc:Choice>
              <mc:Fallback>
                <p:oleObj name="Equation" r:id="rId4" imgW="25908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01838"/>
                        <a:ext cx="60071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44196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Two forces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"/>
                <a:cs typeface="Arial"/>
              </a:rPr>
              <a:t>Coriolis force depends on </a:t>
            </a:r>
            <a:r>
              <a:rPr lang="en-US" sz="2400" b="1" dirty="0">
                <a:latin typeface="Arial"/>
                <a:cs typeface="Arial"/>
              </a:rPr>
              <a:t>parcel velocity</a:t>
            </a:r>
            <a:endParaRPr lang="en-US" sz="2400" dirty="0">
              <a:latin typeface="Arial"/>
              <a:cs typeface="Arial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"/>
                <a:cs typeface="Arial"/>
              </a:rPr>
              <a:t>Centrifugal force depends on </a:t>
            </a:r>
            <a:r>
              <a:rPr lang="en-US" sz="2400" b="1" dirty="0">
                <a:latin typeface="Arial"/>
                <a:cs typeface="Arial"/>
              </a:rPr>
              <a:t>parcel position</a:t>
            </a:r>
            <a:r>
              <a:rPr lang="en-US" sz="24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135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 week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87355"/>
            <a:ext cx="8427493" cy="5254387"/>
          </a:xfrm>
        </p:spPr>
        <p:txBody>
          <a:bodyPr>
            <a:normAutofit/>
          </a:bodyPr>
          <a:lstStyle/>
          <a:p>
            <a:r>
              <a:rPr lang="en-US" dirty="0"/>
              <a:t>Geostrophic balance</a:t>
            </a:r>
          </a:p>
          <a:p>
            <a:pPr lvl="1"/>
            <a:r>
              <a:rPr lang="en-US" dirty="0"/>
              <a:t>Cyclonic circulation (CCW in NH) around the low pressure</a:t>
            </a:r>
          </a:p>
          <a:p>
            <a:pPr lvl="1"/>
            <a:r>
              <a:rPr lang="en-US" dirty="0"/>
              <a:t>Anticyclonic circulation (CW in NH) around the high pressure</a:t>
            </a:r>
          </a:p>
          <a:p>
            <a:pPr lvl="1"/>
            <a:r>
              <a:rPr lang="en-US" dirty="0"/>
              <a:t>Ocean heat content </a:t>
            </a:r>
            <a:r>
              <a:rPr lang="en-US" dirty="0">
                <a:sym typeface="Wingdings"/>
              </a:rPr>
              <a:t> Steric sea level</a:t>
            </a:r>
            <a:endParaRPr lang="en-US" dirty="0"/>
          </a:p>
          <a:p>
            <a:pPr lvl="2"/>
            <a:r>
              <a:rPr lang="en-US" dirty="0"/>
              <a:t>SSH is higher for the warmer water column 				</a:t>
            </a:r>
            <a:r>
              <a:rPr lang="en-US" dirty="0">
                <a:sym typeface="Wingdings"/>
              </a:rPr>
              <a:t> Anti-cyclonic flow in subtropics</a:t>
            </a:r>
          </a:p>
          <a:p>
            <a:pPr lvl="2"/>
            <a:r>
              <a:rPr lang="en-US" dirty="0">
                <a:sym typeface="Wingdings"/>
              </a:rPr>
              <a:t>SSH is lower for the colder water column 					 Cyclonic flow in subpolar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62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 week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87355"/>
            <a:ext cx="8427493" cy="52543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Estimating large-scale ocean currents</a:t>
            </a:r>
          </a:p>
          <a:p>
            <a:pPr lvl="1"/>
            <a:r>
              <a:rPr lang="en-US" dirty="0"/>
              <a:t>AVAILABLE MEASUREMENT: </a:t>
            </a:r>
          </a:p>
          <a:p>
            <a:pPr lvl="2"/>
            <a:r>
              <a:rPr lang="en-US" dirty="0"/>
              <a:t>Density (T and S)</a:t>
            </a:r>
          </a:p>
          <a:p>
            <a:pPr lvl="1"/>
            <a:r>
              <a:rPr lang="en-US" dirty="0"/>
              <a:t>Thermal wind balance + level of no motion</a:t>
            </a:r>
          </a:p>
          <a:p>
            <a:pPr lvl="2"/>
            <a:r>
              <a:rPr lang="en-US" dirty="0"/>
              <a:t>Assume that the deep ocean is motionless (u=v=0 in the deep ocean, say z=2,000m), vertically integrate the thermal wind (∂u/∂z and ∂v/∂z) vertically. </a:t>
            </a:r>
          </a:p>
          <a:p>
            <a:pPr lvl="1"/>
            <a:r>
              <a:rPr lang="en-US" dirty="0"/>
              <a:t>Thermal wind balance + level of known motion (preferred)</a:t>
            </a:r>
          </a:p>
          <a:p>
            <a:pPr lvl="2"/>
            <a:r>
              <a:rPr lang="en-US" dirty="0"/>
              <a:t>Obtain velocity at one depth from independent measurement, and then vertically integrate the thermal wind from the known velocity. </a:t>
            </a:r>
          </a:p>
        </p:txBody>
      </p:sp>
    </p:spTree>
    <p:extLst>
      <p:ext uri="{BB962C8B-B14F-4D97-AF65-F5344CB8AC3E}">
        <p14:creationId xmlns:p14="http://schemas.microsoft.com/office/powerpoint/2010/main" val="133629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67" y="217206"/>
            <a:ext cx="8714233" cy="914400"/>
          </a:xfrm>
          <a:noFill/>
          <a:ln/>
        </p:spPr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Equation of motion in the rotating frame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1489944"/>
            <a:ext cx="7924800" cy="35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/>
                <a:cs typeface="Arial"/>
              </a:rPr>
              <a:t>Expression of the Centrifugal term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Arial"/>
                <a:cs typeface="Arial"/>
              </a:rPr>
              <a:t>where	</a:t>
            </a:r>
          </a:p>
          <a:p>
            <a:pPr lvl="2">
              <a:spcBef>
                <a:spcPct val="20000"/>
              </a:spcBef>
            </a:pPr>
            <a:endParaRPr lang="en-US" sz="2800" dirty="0">
              <a:latin typeface="Arial"/>
              <a:cs typeface="Arial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Radially outward (+r</a:t>
            </a:r>
            <a:r>
              <a:rPr lang="en-US" sz="2400" baseline="-25000" dirty="0">
                <a:latin typeface="Arial"/>
                <a:cs typeface="Arial"/>
              </a:rPr>
              <a:t>0</a:t>
            </a:r>
            <a:r>
              <a:rPr lang="en-US" sz="2400" dirty="0">
                <a:latin typeface="Arial"/>
                <a:cs typeface="Arial"/>
              </a:rPr>
              <a:t>) </a:t>
            </a:r>
            <a:r>
              <a:rPr lang="en-US" sz="2400" dirty="0" err="1">
                <a:latin typeface="Arial"/>
                <a:cs typeface="Arial"/>
              </a:rPr>
              <a:t>w.r.t</a:t>
            </a:r>
            <a:r>
              <a:rPr lang="en-US" sz="2400" dirty="0">
                <a:latin typeface="Arial"/>
                <a:cs typeface="Arial"/>
              </a:rPr>
              <a:t>. the axis of rotation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Symbol" charset="2"/>
                <a:cs typeface="Symbol" charset="2"/>
              </a:rPr>
              <a:t>F</a:t>
            </a:r>
            <a:r>
              <a:rPr lang="en-US" sz="2400" baseline="-25000" dirty="0" err="1">
                <a:latin typeface="Arial"/>
                <a:cs typeface="Arial"/>
              </a:rPr>
              <a:t>ce</a:t>
            </a:r>
            <a:r>
              <a:rPr lang="en-US" sz="2400" dirty="0">
                <a:latin typeface="Arial"/>
                <a:cs typeface="Arial"/>
              </a:rPr>
              <a:t> is called centrifugal potential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07868"/>
              </p:ext>
            </p:extLst>
          </p:nvPr>
        </p:nvGraphicFramePr>
        <p:xfrm>
          <a:off x="1728477" y="2101249"/>
          <a:ext cx="54165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3" name="Equation" r:id="rId4" imgW="2514600" imgH="444500" progId="Equation.3">
                  <p:embed/>
                </p:oleObj>
              </mc:Choice>
              <mc:Fallback>
                <p:oleObj name="Equation" r:id="rId4" imgW="2514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477" y="2101249"/>
                        <a:ext cx="5416550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95438"/>
              </p:ext>
            </p:extLst>
          </p:nvPr>
        </p:nvGraphicFramePr>
        <p:xfrm>
          <a:off x="2841625" y="2906764"/>
          <a:ext cx="19446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4" name="Equation" r:id="rId6" imgW="901700" imgH="393700" progId="Equation.3">
                  <p:embed/>
                </p:oleObj>
              </mc:Choice>
              <mc:Fallback>
                <p:oleObj name="Equation" r:id="rId6" imgW="90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1625" y="2906764"/>
                        <a:ext cx="1944688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4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Cartesian coordinate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0" y="1584175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/>
              <a:t>Local Cartesian (</a:t>
            </a:r>
            <a:r>
              <a:rPr lang="en-US" dirty="0" err="1"/>
              <a:t>x,y,z</a:t>
            </a:r>
            <a:r>
              <a:rPr lang="en-US" dirty="0"/>
              <a:t>), ignoring </a:t>
            </a:r>
            <a:r>
              <a:rPr lang="en-US" dirty="0" err="1"/>
              <a:t>sphericity</a:t>
            </a:r>
            <a:endParaRPr lang="en-US" dirty="0"/>
          </a:p>
          <a:p>
            <a:r>
              <a:rPr lang="en-US" dirty="0"/>
              <a:t>West-east (“zonal”) = x – direction </a:t>
            </a:r>
          </a:p>
          <a:p>
            <a:pPr lvl="1"/>
            <a:r>
              <a:rPr lang="en-US" dirty="0"/>
              <a:t>positive eastwards</a:t>
            </a:r>
          </a:p>
          <a:p>
            <a:r>
              <a:rPr lang="en-US" dirty="0"/>
              <a:t>South-north (“</a:t>
            </a:r>
            <a:r>
              <a:rPr lang="en-US" dirty="0" err="1"/>
              <a:t>meridional</a:t>
            </a:r>
            <a:r>
              <a:rPr lang="en-US" dirty="0"/>
              <a:t>”) = y-direction</a:t>
            </a:r>
          </a:p>
          <a:p>
            <a:pPr lvl="1"/>
            <a:r>
              <a:rPr lang="en-US" dirty="0"/>
              <a:t>positive northwards</a:t>
            </a:r>
          </a:p>
          <a:p>
            <a:r>
              <a:rPr lang="en-US" dirty="0"/>
              <a:t>Down-up (“vertical”) = z-direction</a:t>
            </a:r>
          </a:p>
          <a:p>
            <a:pPr lvl="1"/>
            <a:r>
              <a:rPr lang="en-US" dirty="0"/>
              <a:t>positive upwards</a:t>
            </a:r>
          </a:p>
        </p:txBody>
      </p:sp>
    </p:spTree>
    <p:extLst>
      <p:ext uri="{BB962C8B-B14F-4D97-AF65-F5344CB8AC3E}">
        <p14:creationId xmlns:p14="http://schemas.microsoft.com/office/powerpoint/2010/main" val="276379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104"/>
          </a:xfrm>
        </p:spPr>
        <p:txBody>
          <a:bodyPr/>
          <a:lstStyle/>
          <a:p>
            <a:r>
              <a:rPr lang="en-US" dirty="0"/>
              <a:t>Effective gravity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33660"/>
              </p:ext>
            </p:extLst>
          </p:nvPr>
        </p:nvGraphicFramePr>
        <p:xfrm>
          <a:off x="1238570" y="3188954"/>
          <a:ext cx="6677025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" name="Equation" r:id="rId3" imgW="2489200" imgH="889000" progId="Equation.3">
                  <p:embed/>
                </p:oleObj>
              </mc:Choice>
              <mc:Fallback>
                <p:oleObj name="Equation" r:id="rId3" imgW="24892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570" y="3188954"/>
                        <a:ext cx="6677025" cy="238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8904" y="4742382"/>
            <a:ext cx="429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Combined gravitational and centrifugal potential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530" y="1284735"/>
            <a:ext cx="80590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combine gravitational and centrifugal force?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Both of them are characterized by potentials (</a:t>
            </a:r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dirty="0"/>
              <a:t>), thus can be combined together </a:t>
            </a:r>
          </a:p>
        </p:txBody>
      </p:sp>
    </p:spTree>
    <p:extLst>
      <p:ext uri="{BB962C8B-B14F-4D97-AF65-F5344CB8AC3E}">
        <p14:creationId xmlns:p14="http://schemas.microsoft.com/office/powerpoint/2010/main" val="183903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Rotation vector in local Cartesian coordinate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32" y="1737314"/>
            <a:ext cx="3820097" cy="4228260"/>
          </a:xfrm>
        </p:spPr>
        <p:txBody>
          <a:bodyPr>
            <a:normAutofit/>
          </a:bodyPr>
          <a:lstStyle/>
          <a:p>
            <a:r>
              <a:rPr lang="en-US" sz="2200" dirty="0"/>
              <a:t>The rotation vector projects onto </a:t>
            </a:r>
            <a:r>
              <a:rPr lang="en-US" sz="2200" dirty="0" err="1"/>
              <a:t>meridional</a:t>
            </a:r>
            <a:r>
              <a:rPr lang="en-US" sz="2200" dirty="0"/>
              <a:t> (y, north-south) and vertical (z) directions</a:t>
            </a:r>
          </a:p>
          <a:p>
            <a:endParaRPr lang="en-US" sz="2200" dirty="0"/>
          </a:p>
          <a:p>
            <a:r>
              <a:rPr lang="en-US" sz="2200" dirty="0"/>
              <a:t>Vertical coordinate is defined in the direction of effective gravity</a:t>
            </a:r>
          </a:p>
          <a:p>
            <a:endParaRPr lang="en-US" sz="2200" dirty="0"/>
          </a:p>
        </p:txBody>
      </p:sp>
      <p:pic>
        <p:nvPicPr>
          <p:cNvPr id="5" name="Picture 4" descr="corioli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03" y="1460500"/>
            <a:ext cx="5867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1511</Words>
  <Application>Microsoft Macintosh PowerPoint</Application>
  <PresentationFormat>On-screen Show (4:3)</PresentationFormat>
  <Paragraphs>241</Paragraphs>
  <Slides>51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Verdana</vt:lpstr>
      <vt:lpstr>Wingdings</vt:lpstr>
      <vt:lpstr>Office Theme</vt:lpstr>
      <vt:lpstr>Equation</vt:lpstr>
      <vt:lpstr>Week 4: Fluid dynamics principles  Tally’s book, chapter 7</vt:lpstr>
      <vt:lpstr>Balance of forces</vt:lpstr>
      <vt:lpstr>Rotating coordinates</vt:lpstr>
      <vt:lpstr>Frame of reference: mathematical expression</vt:lpstr>
      <vt:lpstr>Parcel acceleration in the rotating frame</vt:lpstr>
      <vt:lpstr>Equation of motion in the rotating frame</vt:lpstr>
      <vt:lpstr>Local Cartesian coordinate</vt:lpstr>
      <vt:lpstr>Effective gravity</vt:lpstr>
      <vt:lpstr>Rotation vector in local Cartesian coordinate</vt:lpstr>
      <vt:lpstr>Coriolis force</vt:lpstr>
      <vt:lpstr>Equation of motion in local Cartesian coordinate</vt:lpstr>
      <vt:lpstr>Equation of motion in local Cartesian coordinate</vt:lpstr>
      <vt:lpstr>Coriolis in action in the ocean: Observations of Inertial Currents</vt:lpstr>
      <vt:lpstr>Inertial oscillation</vt:lpstr>
      <vt:lpstr>Equation of motion in local Cartesian coordinate</vt:lpstr>
      <vt:lpstr>Equation of motion in local Cartesian coordinate</vt:lpstr>
      <vt:lpstr>Equation of motion in local Cartesian coordinate</vt:lpstr>
      <vt:lpstr>Primitive equation</vt:lpstr>
      <vt:lpstr>Geostrophic balance</vt:lpstr>
      <vt:lpstr>PowerPoint Presentation</vt:lpstr>
      <vt:lpstr>What controls the pressure gradient force?</vt:lpstr>
      <vt:lpstr>What controls the pressure gradient force?</vt:lpstr>
      <vt:lpstr>What controls the pressure gradient force?</vt:lpstr>
      <vt:lpstr>Observing the ocean’s geostrophic current</vt:lpstr>
      <vt:lpstr>Pressure gradient due to SSH gradient</vt:lpstr>
      <vt:lpstr>PowerPoint Presentation</vt:lpstr>
      <vt:lpstr>PowerPoint Presentation</vt:lpstr>
      <vt:lpstr> Example from ocean of geostrophic flow Surface height/pressure and surface geostrophic circulation</vt:lpstr>
      <vt:lpstr>Geostrophic approximation</vt:lpstr>
      <vt:lpstr>Geostrophic approximation</vt:lpstr>
      <vt:lpstr>Geostrophic approximation</vt:lpstr>
      <vt:lpstr>Expression of geostrophic flow using SSH</vt:lpstr>
      <vt:lpstr>Satellite SSH in the North Atlantic</vt:lpstr>
      <vt:lpstr>Calculating geostrophic current</vt:lpstr>
      <vt:lpstr>Calculating geostrophic current</vt:lpstr>
      <vt:lpstr>Calculating geostrophic current</vt:lpstr>
      <vt:lpstr>Rossby number</vt:lpstr>
      <vt:lpstr>Cyclonic and anti-cyclonic</vt:lpstr>
      <vt:lpstr>Density and pressure gradient</vt:lpstr>
      <vt:lpstr>Observed density profile across the Florida Strait</vt:lpstr>
      <vt:lpstr>A tank experiment</vt:lpstr>
      <vt:lpstr>Evolution of circulation and isopycnal tilt</vt:lpstr>
      <vt:lpstr>Isopycnal tilt and geostrophic circulation</vt:lpstr>
      <vt:lpstr>Thermal wind balance</vt:lpstr>
      <vt:lpstr>Thermal wind balance and geostrophic currents</vt:lpstr>
      <vt:lpstr>Observed isopycnal tilt in the Gulf Stream </vt:lpstr>
      <vt:lpstr>PowerPoint Presentation</vt:lpstr>
      <vt:lpstr>PowerPoint Presentation</vt:lpstr>
      <vt:lpstr>Summary: week 4</vt:lpstr>
      <vt:lpstr>Summary: week 4</vt:lpstr>
      <vt:lpstr>Summary: week 4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3: Transport fundamentals</dc:title>
  <dc:creator>Taka Ito</dc:creator>
  <cp:lastModifiedBy>Ito, Takamitsu</cp:lastModifiedBy>
  <cp:revision>149</cp:revision>
  <cp:lastPrinted>2015-09-07T20:36:48Z</cp:lastPrinted>
  <dcterms:created xsi:type="dcterms:W3CDTF">2013-08-21T00:38:53Z</dcterms:created>
  <dcterms:modified xsi:type="dcterms:W3CDTF">2018-09-25T14:53:44Z</dcterms:modified>
</cp:coreProperties>
</file>