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256" r:id="rId2"/>
    <p:sldId id="360" r:id="rId3"/>
    <p:sldId id="361" r:id="rId4"/>
    <p:sldId id="390" r:id="rId5"/>
    <p:sldId id="362" r:id="rId6"/>
    <p:sldId id="363" r:id="rId7"/>
    <p:sldId id="310" r:id="rId8"/>
    <p:sldId id="311" r:id="rId9"/>
    <p:sldId id="312" r:id="rId10"/>
    <p:sldId id="313" r:id="rId11"/>
    <p:sldId id="366" r:id="rId12"/>
    <p:sldId id="272" r:id="rId13"/>
    <p:sldId id="314" r:id="rId14"/>
    <p:sldId id="315" r:id="rId15"/>
    <p:sldId id="316" r:id="rId16"/>
    <p:sldId id="317" r:id="rId17"/>
    <p:sldId id="321" r:id="rId18"/>
    <p:sldId id="322" r:id="rId19"/>
    <p:sldId id="319" r:id="rId20"/>
    <p:sldId id="320" r:id="rId21"/>
    <p:sldId id="377" r:id="rId22"/>
    <p:sldId id="274" r:id="rId23"/>
    <p:sldId id="326" r:id="rId24"/>
    <p:sldId id="327" r:id="rId25"/>
    <p:sldId id="328" r:id="rId26"/>
    <p:sldId id="364" r:id="rId27"/>
    <p:sldId id="376" r:id="rId28"/>
    <p:sldId id="383" r:id="rId29"/>
    <p:sldId id="384" r:id="rId30"/>
    <p:sldId id="385" r:id="rId31"/>
    <p:sldId id="386" r:id="rId32"/>
    <p:sldId id="388" r:id="rId33"/>
    <p:sldId id="389" r:id="rId34"/>
    <p:sldId id="329" r:id="rId35"/>
    <p:sldId id="330" r:id="rId36"/>
    <p:sldId id="331" r:id="rId37"/>
    <p:sldId id="339" r:id="rId38"/>
    <p:sldId id="342" r:id="rId39"/>
    <p:sldId id="343" r:id="rId40"/>
    <p:sldId id="344" r:id="rId41"/>
    <p:sldId id="332" r:id="rId42"/>
    <p:sldId id="305" r:id="rId43"/>
    <p:sldId id="334" r:id="rId44"/>
    <p:sldId id="265" r:id="rId45"/>
    <p:sldId id="352" r:id="rId46"/>
    <p:sldId id="268" r:id="rId47"/>
    <p:sldId id="269" r:id="rId48"/>
    <p:sldId id="289" r:id="rId49"/>
    <p:sldId id="294" r:id="rId50"/>
    <p:sldId id="367" r:id="rId51"/>
    <p:sldId id="368" r:id="rId52"/>
    <p:sldId id="369" r:id="rId53"/>
    <p:sldId id="370" r:id="rId54"/>
    <p:sldId id="371" r:id="rId55"/>
    <p:sldId id="372" r:id="rId56"/>
    <p:sldId id="373" r:id="rId57"/>
    <p:sldId id="374" r:id="rId58"/>
    <p:sldId id="264" r:id="rId59"/>
    <p:sldId id="350" r:id="rId60"/>
    <p:sldId id="351" r:id="rId61"/>
    <p:sldId id="353" r:id="rId62"/>
    <p:sldId id="295" r:id="rId63"/>
    <p:sldId id="307" r:id="rId64"/>
    <p:sldId id="345" r:id="rId65"/>
    <p:sldId id="335" r:id="rId66"/>
    <p:sldId id="355" r:id="rId67"/>
    <p:sldId id="354" r:id="rId68"/>
    <p:sldId id="356" r:id="rId69"/>
    <p:sldId id="300" r:id="rId70"/>
    <p:sldId id="302" r:id="rId71"/>
    <p:sldId id="346" r:id="rId72"/>
    <p:sldId id="347" r:id="rId73"/>
    <p:sldId id="348" r:id="rId74"/>
    <p:sldId id="336" r:id="rId75"/>
    <p:sldId id="338" r:id="rId76"/>
    <p:sldId id="358" r:id="rId77"/>
    <p:sldId id="380" r:id="rId78"/>
    <p:sldId id="379" r:id="rId79"/>
    <p:sldId id="381" r:id="rId80"/>
    <p:sldId id="382" r:id="rId81"/>
    <p:sldId id="301"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25"/>
    <p:restoredTop sz="93342" autoAdjust="0"/>
  </p:normalViewPr>
  <p:slideViewPr>
    <p:cSldViewPr snapToGrid="0" snapToObjects="1">
      <p:cViewPr varScale="1">
        <p:scale>
          <a:sx n="122" d="100"/>
          <a:sy n="122" d="100"/>
        </p:scale>
        <p:origin x="1616"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51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eansHD:Users:rkwok:Documents:Pubs:Papers%20in-prep:CS2-Arctic:Figures:CS2-volume-pap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022710616353301"/>
          <c:y val="2.59725947087939E-2"/>
          <c:w val="0.81753031908305496"/>
          <c:h val="0.89322377730829206"/>
        </c:manualLayout>
      </c:layout>
      <c:scatterChart>
        <c:scatterStyle val="lineMarker"/>
        <c:varyColors val="0"/>
        <c:ser>
          <c:idx val="2"/>
          <c:order val="2"/>
          <c:xVal>
            <c:numRef>
              <c:f>'Figure-IS-sub'!$G$11:$G$20</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xVal>
          <c:yVal>
            <c:numRef>
              <c:f>'Figure-IS-sub'!$H$11:$H$20</c:f>
              <c:numCache>
                <c:formatCode>General</c:formatCode>
                <c:ptCount val="10"/>
                <c:pt idx="0">
                  <c:v>14480</c:v>
                </c:pt>
                <c:pt idx="1">
                  <c:v>14626</c:v>
                </c:pt>
                <c:pt idx="2">
                  <c:v>13886</c:v>
                </c:pt>
                <c:pt idx="3">
                  <c:v>13007</c:v>
                </c:pt>
                <c:pt idx="4">
                  <c:v>9105</c:v>
                </c:pt>
                <c:pt idx="7">
                  <c:v>8144</c:v>
                </c:pt>
                <c:pt idx="8">
                  <c:v>7122</c:v>
                </c:pt>
                <c:pt idx="9">
                  <c:v>7334</c:v>
                </c:pt>
              </c:numCache>
            </c:numRef>
          </c:yVal>
          <c:smooth val="0"/>
          <c:extLst>
            <c:ext xmlns:c16="http://schemas.microsoft.com/office/drawing/2014/chart" uri="{C3380CC4-5D6E-409C-BE32-E72D297353CC}">
              <c16:uniqueId val="{00000000-ADB7-9C43-84FD-E2903D865510}"/>
            </c:ext>
          </c:extLst>
        </c:ser>
        <c:ser>
          <c:idx val="3"/>
          <c:order val="3"/>
          <c:xVal>
            <c:numRef>
              <c:f>'Figure-IS-sub'!$G$11:$G$20</c:f>
              <c:numCache>
                <c:formatCode>General</c:formatCode>
                <c:ptCount val="10"/>
                <c:pt idx="0">
                  <c:v>2003</c:v>
                </c:pt>
                <c:pt idx="1">
                  <c:v>2004</c:v>
                </c:pt>
                <c:pt idx="2">
                  <c:v>2005</c:v>
                </c:pt>
                <c:pt idx="3">
                  <c:v>2006</c:v>
                </c:pt>
                <c:pt idx="4">
                  <c:v>2007</c:v>
                </c:pt>
                <c:pt idx="5">
                  <c:v>2008</c:v>
                </c:pt>
                <c:pt idx="6">
                  <c:v>2009</c:v>
                </c:pt>
                <c:pt idx="7">
                  <c:v>2010</c:v>
                </c:pt>
                <c:pt idx="8">
                  <c:v>2011</c:v>
                </c:pt>
                <c:pt idx="9">
                  <c:v>2012</c:v>
                </c:pt>
              </c:numCache>
            </c:numRef>
          </c:xVal>
          <c:yVal>
            <c:numRef>
              <c:f>'Figure-IS-sub'!$I$11:$I$20</c:f>
              <c:numCache>
                <c:formatCode>General</c:formatCode>
                <c:ptCount val="10"/>
                <c:pt idx="1">
                  <c:v>17415</c:v>
                </c:pt>
                <c:pt idx="2">
                  <c:v>17968</c:v>
                </c:pt>
                <c:pt idx="3">
                  <c:v>16443</c:v>
                </c:pt>
                <c:pt idx="4">
                  <c:v>16379</c:v>
                </c:pt>
                <c:pt idx="5">
                  <c:v>14200</c:v>
                </c:pt>
                <c:pt idx="8">
                  <c:v>14290</c:v>
                </c:pt>
                <c:pt idx="9">
                  <c:v>13422</c:v>
                </c:pt>
              </c:numCache>
            </c:numRef>
          </c:yVal>
          <c:smooth val="0"/>
          <c:extLst>
            <c:ext xmlns:c16="http://schemas.microsoft.com/office/drawing/2014/chart" uri="{C3380CC4-5D6E-409C-BE32-E72D297353CC}">
              <c16:uniqueId val="{00000001-ADB7-9C43-84FD-E2903D865510}"/>
            </c:ext>
          </c:extLst>
        </c:ser>
        <c:ser>
          <c:idx val="0"/>
          <c:order val="0"/>
          <c:marker>
            <c:symbol val="circle"/>
            <c:size val="10"/>
            <c:spPr>
              <a:solidFill>
                <a:schemeClr val="bg1"/>
              </a:solidFill>
              <a:ln>
                <a:solidFill>
                  <a:schemeClr val="tx2">
                    <a:lumMod val="60000"/>
                    <a:lumOff val="40000"/>
                  </a:schemeClr>
                </a:solidFill>
              </a:ln>
            </c:spPr>
          </c:marker>
          <c:trendline>
            <c:trendlineType val="linear"/>
            <c:dispRSqr val="0"/>
            <c:dispEq val="0"/>
          </c:trendline>
          <c:trendline>
            <c:trendlineType val="linear"/>
            <c:dispRSqr val="0"/>
            <c:dispEq val="1"/>
            <c:trendlineLbl>
              <c:layout>
                <c:manualLayout>
                  <c:x val="-2.0612378116428898E-2"/>
                  <c:y val="-0.175767439788"/>
                </c:manualLayout>
              </c:layout>
              <c:tx>
                <c:rich>
                  <a:bodyPr/>
                  <a:lstStyle/>
                  <a:p>
                    <a:pPr algn="ctr" rtl="0">
                      <a:defRPr/>
                    </a:pPr>
                    <a:r>
                      <a:rPr lang="en-US" dirty="0"/>
                      <a:t>-760 km</a:t>
                    </a:r>
                    <a:r>
                      <a:rPr lang="en-US" baseline="30000" dirty="0"/>
                      <a:t>3</a:t>
                    </a:r>
                    <a:r>
                      <a:rPr lang="en-US" dirty="0"/>
                      <a:t>/</a:t>
                    </a:r>
                    <a:r>
                      <a:rPr lang="en-US" dirty="0" err="1"/>
                      <a:t>yr</a:t>
                    </a:r>
                    <a:endParaRPr lang="en-US" dirty="0"/>
                  </a:p>
                  <a:p>
                    <a:pPr algn="ctr" rtl="0">
                      <a:defRPr/>
                    </a:pPr>
                    <a:endParaRPr lang="en-US" dirty="0"/>
                  </a:p>
                </c:rich>
              </c:tx>
              <c:numFmt formatCode="General" sourceLinked="0"/>
            </c:trendlineLbl>
          </c:trendline>
          <c:xVal>
            <c:numRef>
              <c:f>'Figure-IS-sub'!$G$11:$G$21</c:f>
              <c:numCache>
                <c:formatCode>General</c:formatCode>
                <c:ptCount val="11"/>
                <c:pt idx="0">
                  <c:v>2003</c:v>
                </c:pt>
                <c:pt idx="1">
                  <c:v>2004</c:v>
                </c:pt>
                <c:pt idx="2">
                  <c:v>2005</c:v>
                </c:pt>
                <c:pt idx="3">
                  <c:v>2006</c:v>
                </c:pt>
                <c:pt idx="4">
                  <c:v>2007</c:v>
                </c:pt>
                <c:pt idx="5">
                  <c:v>2008</c:v>
                </c:pt>
                <c:pt idx="6">
                  <c:v>2009</c:v>
                </c:pt>
                <c:pt idx="7">
                  <c:v>2010</c:v>
                </c:pt>
                <c:pt idx="8">
                  <c:v>2011</c:v>
                </c:pt>
                <c:pt idx="9">
                  <c:v>2012</c:v>
                </c:pt>
                <c:pt idx="10">
                  <c:v>2013</c:v>
                </c:pt>
              </c:numCache>
            </c:numRef>
          </c:xVal>
          <c:yVal>
            <c:numRef>
              <c:f>'Figure-IS-sub'!$H$11:$H$21</c:f>
              <c:numCache>
                <c:formatCode>General</c:formatCode>
                <c:ptCount val="11"/>
                <c:pt idx="0">
                  <c:v>14480</c:v>
                </c:pt>
                <c:pt idx="1">
                  <c:v>14626</c:v>
                </c:pt>
                <c:pt idx="2">
                  <c:v>13886</c:v>
                </c:pt>
                <c:pt idx="3">
                  <c:v>13007</c:v>
                </c:pt>
                <c:pt idx="4">
                  <c:v>9105</c:v>
                </c:pt>
                <c:pt idx="7">
                  <c:v>8144</c:v>
                </c:pt>
                <c:pt idx="8">
                  <c:v>7122</c:v>
                </c:pt>
                <c:pt idx="9">
                  <c:v>7334</c:v>
                </c:pt>
                <c:pt idx="10">
                  <c:v>9417</c:v>
                </c:pt>
              </c:numCache>
            </c:numRef>
          </c:yVal>
          <c:smooth val="0"/>
          <c:extLst>
            <c:ext xmlns:c16="http://schemas.microsoft.com/office/drawing/2014/chart" uri="{C3380CC4-5D6E-409C-BE32-E72D297353CC}">
              <c16:uniqueId val="{00000004-ADB7-9C43-84FD-E2903D865510}"/>
            </c:ext>
          </c:extLst>
        </c:ser>
        <c:ser>
          <c:idx val="1"/>
          <c:order val="1"/>
          <c:spPr>
            <a:ln>
              <a:solidFill>
                <a:srgbClr val="FF0000"/>
              </a:solidFill>
            </a:ln>
          </c:spPr>
          <c:marker>
            <c:symbol val="circle"/>
            <c:size val="10"/>
            <c:spPr>
              <a:solidFill>
                <a:schemeClr val="bg1"/>
              </a:solidFill>
              <a:ln>
                <a:solidFill>
                  <a:srgbClr val="FF0000"/>
                </a:solidFill>
              </a:ln>
            </c:spPr>
          </c:marker>
          <c:trendline>
            <c:trendlineType val="linear"/>
            <c:dispRSqr val="0"/>
            <c:dispEq val="1"/>
            <c:trendlineLbl>
              <c:layout>
                <c:manualLayout>
                  <c:x val="-5.4331649072779001E-2"/>
                  <c:y val="-0.11009900022374799"/>
                </c:manualLayout>
              </c:layout>
              <c:tx>
                <c:rich>
                  <a:bodyPr/>
                  <a:lstStyle/>
                  <a:p>
                    <a:pPr algn="ctr" rtl="0">
                      <a:defRPr/>
                    </a:pPr>
                    <a:r>
                      <a:rPr lang="en-US" dirty="0"/>
                      <a:t> -402 km</a:t>
                    </a:r>
                    <a:r>
                      <a:rPr lang="en-US" baseline="30000" dirty="0"/>
                      <a:t>3</a:t>
                    </a:r>
                    <a:r>
                      <a:rPr lang="en-US" dirty="0"/>
                      <a:t>/</a:t>
                    </a:r>
                    <a:r>
                      <a:rPr lang="en-US" dirty="0" err="1"/>
                      <a:t>yr</a:t>
                    </a:r>
                    <a:endParaRPr lang="en-US" dirty="0"/>
                  </a:p>
                  <a:p>
                    <a:pPr algn="ctr" rtl="0">
                      <a:defRPr/>
                    </a:pPr>
                    <a:endParaRPr lang="en-US" dirty="0"/>
                  </a:p>
                </c:rich>
              </c:tx>
              <c:numFmt formatCode="General" sourceLinked="0"/>
            </c:trendlineLbl>
          </c:trendline>
          <c:xVal>
            <c:numRef>
              <c:f>'Figure-IS-sub'!$G$11:$G$22</c:f>
              <c:numCache>
                <c:formatCode>General</c:formatCode>
                <c:ptCount val="12"/>
                <c:pt idx="0">
                  <c:v>2003</c:v>
                </c:pt>
                <c:pt idx="1">
                  <c:v>2004</c:v>
                </c:pt>
                <c:pt idx="2">
                  <c:v>2005</c:v>
                </c:pt>
                <c:pt idx="3">
                  <c:v>2006</c:v>
                </c:pt>
                <c:pt idx="4">
                  <c:v>2007</c:v>
                </c:pt>
                <c:pt idx="5">
                  <c:v>2008</c:v>
                </c:pt>
                <c:pt idx="6">
                  <c:v>2009</c:v>
                </c:pt>
                <c:pt idx="7">
                  <c:v>2010</c:v>
                </c:pt>
                <c:pt idx="8">
                  <c:v>2011</c:v>
                </c:pt>
                <c:pt idx="9">
                  <c:v>2012</c:v>
                </c:pt>
                <c:pt idx="10">
                  <c:v>2013</c:v>
                </c:pt>
                <c:pt idx="11">
                  <c:v>2014</c:v>
                </c:pt>
              </c:numCache>
            </c:numRef>
          </c:xVal>
          <c:yVal>
            <c:numRef>
              <c:f>'Figure-IS-sub'!$I$11:$I$22</c:f>
              <c:numCache>
                <c:formatCode>General</c:formatCode>
                <c:ptCount val="12"/>
                <c:pt idx="1">
                  <c:v>17415</c:v>
                </c:pt>
                <c:pt idx="2">
                  <c:v>17968</c:v>
                </c:pt>
                <c:pt idx="3">
                  <c:v>16443</c:v>
                </c:pt>
                <c:pt idx="4">
                  <c:v>16379</c:v>
                </c:pt>
                <c:pt idx="5">
                  <c:v>14200</c:v>
                </c:pt>
                <c:pt idx="8">
                  <c:v>14290</c:v>
                </c:pt>
                <c:pt idx="9">
                  <c:v>13422</c:v>
                </c:pt>
                <c:pt idx="10">
                  <c:v>12957</c:v>
                </c:pt>
                <c:pt idx="11">
                  <c:v>15080</c:v>
                </c:pt>
              </c:numCache>
            </c:numRef>
          </c:yVal>
          <c:smooth val="0"/>
          <c:extLst>
            <c:ext xmlns:c16="http://schemas.microsoft.com/office/drawing/2014/chart" uri="{C3380CC4-5D6E-409C-BE32-E72D297353CC}">
              <c16:uniqueId val="{00000006-ADB7-9C43-84FD-E2903D865510}"/>
            </c:ext>
          </c:extLst>
        </c:ser>
        <c:dLbls>
          <c:showLegendKey val="0"/>
          <c:showVal val="0"/>
          <c:showCatName val="0"/>
          <c:showSerName val="0"/>
          <c:showPercent val="0"/>
          <c:showBubbleSize val="0"/>
        </c:dLbls>
        <c:axId val="1693756368"/>
        <c:axId val="1693529328"/>
      </c:scatterChart>
      <c:valAx>
        <c:axId val="1693756368"/>
        <c:scaling>
          <c:orientation val="minMax"/>
        </c:scaling>
        <c:delete val="0"/>
        <c:axPos val="b"/>
        <c:numFmt formatCode="General" sourceLinked="1"/>
        <c:majorTickMark val="out"/>
        <c:minorTickMark val="none"/>
        <c:tickLblPos val="nextTo"/>
        <c:crossAx val="1693529328"/>
        <c:crosses val="autoZero"/>
        <c:crossBetween val="midCat"/>
      </c:valAx>
      <c:valAx>
        <c:axId val="1693529328"/>
        <c:scaling>
          <c:orientation val="minMax"/>
          <c:min val="6000"/>
        </c:scaling>
        <c:delete val="0"/>
        <c:axPos val="l"/>
        <c:majorGridlines/>
        <c:numFmt formatCode="General" sourceLinked="1"/>
        <c:majorTickMark val="out"/>
        <c:minorTickMark val="none"/>
        <c:tickLblPos val="nextTo"/>
        <c:crossAx val="1693756368"/>
        <c:crosses val="autoZero"/>
        <c:crossBetween val="midCat"/>
      </c:valAx>
      <c:spPr>
        <a:ln>
          <a:solidFill>
            <a:schemeClr val="tx1"/>
          </a:solidFill>
        </a:ln>
      </c:spPr>
    </c:plotArea>
    <c:plotVisOnly val="1"/>
    <c:dispBlanksAs val="gap"/>
    <c:showDLblsOverMax val="0"/>
  </c:chart>
  <c:txPr>
    <a:bodyPr/>
    <a:lstStyle/>
    <a:p>
      <a:pPr>
        <a:defRPr sz="1200" b="0" i="0" baseline="0">
          <a:latin typeface="Myriad Pro"/>
          <a:cs typeface="Myriad Pro"/>
        </a:defRPr>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drawings/drawing1.xml><?xml version="1.0" encoding="utf-8"?>
<c:userShapes xmlns:c="http://schemas.openxmlformats.org/drawingml/2006/chart">
  <cdr:relSizeAnchor xmlns:cdr="http://schemas.openxmlformats.org/drawingml/2006/chartDrawing">
    <cdr:from>
      <cdr:x>0.63352</cdr:x>
      <cdr:y>0.02653</cdr:y>
    </cdr:from>
    <cdr:to>
      <cdr:x>0.85635</cdr:x>
      <cdr:y>0.91222</cdr:y>
    </cdr:to>
    <cdr:sp macro="" textlink="">
      <cdr:nvSpPr>
        <cdr:cNvPr id="2" name="Rectangle 1"/>
        <cdr:cNvSpPr/>
      </cdr:nvSpPr>
      <cdr:spPr>
        <a:xfrm xmlns:a="http://schemas.openxmlformats.org/drawingml/2006/main">
          <a:off x="3212192" y="93387"/>
          <a:ext cx="1129868" cy="3118209"/>
        </a:xfrm>
        <a:prstGeom xmlns:a="http://schemas.openxmlformats.org/drawingml/2006/main" prst="rect">
          <a:avLst/>
        </a:prstGeom>
        <a:solidFill xmlns:a="http://schemas.openxmlformats.org/drawingml/2006/main">
          <a:schemeClr val="bg1">
            <a:lumMod val="75000"/>
            <a:alpha val="22000"/>
          </a:schemeClr>
        </a:solidFill>
        <a:ln xmlns:a="http://schemas.openxmlformats.org/drawingml/2006/main">
          <a:no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AB20BC-A500-8F43-8C6B-C3DCBCE9F765}" type="datetimeFigureOut">
              <a:rPr lang="en-US" smtClean="0"/>
              <a:t>8/30/18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92C7C9-C22B-F347-88B0-8EDDA4BCB9CB}" type="slidenum">
              <a:rPr lang="en-US" smtClean="0"/>
              <a:t>‹#›</a:t>
            </a:fld>
            <a:endParaRPr lang="en-US"/>
          </a:p>
        </p:txBody>
      </p:sp>
    </p:spTree>
    <p:extLst>
      <p:ext uri="{BB962C8B-B14F-4D97-AF65-F5344CB8AC3E}">
        <p14:creationId xmlns:p14="http://schemas.microsoft.com/office/powerpoint/2010/main" val="37582458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515A881-3EA7-0741-AD18-5F42119764E8}" type="slidenum">
              <a:rPr lang="en-US"/>
              <a:pPr/>
              <a:t>10</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866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a:t>
            </a:r>
            <a:r>
              <a:rPr lang="en-US" baseline="0" dirty="0"/>
              <a:t> sampling of the changes in H in five regions </a:t>
            </a:r>
            <a:endParaRPr lang="en-US" dirty="0"/>
          </a:p>
          <a:p>
            <a:r>
              <a:rPr lang="en-US" dirty="0"/>
              <a:t>This</a:t>
            </a:r>
            <a:r>
              <a:rPr lang="en-US" baseline="0" dirty="0"/>
              <a:t> is a combination of sub data from the late </a:t>
            </a:r>
            <a:r>
              <a:rPr lang="en-US" baseline="0" dirty="0" err="1"/>
              <a:t>fifites</a:t>
            </a:r>
            <a:r>
              <a:rPr lang="en-US" baseline="0" dirty="0"/>
              <a:t> to </a:t>
            </a:r>
            <a:r>
              <a:rPr lang="en-US" baseline="0" dirty="0" err="1"/>
              <a:t>lat</a:t>
            </a:r>
            <a:r>
              <a:rPr lang="en-US" baseline="0" dirty="0"/>
              <a:t> nineties an different period to </a:t>
            </a:r>
            <a:r>
              <a:rPr lang="en-US" baseline="0" dirty="0" err="1"/>
              <a:t>ICEsat</a:t>
            </a:r>
            <a:r>
              <a:rPr lang="en-US" baseline="0" dirty="0"/>
              <a:t> in the 2000s and CS-2 </a:t>
            </a:r>
            <a:r>
              <a:rPr lang="en-US" baseline="0" dirty="0" err="1"/>
              <a:t>isince</a:t>
            </a:r>
            <a:r>
              <a:rPr lang="en-US" baseline="0" dirty="0"/>
              <a:t> 2011</a:t>
            </a:r>
          </a:p>
          <a:p>
            <a:r>
              <a:rPr lang="en-US" baseline="0" dirty="0"/>
              <a:t>The sub is from ULS data from US Navy </a:t>
            </a:r>
            <a:r>
              <a:rPr lang="en-US" baseline="0" dirty="0" err="1"/>
              <a:t>submaries</a:t>
            </a:r>
            <a:r>
              <a:rPr lang="en-US" baseline="0" dirty="0"/>
              <a:t>, and the satellite derived ice thickness is from altimetry</a:t>
            </a:r>
          </a:p>
          <a:p>
            <a:r>
              <a:rPr lang="en-US" baseline="0" dirty="0"/>
              <a:t>This is September data at the end of summer, so near the thinnest part of the seasonal cycle </a:t>
            </a:r>
          </a:p>
          <a:p>
            <a:r>
              <a:rPr lang="en-US" baseline="0" dirty="0"/>
              <a:t>Thickness is M\more than 2 to 3.5 m in the early sub cruises </a:t>
            </a:r>
          </a:p>
          <a:p>
            <a:r>
              <a:rPr lang="en-US" baseline="0" dirty="0"/>
              <a:t>Thinning almost everywhere of a meter to 1.5 m , 1.5 m is about my </a:t>
            </a:r>
            <a:r>
              <a:rPr lang="en-US" baseline="0" dirty="0" err="1"/>
              <a:t>hight</a:t>
            </a:r>
            <a:r>
              <a:rPr lang="en-US" baseline="0" dirty="0"/>
              <a:t> loss of more than 50% of the ice thickness since the late </a:t>
            </a:r>
            <a:r>
              <a:rPr lang="en-US" baseline="0" dirty="0" err="1"/>
              <a:t>fities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4A31E08-A728-594D-861B-306FB455985D}" type="slidenum">
              <a:rPr lang="uk-UA" smtClean="0"/>
              <a:t>30</a:t>
            </a:fld>
            <a:endParaRPr lang="uk-UA"/>
          </a:p>
        </p:txBody>
      </p:sp>
    </p:spTree>
    <p:extLst>
      <p:ext uri="{BB962C8B-B14F-4D97-AF65-F5344CB8AC3E}">
        <p14:creationId xmlns:p14="http://schemas.microsoft.com/office/powerpoint/2010/main" val="1401462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satellite mapping of ice thickness we capture the </a:t>
            </a:r>
            <a:r>
              <a:rPr lang="en-US" baseline="0" dirty="0" err="1"/>
              <a:t>spatil</a:t>
            </a:r>
            <a:r>
              <a:rPr lang="en-US" baseline="0" dirty="0"/>
              <a:t> distribution of ice thickness as well as </a:t>
            </a:r>
            <a:endParaRPr lang="en-US" dirty="0"/>
          </a:p>
          <a:p>
            <a:r>
              <a:rPr lang="en-US" dirty="0"/>
              <a:t>Total</a:t>
            </a:r>
            <a:r>
              <a:rPr lang="en-US" baseline="0" dirty="0"/>
              <a:t> ice volume inside the arctic basin</a:t>
            </a:r>
          </a:p>
          <a:p>
            <a:r>
              <a:rPr lang="en-US" baseline="0" dirty="0"/>
              <a:t>Heat and freshwater storage</a:t>
            </a:r>
          </a:p>
          <a:p>
            <a:r>
              <a:rPr lang="en-US" baseline="0" dirty="0"/>
              <a:t>Spatial distribution of ice thickness, thicker north of the Greenland coast and thins across the Arctic to Alaska and Siberia</a:t>
            </a:r>
          </a:p>
          <a:p>
            <a:r>
              <a:rPr lang="en-US" baseline="0" dirty="0"/>
              <a:t>Note the thicker ice north of  it’s due to regional climate and convergence of the ice cover</a:t>
            </a:r>
          </a:p>
          <a:p>
            <a:r>
              <a:rPr lang="en-US" baseline="0" dirty="0"/>
              <a:t>The thickest ice in the Arctic is produced here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is a very short record of ice thickness but studies  suggest having large scale thickness observations are crucial for improving forecasts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2014 was a very unusual year </a:t>
            </a:r>
            <a:r>
              <a:rPr lang="en-US" baseline="0" dirty="0" err="1"/>
              <a:t>becaue</a:t>
            </a:r>
            <a:r>
              <a:rPr lang="en-US" baseline="0" dirty="0"/>
              <a:t> of cooler summer and </a:t>
            </a:r>
            <a:r>
              <a:rPr lang="en-US" baseline="0" dirty="0" err="1"/>
              <a:t>covergence</a:t>
            </a:r>
            <a:r>
              <a:rPr lang="en-US" baseline="0" dirty="0"/>
              <a:t> of the </a:t>
            </a:r>
            <a:r>
              <a:rPr lang="en-US" baseline="0" dirty="0" err="1"/>
              <a:t>ie</a:t>
            </a:r>
            <a:r>
              <a:rPr lang="en-US" baseline="0" dirty="0"/>
              <a:t> cover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D4A31E08-A728-594D-861B-306FB455985D}" type="slidenum">
              <a:rPr lang="uk-UA" smtClean="0"/>
              <a:t>31</a:t>
            </a:fld>
            <a:endParaRPr lang="uk-UA"/>
          </a:p>
        </p:txBody>
      </p:sp>
    </p:spTree>
    <p:extLst>
      <p:ext uri="{BB962C8B-B14F-4D97-AF65-F5344CB8AC3E}">
        <p14:creationId xmlns:p14="http://schemas.microsoft.com/office/powerpoint/2010/main" val="2001486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6E1944DB-AA42-3740-A851-D7078E9BFF0F}" type="slidenum">
              <a:rPr lang="en-US"/>
              <a:pPr/>
              <a:t>34</a:t>
            </a:fld>
            <a:endParaRPr lang="en-US"/>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8151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35221EF-1D51-964F-9E5B-38FDC913C786}" type="slidenum">
              <a:rPr lang="en-US"/>
              <a:pPr/>
              <a:t>35</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65091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6E1944DB-AA42-3740-A851-D7078E9BFF0F}" type="slidenum">
              <a:rPr lang="en-US"/>
              <a:pPr/>
              <a:t>36</a:t>
            </a:fld>
            <a:endParaRPr lang="en-US"/>
          </a:p>
        </p:txBody>
      </p:sp>
      <p:sp>
        <p:nvSpPr>
          <p:cNvPr id="28675" name="Rectangle 2"/>
          <p:cNvSpPr>
            <a:spLocks noGrp="1" noRot="1" noChangeAspect="1" noChangeArrowheads="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610499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DDD42F4E-B370-F143-9316-195DEBF5686E}" type="slidenum">
              <a:rPr lang="en-US"/>
              <a:pPr/>
              <a:t>37</a:t>
            </a:fld>
            <a:endParaRPr lang="en-US"/>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936862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638137A-62E4-A546-8C16-998680F66296}" type="slidenum">
              <a:rPr lang="en-US"/>
              <a:pPr/>
              <a:t>38</a:t>
            </a:fld>
            <a:endParaRPr lang="en-US"/>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54039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61A4955-FFC4-6546-9ADA-BB20BC753C02}" type="slidenum">
              <a:rPr lang="en-US"/>
              <a:pPr/>
              <a:t>39</a:t>
            </a:fld>
            <a:endParaRPr lang="en-US"/>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05777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B453528-BABA-6549-AD86-EA11E669D313}" type="slidenum">
              <a:rPr lang="en-US"/>
              <a:pPr/>
              <a:t>40</a:t>
            </a:fld>
            <a:endParaRPr lang="en-US"/>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051618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0C8ED2CD-3DEB-AD4B-A422-2817FD25BFAA}" type="slidenum">
              <a:rPr lang="en-US"/>
              <a:pPr/>
              <a:t>41</a:t>
            </a:fld>
            <a:endParaRPr lang="en-US"/>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5862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92C7C9-C22B-F347-88B0-8EDDA4BCB9CB}" type="slidenum">
              <a:rPr lang="en-US" smtClean="0"/>
              <a:t>12</a:t>
            </a:fld>
            <a:endParaRPr lang="en-US"/>
          </a:p>
        </p:txBody>
      </p:sp>
    </p:spTree>
    <p:extLst>
      <p:ext uri="{BB962C8B-B14F-4D97-AF65-F5344CB8AC3E}">
        <p14:creationId xmlns:p14="http://schemas.microsoft.com/office/powerpoint/2010/main" val="971973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C3642F41-61BD-A34F-9221-26BF58F56C32}" type="slidenum">
              <a:rPr lang="en-US"/>
              <a:pPr/>
              <a:t>43</a:t>
            </a:fld>
            <a:endParaRPr lang="en-US"/>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8234374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13B7034-D60D-E74F-BE40-B6EEE64B0A4C}" type="slidenum">
              <a:rPr lang="en-US"/>
              <a:pPr/>
              <a:t>45</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28365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D899FA-1228-D84B-8243-91A33A240AF9}" type="slidenum">
              <a:rPr lang="en-US"/>
              <a:pPr/>
              <a:t>49</a:t>
            </a:fld>
            <a:endParaRPr lang="en-US"/>
          </a:p>
        </p:txBody>
      </p:sp>
      <p:sp>
        <p:nvSpPr>
          <p:cNvPr id="111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1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62285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58CF3B8-50C7-EF4F-875E-8D727C0C8508}" type="slidenum">
              <a:rPr lang="en-US" sz="1200"/>
              <a:pPr/>
              <a:t>50</a:t>
            </a:fld>
            <a:endParaRPr lang="en-US"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283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B562923-E829-C54A-8DE1-C3246ABE8901}" type="slidenum">
              <a:rPr lang="en-US" sz="1200"/>
              <a:pPr/>
              <a:t>51</a:t>
            </a:fld>
            <a:endParaRPr lang="en-US" sz="1200"/>
          </a:p>
        </p:txBody>
      </p:sp>
      <p:sp>
        <p:nvSpPr>
          <p:cNvPr id="27651" name="Rectangle 2"/>
          <p:cNvSpPr>
            <a:spLocks noGrp="1" noRot="1" noChangeAspect="1" noChangeArrowheads="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2556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29F3B9D-C037-C746-8BA7-3E4E26528243}" type="slidenum">
              <a:rPr lang="en-US" sz="1200"/>
              <a:pPr/>
              <a:t>52</a:t>
            </a:fld>
            <a:endParaRPr lang="en-US" sz="120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0388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BD43D3-1830-1D41-A5E4-7B7258B05EA3}" type="slidenum">
              <a:rPr lang="en-US" sz="1200"/>
              <a:pPr/>
              <a:t>53</a:t>
            </a:fld>
            <a:endParaRPr lang="en-US" sz="1200"/>
          </a:p>
        </p:txBody>
      </p:sp>
      <p:sp>
        <p:nvSpPr>
          <p:cNvPr id="35843" name="Rectangle 2"/>
          <p:cNvSpPr>
            <a:spLocks noGrp="1" noRot="1" noChangeAspect="1" noChangeArrowheads="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0467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7483D9F-D81B-4045-9D9A-958E27956558}" type="slidenum">
              <a:rPr lang="en-US" sz="1200"/>
              <a:pPr/>
              <a:t>54</a:t>
            </a:fld>
            <a:endParaRPr lang="en-US" sz="120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01632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287FB46-E035-B840-9AF8-0EC2798E0406}" type="slidenum">
              <a:rPr lang="en-US" sz="1200"/>
              <a:pPr/>
              <a:t>55</a:t>
            </a:fld>
            <a:endParaRPr lang="en-US" sz="120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Ch = 0.83e-3 for stable condition</a:t>
            </a:r>
          </a:p>
          <a:p>
            <a:pPr eaLnBrk="1" hangingPunct="1"/>
            <a:r>
              <a:rPr lang="en-US">
                <a:latin typeface="Arial" charset="0"/>
                <a:ea typeface="ＭＳ Ｐゴシック" charset="0"/>
                <a:cs typeface="ＭＳ Ｐゴシック" charset="0"/>
              </a:rPr>
              <a:t>Ch = 1.10e-3 for unstable condition</a:t>
            </a:r>
          </a:p>
        </p:txBody>
      </p:sp>
    </p:spTree>
    <p:extLst>
      <p:ext uri="{BB962C8B-B14F-4D97-AF65-F5344CB8AC3E}">
        <p14:creationId xmlns:p14="http://schemas.microsoft.com/office/powerpoint/2010/main" val="329124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75E7F50-6920-104B-BAE2-64FDB4FFE2A6}" type="slidenum">
              <a:rPr lang="en-US" sz="1200"/>
              <a:pPr/>
              <a:t>56</a:t>
            </a:fld>
            <a:endParaRPr lang="en-US" sz="120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23030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60AB620-609D-294F-B771-A270D024B9BC}" type="slidenum">
              <a:rPr lang="en-US"/>
              <a:pPr/>
              <a:t>14</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80785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6C551B-F255-A042-B48E-BB469DD1F083}" type="slidenum">
              <a:rPr lang="en-US" sz="1200"/>
              <a:pPr/>
              <a:t>57</a:t>
            </a:fld>
            <a:endParaRPr lang="en-US" sz="120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16371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A78663E-36E0-5740-899A-D528ACAD953A}" type="slidenum">
              <a:rPr lang="en-US"/>
              <a:pPr/>
              <a:t>59</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835206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EDDFF4E6-DD1E-1E41-AAFC-9E0828F8FB7F}" type="slidenum">
              <a:rPr lang="en-US"/>
              <a:pPr/>
              <a:t>61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57335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F5930B04-4E6C-3649-9F6B-75180056E3C4}" type="slidenum">
              <a:rPr lang="en-US"/>
              <a:pPr/>
              <a:t>64</a:t>
            </a:fld>
            <a:endParaRPr lang="en-US"/>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63613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2E889DB-1716-FF43-8521-25CE3267C621}" type="slidenum">
              <a:rPr lang="en-US"/>
              <a:pPr/>
              <a:t>65</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07033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B64D372-5F3C-0B4F-BE5A-A162E6FBBC13}" type="slidenum">
              <a:rPr lang="en-US"/>
              <a:pPr/>
              <a:t>66</a:t>
            </a:fld>
            <a:endParaRPr lang="en-US"/>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21422086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2100307B-4C9A-BE4F-A51D-D315276F6277}" type="slidenum">
              <a:rPr lang="en-US"/>
              <a:pPr/>
              <a:t>67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36648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13A40B5-195F-6C4F-BE04-A24AD7840414}" type="slidenum">
              <a:rPr lang="en-US"/>
              <a:pPr/>
              <a:t>68</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15790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2B30D5B9-51B9-B242-92B0-55B17D384B9D}" type="slidenum">
              <a:rPr lang="en-US"/>
              <a:pPr/>
              <a:t>71</a:t>
            </a:fld>
            <a:endParaRPr lang="en-US"/>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4576840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E91867C-94BA-7540-AB56-A2B73C3D2CA8}" type="slidenum">
              <a:rPr lang="en-US"/>
              <a:pPr/>
              <a:t>73</a:t>
            </a:fld>
            <a:endParaRPr lang="en-US"/>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802080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50929A7-CC84-544B-A201-6F95921971B1}" type="slidenum">
              <a:rPr lang="en-US"/>
              <a:pPr/>
              <a:t>15</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7348610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33FD0C2E-83D6-3B44-B679-ECADA2C3E9B0}" type="slidenum">
              <a:rPr lang="en-US"/>
              <a:pPr/>
              <a:t>74</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817960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FF175744-0943-E443-8AEE-AA128B74924C}" type="slidenum">
              <a:rPr lang="en-US"/>
              <a:pPr/>
              <a:t>75</a:t>
            </a:fld>
            <a:endParaRPr lang="en-US"/>
          </a:p>
        </p:txBody>
      </p:sp>
      <p:sp>
        <p:nvSpPr>
          <p:cNvPr id="46083" name="Rectangle 2"/>
          <p:cNvSpPr>
            <a:spLocks noGrp="1" noRot="1" noChangeAspect="1" noChangeArrowheads="1"/>
          </p:cNvSpPr>
          <p:nvPr>
            <p:ph type="sldImg"/>
          </p:nvPr>
        </p:nvSpPr>
        <p:spPr>
          <a:solidFill>
            <a:srgbClr val="FFFFFF"/>
          </a:solidFill>
          <a:ln/>
        </p:spPr>
      </p:sp>
      <p:sp>
        <p:nvSpPr>
          <p:cNvPr id="460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4128619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921F60D6-9D42-D944-9D78-253523FE4E8E}" type="slidenum">
              <a:rPr lang="en-US"/>
              <a:pPr/>
              <a:t>76</a:t>
            </a:fld>
            <a:endParaRPr lang="en-US"/>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244478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B71C2F5-D752-C049-AAE1-2DE523259FF3}" type="slidenum">
              <a:rPr lang="en-US"/>
              <a:pPr/>
              <a:t>16</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dirty="0"/>
              <a:t>Do the experiment with salt water stratification</a:t>
            </a:r>
          </a:p>
        </p:txBody>
      </p:sp>
    </p:spTree>
    <p:extLst>
      <p:ext uri="{BB962C8B-B14F-4D97-AF65-F5344CB8AC3E}">
        <p14:creationId xmlns:p14="http://schemas.microsoft.com/office/powerpoint/2010/main" val="1423586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F8D3A03-8A0A-E647-A562-2FA88F86B681}" type="slidenum">
              <a:rPr lang="en-US"/>
              <a:pPr/>
              <a:t>18</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11044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6B5D206-C3E1-5247-A1C8-ADFA3DD912A3}" type="slidenum">
              <a:rPr lang="en-US"/>
              <a:pPr/>
              <a:t>23</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60079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7F82CF01-6F3A-0442-835E-D9EE060CF647}" type="slidenum">
              <a:rPr lang="en-US"/>
              <a:pPr/>
              <a:t>24</a:t>
            </a:fld>
            <a:endParaRPr lang="en-US"/>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18525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237C506B-FED5-4A49-AEA5-04B4D22F3CDF}" type="slidenum">
              <a:rPr lang="en-US"/>
              <a:pPr/>
              <a:t>25</a:t>
            </a:fld>
            <a:endParaRPr lang="en-US"/>
          </a:p>
        </p:txBody>
      </p:sp>
      <p:sp>
        <p:nvSpPr>
          <p:cNvPr id="26627" name="Rectangle 2"/>
          <p:cNvSpPr>
            <a:spLocks noGrp="1" noRot="1" noChangeAspect="1" noChangeArrowheads="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1552318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BDC523-D76D-9643-ACBC-991EAAF4CD36}"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97103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BDC523-D76D-9643-ACBC-991EAAF4CD36}"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520345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BDC523-D76D-9643-ACBC-991EAAF4CD36}"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171109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BDC523-D76D-9643-ACBC-991EAAF4CD36}"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37772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BDC523-D76D-9643-ACBC-991EAAF4CD36}" type="datetimeFigureOut">
              <a:rPr lang="en-US" smtClean="0"/>
              <a:t>8/30/18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320018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BDC523-D76D-9643-ACBC-991EAAF4CD36}" type="datetimeFigureOut">
              <a:rPr lang="en-US" smtClean="0"/>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2860193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BDC523-D76D-9643-ACBC-991EAAF4CD36}" type="datetimeFigureOut">
              <a:rPr lang="en-US" smtClean="0"/>
              <a:t>8/30/18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152010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BDC523-D76D-9643-ACBC-991EAAF4CD36}" type="datetimeFigureOut">
              <a:rPr lang="en-US" smtClean="0"/>
              <a:t>8/30/18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159886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BDC523-D76D-9643-ACBC-991EAAF4CD36}" type="datetimeFigureOut">
              <a:rPr lang="en-US" smtClean="0"/>
              <a:t>8/30/18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2785406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BDC523-D76D-9643-ACBC-991EAAF4CD36}" type="datetimeFigureOut">
              <a:rPr lang="en-US" smtClean="0"/>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23999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BDC523-D76D-9643-ACBC-991EAAF4CD36}" type="datetimeFigureOut">
              <a:rPr lang="en-US" smtClean="0"/>
              <a:t>8/30/18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66ED41-97BB-254D-AF63-201F474C34A1}" type="slidenum">
              <a:rPr lang="en-US" smtClean="0"/>
              <a:t>‹#›</a:t>
            </a:fld>
            <a:endParaRPr lang="en-US"/>
          </a:p>
        </p:txBody>
      </p:sp>
    </p:spTree>
    <p:extLst>
      <p:ext uri="{BB962C8B-B14F-4D97-AF65-F5344CB8AC3E}">
        <p14:creationId xmlns:p14="http://schemas.microsoft.com/office/powerpoint/2010/main" val="3729354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DC523-D76D-9643-ACBC-991EAAF4CD36}" type="datetimeFigureOut">
              <a:rPr lang="en-US" smtClean="0"/>
              <a:t>8/30/18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6ED41-97BB-254D-AF63-201F474C34A1}" type="slidenum">
              <a:rPr lang="en-US" smtClean="0"/>
              <a:t>‹#›</a:t>
            </a:fld>
            <a:endParaRPr lang="en-US"/>
          </a:p>
        </p:txBody>
      </p:sp>
    </p:spTree>
    <p:extLst>
      <p:ext uri="{BB962C8B-B14F-4D97-AF65-F5344CB8AC3E}">
        <p14:creationId xmlns:p14="http://schemas.microsoft.com/office/powerpoint/2010/main" val="2248919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hart" Target="../charts/chart1.xml"/><Relationship Id="rId7"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hyperlink" Target="mailto:sdxmonkey@gatech.edu"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3.emf"/><Relationship Id="rId5" Type="http://schemas.openxmlformats.org/officeDocument/2006/relationships/oleObject" Target="../embeddings/oleObject1.bin"/><Relationship Id="rId4" Type="http://schemas.openxmlformats.org/officeDocument/2006/relationships/image" Target="../media/image44.emf"/></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6.emf"/><Relationship Id="rId5" Type="http://schemas.openxmlformats.org/officeDocument/2006/relationships/oleObject" Target="../embeddings/oleObject2.bin"/><Relationship Id="rId4" Type="http://schemas.openxmlformats.org/officeDocument/2006/relationships/image" Target="../media/image47.emf"/></Relationships>
</file>

<file path=ppt/slides/_rels/slide5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59625"/>
            <a:ext cx="7772400" cy="3361575"/>
          </a:xfrm>
        </p:spPr>
        <p:txBody>
          <a:bodyPr>
            <a:normAutofit/>
          </a:bodyPr>
          <a:lstStyle/>
          <a:p>
            <a:r>
              <a:rPr lang="en-US"/>
              <a:t>Week </a:t>
            </a:r>
            <a:r>
              <a:rPr lang="en-US" dirty="0"/>
              <a:t>2 : Large-scale ocean properties</a:t>
            </a:r>
            <a:br>
              <a:rPr lang="en-US" dirty="0"/>
            </a:br>
            <a:r>
              <a:rPr lang="en-US" dirty="0"/>
              <a:t>Tally’s book chapter 4</a:t>
            </a:r>
          </a:p>
        </p:txBody>
      </p:sp>
    </p:spTree>
    <p:extLst>
      <p:ext uri="{BB962C8B-B14F-4D97-AF65-F5344CB8AC3E}">
        <p14:creationId xmlns:p14="http://schemas.microsoft.com/office/powerpoint/2010/main" val="2426625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228600"/>
            <a:ext cx="9144000" cy="914400"/>
          </a:xfrm>
        </p:spPr>
        <p:txBody>
          <a:bodyPr>
            <a:normAutofit/>
          </a:bodyPr>
          <a:lstStyle/>
          <a:p>
            <a:pPr eaLnBrk="1" hangingPunct="1"/>
            <a:r>
              <a:rPr lang="en-US" dirty="0"/>
              <a:t>Potential density profiles (</a:t>
            </a:r>
            <a:r>
              <a:rPr lang="en-US" sz="3600" dirty="0">
                <a:sym typeface="Symbol" charset="2"/>
              </a:rPr>
              <a:t></a:t>
            </a:r>
            <a:r>
              <a:rPr lang="en-US" sz="3600" baseline="-25000" dirty="0">
                <a:sym typeface="Symbol" charset="2"/>
              </a:rPr>
              <a:t></a:t>
            </a:r>
            <a:r>
              <a:rPr lang="en-US" sz="3600" dirty="0">
                <a:sym typeface="Symbol" charset="2"/>
              </a:rPr>
              <a:t> </a:t>
            </a:r>
            <a:r>
              <a:rPr lang="en-US" sz="2400" dirty="0">
                <a:sym typeface="Symbol" charset="2"/>
              </a:rPr>
              <a:t>&amp;</a:t>
            </a:r>
            <a:r>
              <a:rPr lang="en-US" sz="3600" dirty="0">
                <a:sym typeface="Symbol" charset="2"/>
              </a:rPr>
              <a:t> </a:t>
            </a:r>
            <a:r>
              <a:rPr lang="en-US" sz="3600" baseline="-25000" dirty="0">
                <a:sym typeface="Symbol" charset="2"/>
              </a:rPr>
              <a:t>4</a:t>
            </a:r>
            <a:r>
              <a:rPr lang="en-US" dirty="0">
                <a:sym typeface="Symbol" charset="2"/>
              </a:rPr>
              <a:t>)</a:t>
            </a:r>
            <a:endParaRPr lang="en-US" sz="3600" baseline="-25000" dirty="0">
              <a:sym typeface="Symbol" charset="2"/>
            </a:endParaRPr>
          </a:p>
        </p:txBody>
      </p:sp>
      <p:pic>
        <p:nvPicPr>
          <p:cNvPr id="62467" name="Picture 3"/>
          <p:cNvPicPr>
            <a:picLocks noChangeAspect="1" noChangeArrowheads="1"/>
          </p:cNvPicPr>
          <p:nvPr/>
        </p:nvPicPr>
        <p:blipFill>
          <a:blip r:embed="rId3"/>
          <a:srcRect/>
          <a:stretch>
            <a:fillRect/>
          </a:stretch>
        </p:blipFill>
        <p:spPr bwMode="auto">
          <a:xfrm>
            <a:off x="1219200" y="1392990"/>
            <a:ext cx="6761163" cy="4648200"/>
          </a:xfrm>
          <a:prstGeom prst="rect">
            <a:avLst/>
          </a:prstGeom>
          <a:noFill/>
          <a:ln w="9525">
            <a:noFill/>
            <a:miter lim="800000"/>
            <a:headEnd/>
            <a:tailEnd/>
          </a:ln>
        </p:spPr>
      </p:pic>
      <p:sp>
        <p:nvSpPr>
          <p:cNvPr id="62468" name="Text Box 9"/>
          <p:cNvSpPr txBox="1">
            <a:spLocks noChangeArrowheads="1"/>
          </p:cNvSpPr>
          <p:nvPr/>
        </p:nvSpPr>
        <p:spPr bwMode="auto">
          <a:xfrm>
            <a:off x="5334000" y="6172200"/>
            <a:ext cx="3810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DPO Figure 4.17</a:t>
            </a:r>
          </a:p>
        </p:txBody>
      </p:sp>
    </p:spTree>
    <p:extLst>
      <p:ext uri="{BB962C8B-B14F-4D97-AF65-F5344CB8AC3E}">
        <p14:creationId xmlns:p14="http://schemas.microsoft.com/office/powerpoint/2010/main" val="81811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T-S diagram</a:t>
            </a:r>
          </a:p>
        </p:txBody>
      </p:sp>
      <p:sp>
        <p:nvSpPr>
          <p:cNvPr id="3" name="Content Placeholder 2"/>
          <p:cNvSpPr>
            <a:spLocks noGrp="1"/>
          </p:cNvSpPr>
          <p:nvPr>
            <p:ph idx="1"/>
          </p:nvPr>
        </p:nvSpPr>
        <p:spPr>
          <a:xfrm>
            <a:off x="457200" y="1600200"/>
            <a:ext cx="8496300" cy="4525963"/>
          </a:xfrm>
        </p:spPr>
        <p:txBody>
          <a:bodyPr>
            <a:normAutofit/>
          </a:bodyPr>
          <a:lstStyle/>
          <a:p>
            <a:r>
              <a:rPr lang="en-US" sz="2400" dirty="0"/>
              <a:t>Plot salinity on x-axis and (potential) temperature on the y-axis. </a:t>
            </a:r>
          </a:p>
          <a:p>
            <a:r>
              <a:rPr lang="en-US" sz="2400" dirty="0"/>
              <a:t>The line of constant density forms a contour line.  </a:t>
            </a:r>
          </a:p>
        </p:txBody>
      </p:sp>
      <p:pic>
        <p:nvPicPr>
          <p:cNvPr id="4" name="Picture 3" descr="Screenshot 2015-08-19 15.59.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95" y="2633628"/>
            <a:ext cx="4597400" cy="3352800"/>
          </a:xfrm>
          <a:prstGeom prst="rect">
            <a:avLst/>
          </a:prstGeom>
        </p:spPr>
      </p:pic>
      <p:sp>
        <p:nvSpPr>
          <p:cNvPr id="5" name="TextBox 4"/>
          <p:cNvSpPr txBox="1"/>
          <p:nvPr/>
        </p:nvSpPr>
        <p:spPr>
          <a:xfrm>
            <a:off x="5525871" y="3363924"/>
            <a:ext cx="3160929" cy="2031325"/>
          </a:xfrm>
          <a:prstGeom prst="rect">
            <a:avLst/>
          </a:prstGeom>
          <a:noFill/>
        </p:spPr>
        <p:txBody>
          <a:bodyPr wrap="square" rtlCol="0">
            <a:spAutoFit/>
          </a:bodyPr>
          <a:lstStyle/>
          <a:p>
            <a:r>
              <a:rPr lang="en-US" dirty="0"/>
              <a:t>Assume you have two water mass with distinct (T,S) properties and you </a:t>
            </a:r>
            <a:r>
              <a:rPr lang="en-US" b="1" dirty="0"/>
              <a:t>mix</a:t>
            </a:r>
            <a:r>
              <a:rPr lang="en-US" dirty="0"/>
              <a:t> the two types of waters.  The product of mixing is expected stay on the straight line in the T-S diagram.</a:t>
            </a:r>
          </a:p>
          <a:p>
            <a:r>
              <a:rPr lang="en-US" dirty="0">
                <a:sym typeface="Wingdings"/>
              </a:rPr>
              <a:t> Conservative tracer</a:t>
            </a:r>
            <a:r>
              <a:rPr lang="en-US" dirty="0"/>
              <a:t> </a:t>
            </a:r>
          </a:p>
        </p:txBody>
      </p:sp>
    </p:spTree>
    <p:extLst>
      <p:ext uri="{BB962C8B-B14F-4D97-AF65-F5344CB8AC3E}">
        <p14:creationId xmlns:p14="http://schemas.microsoft.com/office/powerpoint/2010/main" val="2700437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Conservative or non-conservative?</a:t>
            </a:r>
          </a:p>
        </p:txBody>
      </p:sp>
      <p:sp>
        <p:nvSpPr>
          <p:cNvPr id="3" name="Content Placeholder 2"/>
          <p:cNvSpPr>
            <a:spLocks noGrp="1"/>
          </p:cNvSpPr>
          <p:nvPr>
            <p:ph idx="1"/>
          </p:nvPr>
        </p:nvSpPr>
        <p:spPr>
          <a:xfrm>
            <a:off x="1222527" y="1649593"/>
            <a:ext cx="7532499" cy="4525963"/>
          </a:xfrm>
        </p:spPr>
        <p:txBody>
          <a:bodyPr>
            <a:normAutofit/>
          </a:bodyPr>
          <a:lstStyle/>
          <a:p>
            <a:r>
              <a:rPr lang="en-US" sz="2400" b="1" dirty="0"/>
              <a:t>Non-conservative properties </a:t>
            </a:r>
            <a:r>
              <a:rPr lang="en-US" sz="2400" dirty="0"/>
              <a:t>are not conserved following the circulation in the interior (subsurface) ocean</a:t>
            </a:r>
          </a:p>
          <a:p>
            <a:pPr lvl="1"/>
            <a:r>
              <a:rPr lang="en-US" sz="2000" dirty="0"/>
              <a:t>Nutrients, oxygen, carbon (biological sources/sinks)</a:t>
            </a:r>
          </a:p>
          <a:p>
            <a:pPr lvl="1"/>
            <a:r>
              <a:rPr lang="en-US" sz="2000" dirty="0"/>
              <a:t>Temperature</a:t>
            </a:r>
          </a:p>
          <a:p>
            <a:pPr lvl="1"/>
            <a:r>
              <a:rPr lang="en-US" sz="2000" dirty="0"/>
              <a:t>Density</a:t>
            </a:r>
          </a:p>
          <a:p>
            <a:endParaRPr lang="en-US" sz="2400" dirty="0"/>
          </a:p>
          <a:p>
            <a:r>
              <a:rPr lang="en-US" sz="2400" b="1" dirty="0"/>
              <a:t>Conservative properties</a:t>
            </a:r>
            <a:r>
              <a:rPr lang="en-US" sz="2000" b="1" dirty="0"/>
              <a:t> </a:t>
            </a:r>
          </a:p>
          <a:p>
            <a:pPr lvl="1"/>
            <a:r>
              <a:rPr lang="en-US" sz="2000" dirty="0"/>
              <a:t>Salinity</a:t>
            </a:r>
          </a:p>
          <a:p>
            <a:pPr lvl="1"/>
            <a:r>
              <a:rPr lang="en-US" sz="2000" dirty="0"/>
              <a:t>Potential temperature</a:t>
            </a:r>
          </a:p>
          <a:p>
            <a:pPr lvl="1"/>
            <a:r>
              <a:rPr lang="en-US" sz="2000" dirty="0"/>
              <a:t>Potential density</a:t>
            </a:r>
          </a:p>
        </p:txBody>
      </p:sp>
    </p:spTree>
    <p:extLst>
      <p:ext uri="{BB962C8B-B14F-4D97-AF65-F5344CB8AC3E}">
        <p14:creationId xmlns:p14="http://schemas.microsoft.com/office/powerpoint/2010/main" val="2925011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7382"/>
            <a:ext cx="8229600" cy="1143000"/>
          </a:xfrm>
        </p:spPr>
        <p:txBody>
          <a:bodyPr>
            <a:normAutofit fontScale="90000"/>
          </a:bodyPr>
          <a:lstStyle/>
          <a:p>
            <a:pPr eaLnBrk="1" hangingPunct="1"/>
            <a:r>
              <a:rPr lang="en-US" dirty="0"/>
              <a:t>An important </a:t>
            </a:r>
            <a:r>
              <a:rPr lang="en-US" dirty="0">
                <a:solidFill>
                  <a:srgbClr val="FF6600"/>
                </a:solidFill>
              </a:rPr>
              <a:t>nonlinearity</a:t>
            </a:r>
            <a:r>
              <a:rPr lang="en-US" dirty="0"/>
              <a:t> for the EOS</a:t>
            </a:r>
          </a:p>
        </p:txBody>
      </p:sp>
      <p:sp>
        <p:nvSpPr>
          <p:cNvPr id="64515" name="Rectangle 3"/>
          <p:cNvSpPr>
            <a:spLocks noGrp="1" noChangeArrowheads="1"/>
          </p:cNvSpPr>
          <p:nvPr>
            <p:ph type="body" idx="1"/>
          </p:nvPr>
        </p:nvSpPr>
        <p:spPr>
          <a:xfrm>
            <a:off x="685800" y="1251117"/>
            <a:ext cx="7772400" cy="5470358"/>
          </a:xfrm>
        </p:spPr>
        <p:txBody>
          <a:bodyPr>
            <a:normAutofit/>
          </a:bodyPr>
          <a:lstStyle/>
          <a:p>
            <a:pPr eaLnBrk="1" hangingPunct="1"/>
            <a:r>
              <a:rPr lang="en-US" dirty="0">
                <a:solidFill>
                  <a:srgbClr val="FF6600"/>
                </a:solidFill>
              </a:rPr>
              <a:t>Cold water is more compressible than warm water (</a:t>
            </a:r>
            <a:r>
              <a:rPr lang="en-US" dirty="0" err="1">
                <a:solidFill>
                  <a:srgbClr val="FF6600"/>
                </a:solidFill>
              </a:rPr>
              <a:t>thermobaricity</a:t>
            </a:r>
            <a:r>
              <a:rPr lang="en-US" dirty="0">
                <a:solidFill>
                  <a:srgbClr val="FF6600"/>
                </a:solidFill>
              </a:rPr>
              <a:t>) </a:t>
            </a:r>
          </a:p>
          <a:p>
            <a:pPr eaLnBrk="1" hangingPunct="1"/>
            <a:endParaRPr lang="en-US" dirty="0"/>
          </a:p>
          <a:p>
            <a:r>
              <a:rPr lang="en-US" dirty="0"/>
              <a:t>At cold temperature, density is more sensitive to salinity variation. </a:t>
            </a:r>
          </a:p>
          <a:p>
            <a:endParaRPr lang="en-US" dirty="0"/>
          </a:p>
          <a:p>
            <a:pPr eaLnBrk="1" hangingPunct="1"/>
            <a:r>
              <a:rPr lang="en-US" dirty="0"/>
              <a:t>Density contour in T-S space has curvature. (see next slide). This curvature becomes flatter at higher pressure. </a:t>
            </a:r>
          </a:p>
        </p:txBody>
      </p:sp>
    </p:spTree>
    <p:extLst>
      <p:ext uri="{BB962C8B-B14F-4D97-AF65-F5344CB8AC3E}">
        <p14:creationId xmlns:p14="http://schemas.microsoft.com/office/powerpoint/2010/main" val="1648741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299075" y="990599"/>
            <a:ext cx="3616325" cy="4710290"/>
          </a:xfrm>
        </p:spPr>
        <p:txBody>
          <a:bodyPr>
            <a:normAutofit fontScale="90000"/>
          </a:bodyPr>
          <a:lstStyle/>
          <a:p>
            <a:pPr algn="l" eaLnBrk="1" hangingPunct="1"/>
            <a:r>
              <a:rPr lang="en-US" sz="2400" dirty="0"/>
              <a:t>Potential density relative to 0 </a:t>
            </a:r>
            <a:r>
              <a:rPr lang="en-US" sz="2400" dirty="0" err="1"/>
              <a:t>dbar</a:t>
            </a:r>
            <a:r>
              <a:rPr lang="en-US" sz="2400" dirty="0"/>
              <a:t> and 4000 </a:t>
            </a:r>
            <a:r>
              <a:rPr lang="en-US" sz="2400" dirty="0" err="1"/>
              <a:t>dbar</a:t>
            </a:r>
            <a:br>
              <a:rPr lang="en-US" sz="2400" dirty="0"/>
            </a:br>
            <a:br>
              <a:rPr lang="en-US" sz="2400" dirty="0"/>
            </a:br>
            <a:r>
              <a:rPr lang="en-US" sz="2400" dirty="0" err="1">
                <a:solidFill>
                  <a:srgbClr val="FF0000"/>
                </a:solidFill>
              </a:rPr>
              <a:t>Cabbeling</a:t>
            </a:r>
            <a:r>
              <a:rPr lang="en-US" sz="2400" dirty="0">
                <a:solidFill>
                  <a:srgbClr val="FF0000"/>
                </a:solidFill>
              </a:rPr>
              <a:t>: </a:t>
            </a:r>
            <a:r>
              <a:rPr lang="en-US" sz="2400" dirty="0"/>
              <a:t>Mixture of 2 different (compensating T,S) waters with the same density can lead to a different density</a:t>
            </a:r>
            <a:br>
              <a:rPr lang="en-US" sz="2400" dirty="0"/>
            </a:br>
            <a:br>
              <a:rPr lang="en-US" sz="2400" dirty="0"/>
            </a:br>
            <a:r>
              <a:rPr lang="en-US" sz="2400" dirty="0" err="1">
                <a:solidFill>
                  <a:srgbClr val="FF6600"/>
                </a:solidFill>
              </a:rPr>
              <a:t>Thermobaricity</a:t>
            </a:r>
            <a:r>
              <a:rPr lang="en-US" sz="2400" dirty="0">
                <a:solidFill>
                  <a:srgbClr val="FF6600"/>
                </a:solidFill>
              </a:rPr>
              <a:t>: </a:t>
            </a:r>
            <a:r>
              <a:rPr lang="en-US" sz="2400" dirty="0"/>
              <a:t>The density contours are flatter at 4000dbar. The combination of (S,T) having equal density at surface (0 </a:t>
            </a:r>
            <a:r>
              <a:rPr lang="en-US" sz="2400" dirty="0" err="1"/>
              <a:t>dbar</a:t>
            </a:r>
            <a:r>
              <a:rPr lang="en-US" sz="2400" dirty="0"/>
              <a:t>) will have different density at depth. </a:t>
            </a:r>
            <a:endParaRPr lang="en-US" sz="2400" dirty="0">
              <a:sym typeface="Symbol" charset="2"/>
            </a:endParaRPr>
          </a:p>
        </p:txBody>
      </p:sp>
      <p:sp>
        <p:nvSpPr>
          <p:cNvPr id="65539" name="Text Box 4"/>
          <p:cNvSpPr txBox="1">
            <a:spLocks noChangeArrowheads="1"/>
          </p:cNvSpPr>
          <p:nvPr/>
        </p:nvSpPr>
        <p:spPr bwMode="auto">
          <a:xfrm>
            <a:off x="6019800" y="6096000"/>
            <a:ext cx="2895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Figure 3.5</a:t>
            </a:r>
          </a:p>
        </p:txBody>
      </p:sp>
      <p:pic>
        <p:nvPicPr>
          <p:cNvPr id="65540" name="Picture 4" descr="fig3.5_sig0sig4theta_DPO.pdf"/>
          <p:cNvPicPr>
            <a:picLocks noChangeAspect="1"/>
          </p:cNvPicPr>
          <p:nvPr/>
        </p:nvPicPr>
        <p:blipFill>
          <a:blip r:embed="rId3"/>
          <a:srcRect/>
          <a:stretch>
            <a:fillRect/>
          </a:stretch>
        </p:blipFill>
        <p:spPr bwMode="auto">
          <a:xfrm>
            <a:off x="0" y="0"/>
            <a:ext cx="5299075" cy="6858000"/>
          </a:xfrm>
          <a:prstGeom prst="rect">
            <a:avLst/>
          </a:prstGeom>
          <a:solidFill>
            <a:schemeClr val="bg1"/>
          </a:solidFill>
          <a:ln w="9525">
            <a:noFill/>
            <a:miter lim="800000"/>
            <a:headEnd/>
            <a:tailEnd/>
          </a:ln>
        </p:spPr>
      </p:pic>
    </p:spTree>
    <p:extLst>
      <p:ext uri="{BB962C8B-B14F-4D97-AF65-F5344CB8AC3E}">
        <p14:creationId xmlns:p14="http://schemas.microsoft.com/office/powerpoint/2010/main" val="401218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0" y="228600"/>
            <a:ext cx="7772400" cy="304800"/>
          </a:xfrm>
        </p:spPr>
        <p:txBody>
          <a:bodyPr>
            <a:noAutofit/>
          </a:bodyPr>
          <a:lstStyle/>
          <a:p>
            <a:pPr eaLnBrk="1" hangingPunct="1"/>
            <a:r>
              <a:rPr lang="en-US" sz="3200" dirty="0"/>
              <a:t>Atlantic section of potential density referenced to 0 </a:t>
            </a:r>
            <a:r>
              <a:rPr lang="en-US" sz="3200" dirty="0" err="1"/>
              <a:t>dbar</a:t>
            </a:r>
            <a:r>
              <a:rPr lang="en-US" sz="3200" dirty="0"/>
              <a:t> (</a:t>
            </a:r>
            <a:r>
              <a:rPr lang="en-US" sz="3200" dirty="0">
                <a:sym typeface="Symbol" charset="2"/>
              </a:rPr>
              <a:t></a:t>
            </a:r>
            <a:r>
              <a:rPr lang="en-US" sz="3200" baseline="-25000" dirty="0">
                <a:sym typeface="Symbol" charset="2"/>
              </a:rPr>
              <a:t></a:t>
            </a:r>
            <a:r>
              <a:rPr lang="en-US" sz="3200" dirty="0">
                <a:sym typeface="Symbol" charset="2"/>
              </a:rPr>
              <a:t> </a:t>
            </a:r>
            <a:r>
              <a:rPr lang="en-US" sz="3200" dirty="0"/>
              <a:t>)</a:t>
            </a:r>
          </a:p>
        </p:txBody>
      </p:sp>
      <p:pic>
        <p:nvPicPr>
          <p:cNvPr id="69635" name="Picture 3" descr="A23_A16_SIGMA0"/>
          <p:cNvPicPr>
            <a:picLocks noChangeAspect="1" noChangeArrowheads="1"/>
          </p:cNvPicPr>
          <p:nvPr/>
        </p:nvPicPr>
        <p:blipFill>
          <a:blip r:embed="rId3"/>
          <a:srcRect l="1721" t="10429" b="8331"/>
          <a:stretch>
            <a:fillRect/>
          </a:stretch>
        </p:blipFill>
        <p:spPr bwMode="auto">
          <a:xfrm>
            <a:off x="0" y="914400"/>
            <a:ext cx="7543800" cy="4819650"/>
          </a:xfrm>
          <a:prstGeom prst="rect">
            <a:avLst/>
          </a:prstGeom>
          <a:noFill/>
          <a:ln w="9525">
            <a:noFill/>
            <a:miter lim="800000"/>
            <a:headEnd/>
            <a:tailEnd/>
          </a:ln>
        </p:spPr>
      </p:pic>
      <p:pic>
        <p:nvPicPr>
          <p:cNvPr id="69636" name="Picture 4"/>
          <p:cNvPicPr>
            <a:picLocks noChangeAspect="1" noChangeArrowheads="1"/>
          </p:cNvPicPr>
          <p:nvPr/>
        </p:nvPicPr>
        <p:blipFill>
          <a:blip r:embed="rId4"/>
          <a:srcRect l="10823" t="68182" r="65646" b="7545"/>
          <a:stretch>
            <a:fillRect/>
          </a:stretch>
        </p:blipFill>
        <p:spPr bwMode="auto">
          <a:xfrm>
            <a:off x="7772400" y="0"/>
            <a:ext cx="1198563" cy="1600200"/>
          </a:xfrm>
          <a:prstGeom prst="rect">
            <a:avLst/>
          </a:prstGeom>
          <a:noFill/>
          <a:ln w="38100">
            <a:solidFill>
              <a:srgbClr val="800080"/>
            </a:solidFill>
            <a:miter lim="800000"/>
            <a:headEnd/>
            <a:tailEnd/>
          </a:ln>
        </p:spPr>
      </p:pic>
      <p:sp>
        <p:nvSpPr>
          <p:cNvPr id="69637" name="Text Box 5"/>
          <p:cNvSpPr txBox="1">
            <a:spLocks noChangeArrowheads="1"/>
          </p:cNvSpPr>
          <p:nvPr/>
        </p:nvSpPr>
        <p:spPr bwMode="auto">
          <a:xfrm>
            <a:off x="1066800" y="5791200"/>
            <a:ext cx="7772400" cy="830263"/>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Note deep potential density inversion - need to use deeper reference pressures to show vertical stability</a:t>
            </a:r>
          </a:p>
        </p:txBody>
      </p:sp>
      <p:sp>
        <p:nvSpPr>
          <p:cNvPr id="69638" name="Line 6"/>
          <p:cNvSpPr>
            <a:spLocks noChangeShapeType="1"/>
          </p:cNvSpPr>
          <p:nvPr/>
        </p:nvSpPr>
        <p:spPr bwMode="auto">
          <a:xfrm flipH="1" flipV="1">
            <a:off x="3810000" y="3657600"/>
            <a:ext cx="685800" cy="2209800"/>
          </a:xfrm>
          <a:prstGeom prst="line">
            <a:avLst/>
          </a:prstGeom>
          <a:noFill/>
          <a:ln w="57150">
            <a:solidFill>
              <a:srgbClr val="FF6600"/>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351142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7" descr="A23_A16_SIGMA4"/>
          <p:cNvPicPr>
            <a:picLocks noChangeAspect="1" noChangeArrowheads="1"/>
          </p:cNvPicPr>
          <p:nvPr/>
        </p:nvPicPr>
        <p:blipFill>
          <a:blip r:embed="rId3"/>
          <a:srcRect t="9749" b="8331"/>
          <a:stretch>
            <a:fillRect/>
          </a:stretch>
        </p:blipFill>
        <p:spPr bwMode="auto">
          <a:xfrm>
            <a:off x="0" y="838200"/>
            <a:ext cx="7848600" cy="4968875"/>
          </a:xfrm>
          <a:prstGeom prst="rect">
            <a:avLst/>
          </a:prstGeom>
          <a:noFill/>
          <a:ln w="9525">
            <a:noFill/>
            <a:miter lim="800000"/>
            <a:headEnd/>
            <a:tailEnd/>
          </a:ln>
        </p:spPr>
      </p:pic>
      <p:sp>
        <p:nvSpPr>
          <p:cNvPr id="73731" name="Rectangle 2"/>
          <p:cNvSpPr>
            <a:spLocks noGrp="1" noChangeArrowheads="1"/>
          </p:cNvSpPr>
          <p:nvPr>
            <p:ph type="title"/>
          </p:nvPr>
        </p:nvSpPr>
        <p:spPr>
          <a:xfrm>
            <a:off x="0" y="228600"/>
            <a:ext cx="7772400" cy="304800"/>
          </a:xfrm>
        </p:spPr>
        <p:txBody>
          <a:bodyPr>
            <a:noAutofit/>
          </a:bodyPr>
          <a:lstStyle/>
          <a:p>
            <a:pPr eaLnBrk="1" hangingPunct="1"/>
            <a:r>
              <a:rPr lang="en-US" sz="3200" dirty="0"/>
              <a:t>Atlantic section of potential density referenced to 4000 </a:t>
            </a:r>
            <a:r>
              <a:rPr lang="en-US" sz="3200" dirty="0" err="1"/>
              <a:t>dbar</a:t>
            </a:r>
            <a:r>
              <a:rPr lang="en-US" sz="3200" dirty="0"/>
              <a:t>: </a:t>
            </a:r>
            <a:r>
              <a:rPr lang="en-US" sz="3200" dirty="0">
                <a:sym typeface="Symbol" charset="2"/>
              </a:rPr>
              <a:t></a:t>
            </a:r>
            <a:r>
              <a:rPr lang="en-US" sz="3200" baseline="-25000" dirty="0">
                <a:sym typeface="Symbol" charset="2"/>
              </a:rPr>
              <a:t>4</a:t>
            </a:r>
          </a:p>
        </p:txBody>
      </p:sp>
      <p:pic>
        <p:nvPicPr>
          <p:cNvPr id="73732" name="Picture 4"/>
          <p:cNvPicPr>
            <a:picLocks noChangeAspect="1" noChangeArrowheads="1"/>
          </p:cNvPicPr>
          <p:nvPr/>
        </p:nvPicPr>
        <p:blipFill>
          <a:blip r:embed="rId4"/>
          <a:srcRect l="10823" t="68182" r="65646" b="7545"/>
          <a:stretch>
            <a:fillRect/>
          </a:stretch>
        </p:blipFill>
        <p:spPr bwMode="auto">
          <a:xfrm>
            <a:off x="7772400" y="0"/>
            <a:ext cx="1198563" cy="1600200"/>
          </a:xfrm>
          <a:prstGeom prst="rect">
            <a:avLst/>
          </a:prstGeom>
          <a:noFill/>
          <a:ln w="38100">
            <a:solidFill>
              <a:srgbClr val="800080"/>
            </a:solidFill>
            <a:miter lim="800000"/>
            <a:headEnd/>
            <a:tailEnd/>
          </a:ln>
        </p:spPr>
      </p:pic>
      <p:sp>
        <p:nvSpPr>
          <p:cNvPr id="73733" name="Text Box 5"/>
          <p:cNvSpPr txBox="1">
            <a:spLocks noChangeArrowheads="1"/>
          </p:cNvSpPr>
          <p:nvPr/>
        </p:nvSpPr>
        <p:spPr bwMode="auto">
          <a:xfrm>
            <a:off x="1066800" y="5791200"/>
            <a:ext cx="7772400" cy="94615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Potential density </a:t>
            </a:r>
            <a:r>
              <a:rPr lang="en-US" sz="2800">
                <a:solidFill>
                  <a:srgbClr val="000000"/>
                </a:solidFill>
                <a:latin typeface="Verdana" charset="0"/>
                <a:sym typeface="Symbol" charset="2"/>
              </a:rPr>
              <a:t></a:t>
            </a:r>
            <a:r>
              <a:rPr lang="en-US" sz="2800" baseline="-25000">
                <a:solidFill>
                  <a:srgbClr val="000000"/>
                </a:solidFill>
                <a:latin typeface="Verdana" charset="0"/>
                <a:sym typeface="Symbol" charset="2"/>
              </a:rPr>
              <a:t></a:t>
            </a:r>
            <a:r>
              <a:rPr lang="en-US">
                <a:solidFill>
                  <a:srgbClr val="000000"/>
                </a:solidFill>
              </a:rPr>
              <a:t> inversion vanishes with use of deeper reference (</a:t>
            </a:r>
            <a:r>
              <a:rPr lang="en-US" sz="2800">
                <a:solidFill>
                  <a:srgbClr val="000000"/>
                </a:solidFill>
                <a:latin typeface="Verdana" charset="0"/>
                <a:sym typeface="Symbol" charset="2"/>
              </a:rPr>
              <a:t></a:t>
            </a:r>
            <a:r>
              <a:rPr lang="en-US" sz="2800" baseline="-25000">
                <a:solidFill>
                  <a:srgbClr val="000000"/>
                </a:solidFill>
                <a:latin typeface="Verdana" charset="0"/>
                <a:sym typeface="Symbol" charset="2"/>
              </a:rPr>
              <a:t>4</a:t>
            </a:r>
            <a:r>
              <a:rPr lang="en-US">
                <a:solidFill>
                  <a:srgbClr val="000000"/>
                </a:solidFill>
              </a:rPr>
              <a:t> ): in fact, extremely stable!!</a:t>
            </a:r>
          </a:p>
        </p:txBody>
      </p:sp>
      <p:sp>
        <p:nvSpPr>
          <p:cNvPr id="73734" name="Line 6"/>
          <p:cNvSpPr>
            <a:spLocks noChangeShapeType="1"/>
          </p:cNvSpPr>
          <p:nvPr/>
        </p:nvSpPr>
        <p:spPr bwMode="auto">
          <a:xfrm flipH="1" flipV="1">
            <a:off x="3810000" y="3657600"/>
            <a:ext cx="685800" cy="2209800"/>
          </a:xfrm>
          <a:prstGeom prst="line">
            <a:avLst/>
          </a:prstGeom>
          <a:noFill/>
          <a:ln w="57150">
            <a:solidFill>
              <a:srgbClr val="FF6600"/>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658746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301380"/>
            <a:ext cx="8229600" cy="792162"/>
          </a:xfrm>
        </p:spPr>
        <p:txBody>
          <a:bodyPr/>
          <a:lstStyle/>
          <a:p>
            <a:pPr eaLnBrk="1" hangingPunct="1"/>
            <a:r>
              <a:rPr lang="en-US" dirty="0"/>
              <a:t>Neutral density </a:t>
            </a:r>
            <a:r>
              <a:rPr lang="en-US" dirty="0">
                <a:sym typeface="Symbol" charset="2"/>
              </a:rPr>
              <a:t></a:t>
            </a:r>
            <a:r>
              <a:rPr lang="en-US" baseline="30000" dirty="0">
                <a:sym typeface="Symbol" charset="2"/>
              </a:rPr>
              <a:t>n</a:t>
            </a:r>
            <a:endParaRPr lang="en-US" dirty="0"/>
          </a:p>
        </p:txBody>
      </p:sp>
      <p:sp>
        <p:nvSpPr>
          <p:cNvPr id="78851" name="Rectangle 3"/>
          <p:cNvSpPr>
            <a:spLocks noGrp="1" noChangeArrowheads="1"/>
          </p:cNvSpPr>
          <p:nvPr>
            <p:ph type="body" idx="1"/>
          </p:nvPr>
        </p:nvSpPr>
        <p:spPr>
          <a:xfrm>
            <a:off x="685800" y="1430420"/>
            <a:ext cx="7772400" cy="5427579"/>
          </a:xfrm>
        </p:spPr>
        <p:txBody>
          <a:bodyPr/>
          <a:lstStyle/>
          <a:p>
            <a:pPr eaLnBrk="1" hangingPunct="1">
              <a:lnSpc>
                <a:spcPct val="90000"/>
              </a:lnSpc>
            </a:pPr>
            <a:r>
              <a:rPr lang="en-US" sz="2400" dirty="0"/>
              <a:t>To follow a water parcel as it travels down and up through the ocean:</a:t>
            </a:r>
          </a:p>
          <a:p>
            <a:pPr eaLnBrk="1" hangingPunct="1">
              <a:lnSpc>
                <a:spcPct val="90000"/>
              </a:lnSpc>
            </a:pPr>
            <a:r>
              <a:rPr lang="en-US" sz="2400" dirty="0"/>
              <a:t>Must change reference pressure as it changes its depth, in practical terms every 1000 </a:t>
            </a:r>
            <a:r>
              <a:rPr lang="en-US" sz="2400" dirty="0" err="1"/>
              <a:t>dbar</a:t>
            </a:r>
            <a:endParaRPr lang="en-US" sz="2400" dirty="0"/>
          </a:p>
          <a:p>
            <a:pPr eaLnBrk="1" hangingPunct="1">
              <a:lnSpc>
                <a:spcPct val="90000"/>
              </a:lnSpc>
            </a:pPr>
            <a:endParaRPr lang="en-US" sz="2400" dirty="0"/>
          </a:p>
          <a:p>
            <a:pPr eaLnBrk="1" hangingPunct="1">
              <a:lnSpc>
                <a:spcPct val="90000"/>
              </a:lnSpc>
            </a:pPr>
            <a:r>
              <a:rPr lang="en-US" sz="2400" dirty="0"/>
              <a:t>Neutral density provides a continuous representation of this changing reference pressure. </a:t>
            </a:r>
            <a:r>
              <a:rPr lang="en-US" sz="2400" b="1" dirty="0"/>
              <a:t>(</a:t>
            </a:r>
            <a:r>
              <a:rPr lang="en-US" sz="2400" b="1" dirty="0" err="1"/>
              <a:t>Jackett</a:t>
            </a:r>
            <a:r>
              <a:rPr lang="en-US" sz="2400" b="1" dirty="0"/>
              <a:t> and McDougall, 1997)</a:t>
            </a:r>
          </a:p>
        </p:txBody>
      </p:sp>
      <p:sp>
        <p:nvSpPr>
          <p:cNvPr id="2" name="TextBox 1"/>
          <p:cNvSpPr txBox="1"/>
          <p:nvPr/>
        </p:nvSpPr>
        <p:spPr>
          <a:xfrm>
            <a:off x="685801" y="4916760"/>
            <a:ext cx="8203588" cy="1200328"/>
          </a:xfrm>
          <a:prstGeom prst="rect">
            <a:avLst/>
          </a:prstGeom>
          <a:noFill/>
        </p:spPr>
        <p:txBody>
          <a:bodyPr wrap="square" rtlCol="0">
            <a:spAutoFit/>
          </a:bodyPr>
          <a:lstStyle/>
          <a:p>
            <a:r>
              <a:rPr lang="en-US" sz="2400" b="1" dirty="0" err="1"/>
              <a:t>Isopycnal</a:t>
            </a:r>
            <a:r>
              <a:rPr lang="en-US" sz="2400" b="1" dirty="0"/>
              <a:t> </a:t>
            </a:r>
            <a:r>
              <a:rPr lang="en-US" sz="2400" dirty="0"/>
              <a:t>= Surfaces of constant potential density (</a:t>
            </a:r>
            <a:r>
              <a:rPr lang="en-US" sz="2400" dirty="0" err="1">
                <a:latin typeface="Symbol" charset="2"/>
                <a:cs typeface="Symbol" charset="2"/>
              </a:rPr>
              <a:t>s</a:t>
            </a:r>
            <a:r>
              <a:rPr lang="en-US" sz="2400" baseline="-25000" dirty="0" err="1">
                <a:latin typeface="Symbol" charset="2"/>
                <a:cs typeface="Symbol" charset="2"/>
              </a:rPr>
              <a:t>q</a:t>
            </a:r>
            <a:r>
              <a:rPr lang="en-US" sz="2400" dirty="0"/>
              <a:t>, </a:t>
            </a:r>
            <a:r>
              <a:rPr lang="en-US" sz="2400" dirty="0">
                <a:latin typeface="Symbol" charset="2"/>
                <a:cs typeface="Symbol" charset="2"/>
              </a:rPr>
              <a:t>s</a:t>
            </a:r>
            <a:r>
              <a:rPr lang="en-US" sz="2400" baseline="-25000" dirty="0"/>
              <a:t>1</a:t>
            </a:r>
            <a:r>
              <a:rPr lang="en-US" sz="2400" dirty="0"/>
              <a:t>, </a:t>
            </a:r>
            <a:r>
              <a:rPr lang="en-US" sz="2400" dirty="0">
                <a:latin typeface="Symbol" charset="2"/>
                <a:cs typeface="Symbol" charset="2"/>
              </a:rPr>
              <a:t>s</a:t>
            </a:r>
            <a:r>
              <a:rPr lang="en-US" sz="2400" baseline="-25000" dirty="0"/>
              <a:t>2</a:t>
            </a:r>
            <a:r>
              <a:rPr lang="en-US" sz="2400" dirty="0"/>
              <a:t>, …)</a:t>
            </a:r>
          </a:p>
          <a:p>
            <a:r>
              <a:rPr lang="en-US" sz="2400" b="1" dirty="0" err="1"/>
              <a:t>Isoneutral</a:t>
            </a:r>
            <a:r>
              <a:rPr lang="en-US" sz="2400" dirty="0"/>
              <a:t> = Surfaces of constant neutral density (</a:t>
            </a:r>
            <a:r>
              <a:rPr lang="en-US" sz="2400" dirty="0" err="1">
                <a:latin typeface="Symbol" charset="2"/>
                <a:cs typeface="Symbol" charset="2"/>
              </a:rPr>
              <a:t>g</a:t>
            </a:r>
            <a:r>
              <a:rPr lang="en-US" sz="2400" baseline="-25000" dirty="0" err="1">
                <a:cs typeface="Symbol" charset="2"/>
              </a:rPr>
              <a:t>n</a:t>
            </a:r>
            <a:r>
              <a:rPr lang="en-US" sz="2400" dirty="0"/>
              <a:t>)</a:t>
            </a:r>
          </a:p>
          <a:p>
            <a:endParaRPr lang="en-US" sz="2400" dirty="0"/>
          </a:p>
        </p:txBody>
      </p:sp>
    </p:spTree>
    <p:extLst>
      <p:ext uri="{BB962C8B-B14F-4D97-AF65-F5344CB8AC3E}">
        <p14:creationId xmlns:p14="http://schemas.microsoft.com/office/powerpoint/2010/main" val="1085138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7" descr="A23_A16_GAMMA-N"/>
          <p:cNvPicPr>
            <a:picLocks noChangeAspect="1" noChangeArrowheads="1"/>
          </p:cNvPicPr>
          <p:nvPr/>
        </p:nvPicPr>
        <p:blipFill>
          <a:blip r:embed="rId3"/>
          <a:srcRect t="9720" b="8360"/>
          <a:stretch>
            <a:fillRect/>
          </a:stretch>
        </p:blipFill>
        <p:spPr bwMode="auto">
          <a:xfrm>
            <a:off x="0" y="838200"/>
            <a:ext cx="8091488" cy="5122863"/>
          </a:xfrm>
          <a:prstGeom prst="rect">
            <a:avLst/>
          </a:prstGeom>
          <a:noFill/>
          <a:ln w="9525">
            <a:noFill/>
            <a:miter lim="800000"/>
            <a:headEnd/>
            <a:tailEnd/>
          </a:ln>
        </p:spPr>
      </p:pic>
      <p:sp>
        <p:nvSpPr>
          <p:cNvPr id="79875" name="Rectangle 3"/>
          <p:cNvSpPr>
            <a:spLocks noGrp="1" noChangeArrowheads="1"/>
          </p:cNvSpPr>
          <p:nvPr>
            <p:ph type="title"/>
          </p:nvPr>
        </p:nvSpPr>
        <p:spPr>
          <a:xfrm>
            <a:off x="0" y="228600"/>
            <a:ext cx="7772400" cy="304800"/>
          </a:xfrm>
        </p:spPr>
        <p:txBody>
          <a:bodyPr>
            <a:noAutofit/>
          </a:bodyPr>
          <a:lstStyle/>
          <a:p>
            <a:pPr eaLnBrk="1" hangingPunct="1"/>
            <a:r>
              <a:rPr lang="en-US" sz="3200" dirty="0"/>
              <a:t>Atlantic section of “neutral density”: </a:t>
            </a:r>
            <a:r>
              <a:rPr lang="en-US" sz="3200" dirty="0">
                <a:sym typeface="Symbol" charset="2"/>
              </a:rPr>
              <a:t></a:t>
            </a:r>
            <a:r>
              <a:rPr lang="en-US" sz="3200" baseline="30000" dirty="0">
                <a:sym typeface="Symbol" charset="2"/>
              </a:rPr>
              <a:t>n</a:t>
            </a:r>
            <a:endParaRPr lang="en-US" sz="3200" dirty="0"/>
          </a:p>
        </p:txBody>
      </p:sp>
      <p:pic>
        <p:nvPicPr>
          <p:cNvPr id="79876" name="Picture 4"/>
          <p:cNvPicPr>
            <a:picLocks noChangeAspect="1" noChangeArrowheads="1"/>
          </p:cNvPicPr>
          <p:nvPr/>
        </p:nvPicPr>
        <p:blipFill>
          <a:blip r:embed="rId4"/>
          <a:srcRect l="10823" t="68182" r="65646" b="7545"/>
          <a:stretch>
            <a:fillRect/>
          </a:stretch>
        </p:blipFill>
        <p:spPr bwMode="auto">
          <a:xfrm>
            <a:off x="7772400" y="0"/>
            <a:ext cx="1198563" cy="1600200"/>
          </a:xfrm>
          <a:prstGeom prst="rect">
            <a:avLst/>
          </a:prstGeom>
          <a:noFill/>
          <a:ln w="38100">
            <a:solidFill>
              <a:srgbClr val="800080"/>
            </a:solidFill>
            <a:miter lim="800000"/>
            <a:headEnd/>
            <a:tailEnd/>
          </a:ln>
        </p:spPr>
      </p:pic>
    </p:spTree>
    <p:extLst>
      <p:ext uri="{BB962C8B-B14F-4D97-AF65-F5344CB8AC3E}">
        <p14:creationId xmlns:p14="http://schemas.microsoft.com/office/powerpoint/2010/main" val="2134755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628402"/>
            <a:ext cx="7772400" cy="304800"/>
          </a:xfrm>
        </p:spPr>
        <p:txBody>
          <a:bodyPr>
            <a:normAutofit fontScale="90000"/>
          </a:bodyPr>
          <a:lstStyle/>
          <a:p>
            <a:pPr eaLnBrk="1" hangingPunct="1"/>
            <a:r>
              <a:rPr lang="en-US" b="1" dirty="0" err="1"/>
              <a:t>Isopycnal</a:t>
            </a:r>
            <a:r>
              <a:rPr lang="en-US" b="1" dirty="0"/>
              <a:t> analysis: </a:t>
            </a:r>
            <a:r>
              <a:rPr lang="en-US" dirty="0"/>
              <a:t>track water parcels through the ocean</a:t>
            </a:r>
          </a:p>
        </p:txBody>
      </p:sp>
      <p:sp>
        <p:nvSpPr>
          <p:cNvPr id="75779" name="Rectangle 3"/>
          <p:cNvSpPr>
            <a:spLocks noGrp="1" noChangeArrowheads="1"/>
          </p:cNvSpPr>
          <p:nvPr>
            <p:ph type="body" idx="1"/>
          </p:nvPr>
        </p:nvSpPr>
        <p:spPr/>
        <p:txBody>
          <a:bodyPr/>
          <a:lstStyle/>
          <a:p>
            <a:pPr eaLnBrk="1" hangingPunct="1">
              <a:lnSpc>
                <a:spcPct val="90000"/>
              </a:lnSpc>
            </a:pPr>
            <a:r>
              <a:rPr lang="en-US" dirty="0">
                <a:solidFill>
                  <a:srgbClr val="FF6600"/>
                </a:solidFill>
              </a:rPr>
              <a:t>Seawater move mostly adiabatically (</a:t>
            </a:r>
            <a:r>
              <a:rPr lang="en-US" dirty="0" err="1">
                <a:solidFill>
                  <a:srgbClr val="FF6600"/>
                </a:solidFill>
              </a:rPr>
              <a:t>isentropically</a:t>
            </a:r>
            <a:r>
              <a:rPr lang="en-US" dirty="0">
                <a:solidFill>
                  <a:srgbClr val="FF6600"/>
                </a:solidFill>
              </a:rPr>
              <a:t>).  </a:t>
            </a:r>
            <a:r>
              <a:rPr lang="en-US" dirty="0"/>
              <a:t>Mixing with parcels of the same density is much easier than with parcels of different density because of ocean stratification</a:t>
            </a:r>
          </a:p>
          <a:p>
            <a:pPr eaLnBrk="1" hangingPunct="1">
              <a:lnSpc>
                <a:spcPct val="90000"/>
              </a:lnSpc>
            </a:pPr>
            <a:endParaRPr lang="en-US" dirty="0"/>
          </a:p>
          <a:p>
            <a:pPr eaLnBrk="1" hangingPunct="1">
              <a:lnSpc>
                <a:spcPct val="90000"/>
              </a:lnSpc>
            </a:pPr>
            <a:r>
              <a:rPr lang="en-US" dirty="0">
                <a:solidFill>
                  <a:srgbClr val="FF6600"/>
                </a:solidFill>
              </a:rPr>
              <a:t>Use </a:t>
            </a:r>
            <a:r>
              <a:rPr lang="en-US" dirty="0" err="1">
                <a:solidFill>
                  <a:srgbClr val="FF6600"/>
                </a:solidFill>
              </a:rPr>
              <a:t>isopycnal</a:t>
            </a:r>
            <a:r>
              <a:rPr lang="en-US" dirty="0">
                <a:solidFill>
                  <a:srgbClr val="FF6600"/>
                </a:solidFill>
              </a:rPr>
              <a:t> (surface of constant potential density) surfaces </a:t>
            </a:r>
            <a:r>
              <a:rPr lang="en-US" dirty="0"/>
              <a:t>to evaluate the transport of tracer properties (S, chemical tracers…)</a:t>
            </a:r>
          </a:p>
          <a:p>
            <a:pPr eaLnBrk="1" hangingPunct="1">
              <a:lnSpc>
                <a:spcPct val="90000"/>
              </a:lnSpc>
            </a:pPr>
            <a:endParaRPr lang="en-US" dirty="0"/>
          </a:p>
        </p:txBody>
      </p:sp>
    </p:spTree>
    <p:extLst>
      <p:ext uri="{BB962C8B-B14F-4D97-AF65-F5344CB8AC3E}">
        <p14:creationId xmlns:p14="http://schemas.microsoft.com/office/powerpoint/2010/main" val="4121289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salinity</a:t>
            </a:r>
          </a:p>
        </p:txBody>
      </p:sp>
      <p:sp>
        <p:nvSpPr>
          <p:cNvPr id="3" name="Content Placeholder 2"/>
          <p:cNvSpPr>
            <a:spLocks noGrp="1"/>
          </p:cNvSpPr>
          <p:nvPr>
            <p:ph idx="1"/>
          </p:nvPr>
        </p:nvSpPr>
        <p:spPr>
          <a:xfrm>
            <a:off x="457200" y="1600200"/>
            <a:ext cx="8229600" cy="4525963"/>
          </a:xfrm>
        </p:spPr>
        <p:txBody>
          <a:bodyPr>
            <a:normAutofit/>
          </a:bodyPr>
          <a:lstStyle/>
          <a:p>
            <a:r>
              <a:rPr lang="en-US" dirty="0"/>
              <a:t>What’s the definition of salinity?</a:t>
            </a:r>
          </a:p>
          <a:p>
            <a:pPr lvl="1"/>
            <a:r>
              <a:rPr lang="en-US" sz="2400" dirty="0">
                <a:solidFill>
                  <a:srgbClr val="0070C0"/>
                </a:solidFill>
              </a:rPr>
              <a:t>Mass of salt (g) dissolved in a unit mass of seawater (kg). </a:t>
            </a:r>
          </a:p>
          <a:p>
            <a:r>
              <a:rPr lang="en-US" dirty="0"/>
              <a:t>What are the experimental methods to measure salinity?</a:t>
            </a:r>
          </a:p>
          <a:p>
            <a:pPr lvl="1"/>
            <a:r>
              <a:rPr lang="en-US" sz="2400" dirty="0">
                <a:solidFill>
                  <a:srgbClr val="0070C0"/>
                </a:solidFill>
              </a:rPr>
              <a:t>Temperature and Conductivity (as in CTD instrument)</a:t>
            </a:r>
          </a:p>
          <a:p>
            <a:r>
              <a:rPr lang="en-US" dirty="0"/>
              <a:t>What’s the meaning of the law of equal proportions?</a:t>
            </a:r>
          </a:p>
          <a:p>
            <a:pPr lvl="1"/>
            <a:r>
              <a:rPr lang="en-US" sz="2400" dirty="0">
                <a:solidFill>
                  <a:srgbClr val="0070C0"/>
                </a:solidFill>
              </a:rPr>
              <a:t>Concentrations of dissolved constituents vary in equal  proportion to salinity. </a:t>
            </a:r>
          </a:p>
        </p:txBody>
      </p:sp>
    </p:spTree>
    <p:extLst>
      <p:ext uri="{BB962C8B-B14F-4D97-AF65-F5344CB8AC3E}">
        <p14:creationId xmlns:p14="http://schemas.microsoft.com/office/powerpoint/2010/main" val="327600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100854"/>
            <a:ext cx="8229600" cy="1143000"/>
          </a:xfrm>
        </p:spPr>
        <p:txBody>
          <a:bodyPr>
            <a:normAutofit/>
          </a:bodyPr>
          <a:lstStyle/>
          <a:p>
            <a:pPr eaLnBrk="1" hangingPunct="1"/>
            <a:r>
              <a:rPr lang="en-US" sz="3200" dirty="0"/>
              <a:t>Deep </a:t>
            </a:r>
            <a:r>
              <a:rPr lang="en-US" sz="3200" dirty="0" err="1"/>
              <a:t>isopycnal</a:t>
            </a:r>
            <a:r>
              <a:rPr lang="en-US" sz="3200" dirty="0"/>
              <a:t> surface in the Pacific Ocean</a:t>
            </a:r>
          </a:p>
        </p:txBody>
      </p:sp>
      <p:sp>
        <p:nvSpPr>
          <p:cNvPr id="77827" name="Rectangle 3"/>
          <p:cNvSpPr>
            <a:spLocks noGrp="1" noChangeArrowheads="1"/>
          </p:cNvSpPr>
          <p:nvPr>
            <p:ph type="body" idx="1"/>
          </p:nvPr>
        </p:nvSpPr>
        <p:spPr>
          <a:xfrm>
            <a:off x="685800" y="1334160"/>
            <a:ext cx="7772400" cy="4114800"/>
          </a:xfrm>
        </p:spPr>
        <p:txBody>
          <a:bodyPr/>
          <a:lstStyle/>
          <a:p>
            <a:pPr eaLnBrk="1" hangingPunct="1">
              <a:buFontTx/>
              <a:buNone/>
            </a:pPr>
            <a:r>
              <a:rPr lang="en-US" dirty="0"/>
              <a:t>Potential temp.	 					Salinity 			</a:t>
            </a:r>
          </a:p>
        </p:txBody>
      </p:sp>
      <p:pic>
        <p:nvPicPr>
          <p:cNvPr id="77828" name="Picture 5" descr="pac2760_salnty_final_color"/>
          <p:cNvPicPr>
            <a:picLocks noChangeAspect="1" noChangeArrowheads="1"/>
          </p:cNvPicPr>
          <p:nvPr/>
        </p:nvPicPr>
        <p:blipFill>
          <a:blip r:embed="rId2"/>
          <a:srcRect b="18939"/>
          <a:stretch>
            <a:fillRect/>
          </a:stretch>
        </p:blipFill>
        <p:spPr bwMode="auto">
          <a:xfrm>
            <a:off x="4713288" y="1828800"/>
            <a:ext cx="4430712" cy="4648200"/>
          </a:xfrm>
          <a:prstGeom prst="rect">
            <a:avLst/>
          </a:prstGeom>
          <a:noFill/>
          <a:ln w="9525">
            <a:noFill/>
            <a:miter lim="800000"/>
            <a:headEnd/>
            <a:tailEnd/>
          </a:ln>
        </p:spPr>
      </p:pic>
      <p:pic>
        <p:nvPicPr>
          <p:cNvPr id="77829" name="Picture 6" descr="pac2760_theta_final_color"/>
          <p:cNvPicPr>
            <a:picLocks noChangeAspect="1" noChangeArrowheads="1"/>
          </p:cNvPicPr>
          <p:nvPr/>
        </p:nvPicPr>
        <p:blipFill>
          <a:blip r:embed="rId3"/>
          <a:srcRect b="18182"/>
          <a:stretch>
            <a:fillRect/>
          </a:stretch>
        </p:blipFill>
        <p:spPr bwMode="auto">
          <a:xfrm>
            <a:off x="0" y="1828800"/>
            <a:ext cx="4389438" cy="4648200"/>
          </a:xfrm>
          <a:prstGeom prst="rect">
            <a:avLst/>
          </a:prstGeom>
          <a:noFill/>
          <a:ln w="9525">
            <a:noFill/>
            <a:miter lim="800000"/>
            <a:headEnd/>
            <a:tailEnd/>
          </a:ln>
        </p:spPr>
      </p:pic>
      <p:sp>
        <p:nvSpPr>
          <p:cNvPr id="77830" name="Text Box 7"/>
          <p:cNvSpPr txBox="1">
            <a:spLocks noChangeArrowheads="1"/>
          </p:cNvSpPr>
          <p:nvPr/>
        </p:nvSpPr>
        <p:spPr bwMode="auto">
          <a:xfrm>
            <a:off x="4419600" y="6400800"/>
            <a:ext cx="4724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WHP Pacific Atlas (Talley, 2007)</a:t>
            </a:r>
          </a:p>
        </p:txBody>
      </p:sp>
    </p:spTree>
    <p:extLst>
      <p:ext uri="{BB962C8B-B14F-4D97-AF65-F5344CB8AC3E}">
        <p14:creationId xmlns:p14="http://schemas.microsoft.com/office/powerpoint/2010/main" val="1078647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6700"/>
          </a:xfrm>
        </p:spPr>
        <p:txBody>
          <a:bodyPr>
            <a:normAutofit fontScale="90000"/>
          </a:bodyPr>
          <a:lstStyle/>
          <a:p>
            <a:r>
              <a:rPr lang="en-US" dirty="0"/>
              <a:t>Ocean stratification and water masses</a:t>
            </a:r>
          </a:p>
        </p:txBody>
      </p:sp>
      <p:sp>
        <p:nvSpPr>
          <p:cNvPr id="3" name="Content Placeholder 2"/>
          <p:cNvSpPr>
            <a:spLocks noGrp="1"/>
          </p:cNvSpPr>
          <p:nvPr>
            <p:ph idx="1"/>
          </p:nvPr>
        </p:nvSpPr>
        <p:spPr>
          <a:xfrm>
            <a:off x="457200" y="1040524"/>
            <a:ext cx="8229600" cy="5085639"/>
          </a:xfrm>
        </p:spPr>
        <p:txBody>
          <a:bodyPr>
            <a:normAutofit/>
          </a:bodyPr>
          <a:lstStyle/>
          <a:p>
            <a:r>
              <a:rPr lang="en-US" sz="2800" dirty="0"/>
              <a:t>Ocean is stratified </a:t>
            </a:r>
            <a:r>
              <a:rPr lang="en-US" sz="2800" dirty="0">
                <a:sym typeface="Wingdings"/>
              </a:rPr>
              <a:t> p</a:t>
            </a:r>
            <a:r>
              <a:rPr lang="en-US" sz="2800" dirty="0"/>
              <a:t>otential density increases with depth. </a:t>
            </a:r>
          </a:p>
          <a:p>
            <a:r>
              <a:rPr lang="en-US" sz="2800" dirty="0"/>
              <a:t>The potential density can become a vertical coordinate. The advantage of using density coordinate is that the sea water tends to </a:t>
            </a:r>
            <a:r>
              <a:rPr lang="en-US" sz="2800" u="sng" dirty="0"/>
              <a:t>mix</a:t>
            </a:r>
            <a:r>
              <a:rPr lang="en-US" sz="2800" dirty="0"/>
              <a:t> with waters that have the same density. The oceans can be viewed as stratified layers of density surfaces that has distinct physical and chemical properties, often originating from different formation regions </a:t>
            </a:r>
            <a:r>
              <a:rPr lang="en-US" sz="2800" dirty="0">
                <a:sym typeface="Wingdings"/>
              </a:rPr>
              <a:t> such body of waters are called “water mass(</a:t>
            </a:r>
            <a:r>
              <a:rPr lang="en-US" sz="2800" dirty="0" err="1">
                <a:sym typeface="Wingdings"/>
              </a:rPr>
              <a:t>es</a:t>
            </a:r>
            <a:r>
              <a:rPr lang="en-US" sz="2800" dirty="0">
                <a:sym typeface="Wingdings"/>
              </a:rPr>
              <a:t>)”. </a:t>
            </a:r>
            <a:endParaRPr lang="en-US" sz="2800" dirty="0"/>
          </a:p>
        </p:txBody>
      </p:sp>
    </p:spTree>
    <p:extLst>
      <p:ext uri="{BB962C8B-B14F-4D97-AF65-F5344CB8AC3E}">
        <p14:creationId xmlns:p14="http://schemas.microsoft.com/office/powerpoint/2010/main" val="419008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controls the stratification?</a:t>
            </a:r>
          </a:p>
        </p:txBody>
      </p:sp>
      <p:pic>
        <p:nvPicPr>
          <p:cNvPr id="4" name="Content Placeholder 3" descr="Screen Shot 2013-08-18 at 10.55.57 PM.png"/>
          <p:cNvPicPr>
            <a:picLocks noGrp="1" noChangeAspect="1"/>
          </p:cNvPicPr>
          <p:nvPr>
            <p:ph idx="1"/>
          </p:nvPr>
        </p:nvPicPr>
        <p:blipFill>
          <a:blip r:embed="rId2">
            <a:extLst>
              <a:ext uri="{28A0092B-C50C-407E-A947-70E740481C1C}">
                <a14:useLocalDpi xmlns:a14="http://schemas.microsoft.com/office/drawing/2010/main" val="0"/>
              </a:ext>
            </a:extLst>
          </a:blip>
          <a:srcRect l="3364" r="3364"/>
          <a:stretch>
            <a:fillRect/>
          </a:stretch>
        </p:blipFill>
        <p:spPr>
          <a:xfrm>
            <a:off x="935492" y="2119394"/>
            <a:ext cx="7457797" cy="4101501"/>
          </a:xfrm>
        </p:spPr>
      </p:pic>
    </p:spTree>
    <p:extLst>
      <p:ext uri="{BB962C8B-B14F-4D97-AF65-F5344CB8AC3E}">
        <p14:creationId xmlns:p14="http://schemas.microsoft.com/office/powerpoint/2010/main" val="3977846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32139" y="201290"/>
            <a:ext cx="8688991" cy="1066800"/>
          </a:xfrm>
        </p:spPr>
        <p:txBody>
          <a:bodyPr>
            <a:noAutofit/>
          </a:bodyPr>
          <a:lstStyle/>
          <a:p>
            <a:pPr eaLnBrk="1" hangingPunct="1"/>
            <a:r>
              <a:rPr lang="en-US" sz="3200" dirty="0"/>
              <a:t>Surface temperature: note where the 4°C isotherm occurs (most ocean volume is colder than this)</a:t>
            </a:r>
          </a:p>
        </p:txBody>
      </p:sp>
      <p:pic>
        <p:nvPicPr>
          <p:cNvPr id="20483" name="Picture 3"/>
          <p:cNvPicPr>
            <a:picLocks noChangeAspect="1" noChangeArrowheads="1"/>
          </p:cNvPicPr>
          <p:nvPr/>
        </p:nvPicPr>
        <p:blipFill>
          <a:blip r:embed="rId3"/>
          <a:srcRect/>
          <a:stretch>
            <a:fillRect/>
          </a:stretch>
        </p:blipFill>
        <p:spPr bwMode="auto">
          <a:xfrm>
            <a:off x="0" y="1600200"/>
            <a:ext cx="9144000" cy="4797425"/>
          </a:xfrm>
          <a:prstGeom prst="rect">
            <a:avLst/>
          </a:prstGeom>
          <a:noFill/>
          <a:ln w="9525">
            <a:noFill/>
            <a:miter lim="800000"/>
            <a:headEnd/>
            <a:tailEnd/>
          </a:ln>
        </p:spPr>
      </p:pic>
      <p:sp>
        <p:nvSpPr>
          <p:cNvPr id="20484" name="Text Box 4"/>
          <p:cNvSpPr txBox="1">
            <a:spLocks noChangeArrowheads="1"/>
          </p:cNvSpPr>
          <p:nvPr/>
        </p:nvSpPr>
        <p:spPr bwMode="auto">
          <a:xfrm>
            <a:off x="457200" y="6400800"/>
            <a:ext cx="8382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Figure 4.1: Winter data from Levitus and Boyer (1994)</a:t>
            </a:r>
          </a:p>
        </p:txBody>
      </p:sp>
    </p:spTree>
    <p:extLst>
      <p:ext uri="{BB962C8B-B14F-4D97-AF65-F5344CB8AC3E}">
        <p14:creationId xmlns:p14="http://schemas.microsoft.com/office/powerpoint/2010/main" val="1618944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8848"/>
            <a:ext cx="8229600" cy="1143000"/>
          </a:xfrm>
        </p:spPr>
        <p:txBody>
          <a:bodyPr/>
          <a:lstStyle/>
          <a:p>
            <a:pPr eaLnBrk="1" hangingPunct="1"/>
            <a:r>
              <a:rPr lang="en-US" dirty="0"/>
              <a:t>Surface salinity</a:t>
            </a:r>
          </a:p>
        </p:txBody>
      </p:sp>
      <p:pic>
        <p:nvPicPr>
          <p:cNvPr id="23555" name="Picture 3"/>
          <p:cNvPicPr>
            <a:picLocks noChangeAspect="1" noChangeArrowheads="1"/>
          </p:cNvPicPr>
          <p:nvPr/>
        </p:nvPicPr>
        <p:blipFill>
          <a:blip r:embed="rId3"/>
          <a:srcRect/>
          <a:stretch>
            <a:fillRect/>
          </a:stretch>
        </p:blipFill>
        <p:spPr bwMode="auto">
          <a:xfrm>
            <a:off x="228600" y="1066800"/>
            <a:ext cx="8610600" cy="4516438"/>
          </a:xfrm>
          <a:prstGeom prst="rect">
            <a:avLst/>
          </a:prstGeom>
          <a:noFill/>
          <a:ln w="9525">
            <a:noFill/>
            <a:miter lim="800000"/>
            <a:headEnd/>
            <a:tailEnd/>
          </a:ln>
        </p:spPr>
      </p:pic>
      <p:sp>
        <p:nvSpPr>
          <p:cNvPr id="23556" name="TextBox 3"/>
          <p:cNvSpPr txBox="1">
            <a:spLocks noChangeArrowheads="1"/>
          </p:cNvSpPr>
          <p:nvPr/>
        </p:nvSpPr>
        <p:spPr bwMode="auto">
          <a:xfrm>
            <a:off x="6096000" y="6248400"/>
            <a:ext cx="3048000" cy="461963"/>
          </a:xfrm>
          <a:prstGeom prst="rect">
            <a:avLst/>
          </a:prstGeom>
          <a:noFill/>
          <a:ln w="9525">
            <a:noFill/>
            <a:miter lim="800000"/>
            <a:headEnd/>
            <a:tailEnd/>
          </a:ln>
        </p:spPr>
        <p:txBody>
          <a:bodyPr>
            <a:prstTxWarp prst="textNoShape">
              <a:avLst/>
            </a:prstTxWarp>
            <a:spAutoFit/>
          </a:bodyPr>
          <a:lstStyle/>
          <a:p>
            <a:r>
              <a:rPr lang="en-US">
                <a:solidFill>
                  <a:srgbClr val="000000"/>
                </a:solidFill>
              </a:rPr>
              <a:t>DPO Fig. 4.15</a:t>
            </a:r>
          </a:p>
        </p:txBody>
      </p:sp>
      <p:sp>
        <p:nvSpPr>
          <p:cNvPr id="5" name="Text Box 9"/>
          <p:cNvSpPr txBox="1">
            <a:spLocks noChangeArrowheads="1"/>
          </p:cNvSpPr>
          <p:nvPr/>
        </p:nvSpPr>
        <p:spPr bwMode="auto">
          <a:xfrm>
            <a:off x="533400" y="5715000"/>
            <a:ext cx="8305800" cy="523875"/>
          </a:xfrm>
          <a:prstGeom prst="rect">
            <a:avLst/>
          </a:prstGeom>
          <a:noFill/>
          <a:ln w="9525">
            <a:noFill/>
            <a:miter lim="800000"/>
            <a:headEnd/>
            <a:tailEnd/>
          </a:ln>
        </p:spPr>
        <p:txBody>
          <a:bodyPr>
            <a:prstTxWarp prst="textNoShape">
              <a:avLst/>
            </a:prstTxWarp>
            <a:spAutoFit/>
          </a:bodyPr>
          <a:lstStyle/>
          <a:p>
            <a:r>
              <a:rPr lang="en-US" sz="1400" dirty="0">
                <a:latin typeface="Arial"/>
                <a:cs typeface="Arial"/>
              </a:rPr>
              <a:t>Surface salinity (psu) in winter (January, February, and March north of the equator; July, August, and September south of the equator) based on averaged (climatological) data from Levitus et al. (1994b).  </a:t>
            </a:r>
          </a:p>
        </p:txBody>
      </p:sp>
    </p:spTree>
    <p:extLst>
      <p:ext uri="{BB962C8B-B14F-4D97-AF65-F5344CB8AC3E}">
        <p14:creationId xmlns:p14="http://schemas.microsoft.com/office/powerpoint/2010/main" val="602421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t>Surface density (winter)</a:t>
            </a:r>
          </a:p>
        </p:txBody>
      </p:sp>
      <p:sp>
        <p:nvSpPr>
          <p:cNvPr id="25604" name="Text Box 4"/>
          <p:cNvSpPr txBox="1">
            <a:spLocks noChangeArrowheads="1"/>
          </p:cNvSpPr>
          <p:nvPr/>
        </p:nvSpPr>
        <p:spPr bwMode="auto">
          <a:xfrm>
            <a:off x="5334000" y="6400800"/>
            <a:ext cx="3810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Figure 4.19</a:t>
            </a:r>
          </a:p>
        </p:txBody>
      </p:sp>
      <p:pic>
        <p:nvPicPr>
          <p:cNvPr id="5" name="Picture 4" descr="fig4.19_ssig_winter_robinson_DPO.pdf"/>
          <p:cNvPicPr>
            <a:picLocks noChangeAspect="1"/>
          </p:cNvPicPr>
          <p:nvPr/>
        </p:nvPicPr>
        <p:blipFill>
          <a:blip r:embed="rId3"/>
          <a:srcRect t="46551" r="7084" b="14560"/>
          <a:stretch>
            <a:fillRect/>
          </a:stretch>
        </p:blipFill>
        <p:spPr>
          <a:xfrm>
            <a:off x="0" y="838200"/>
            <a:ext cx="9144000" cy="4953000"/>
          </a:xfrm>
          <a:prstGeom prst="rect">
            <a:avLst/>
          </a:prstGeom>
        </p:spPr>
      </p:pic>
      <p:sp>
        <p:nvSpPr>
          <p:cNvPr id="6" name="Text Box 11"/>
          <p:cNvSpPr txBox="1">
            <a:spLocks noChangeArrowheads="1"/>
          </p:cNvSpPr>
          <p:nvPr/>
        </p:nvSpPr>
        <p:spPr bwMode="auto">
          <a:xfrm>
            <a:off x="533400" y="5638800"/>
            <a:ext cx="8001000" cy="738664"/>
          </a:xfrm>
          <a:prstGeom prst="rect">
            <a:avLst/>
          </a:prstGeom>
          <a:noFill/>
          <a:ln w="9525">
            <a:noFill/>
            <a:miter lim="800000"/>
            <a:headEnd/>
            <a:tailEnd/>
          </a:ln>
        </p:spPr>
        <p:txBody>
          <a:bodyPr>
            <a:prstTxWarp prst="textNoShape">
              <a:avLst/>
            </a:prstTxWarp>
            <a:spAutoFit/>
          </a:bodyPr>
          <a:lstStyle/>
          <a:p>
            <a:r>
              <a:rPr lang="en-US" sz="1400" dirty="0">
                <a:latin typeface="Arial"/>
                <a:cs typeface="Arial"/>
              </a:rPr>
              <a:t>Surface density </a:t>
            </a:r>
            <a:r>
              <a:rPr lang="en-US" sz="1400" dirty="0">
                <a:latin typeface="Symbol" charset="2"/>
                <a:cs typeface="Symbol" charset="2"/>
              </a:rPr>
              <a:t>s</a:t>
            </a:r>
            <a:r>
              <a:rPr lang="en-US" sz="1400" baseline="-20000" dirty="0">
                <a:latin typeface="Symbol" charset="2"/>
                <a:cs typeface="Symbol" charset="2"/>
              </a:rPr>
              <a:t>q</a:t>
            </a:r>
            <a:r>
              <a:rPr lang="en-US" sz="1400" dirty="0">
                <a:latin typeface="Arial"/>
                <a:cs typeface="Arial"/>
              </a:rPr>
              <a:t> (kg </a:t>
            </a:r>
            <a:r>
              <a:rPr lang="en-US" sz="1400" dirty="0" err="1">
                <a:latin typeface="Arial"/>
                <a:cs typeface="Arial"/>
              </a:rPr>
              <a:t>m</a:t>
            </a:r>
            <a:r>
              <a:rPr lang="en-US" sz="1400" baseline="35000" dirty="0">
                <a:latin typeface="Arial"/>
                <a:cs typeface="Arial"/>
              </a:rPr>
              <a:t>–3</a:t>
            </a:r>
            <a:r>
              <a:rPr lang="en-US" sz="1400" dirty="0">
                <a:latin typeface="Arial"/>
                <a:cs typeface="Arial"/>
              </a:rPr>
              <a:t>) in winter (January, February, and March north of the equator; July,</a:t>
            </a:r>
          </a:p>
          <a:p>
            <a:r>
              <a:rPr lang="en-US" sz="1400" dirty="0">
                <a:latin typeface="Arial"/>
                <a:cs typeface="Arial"/>
              </a:rPr>
              <a:t>August, and September south of the equator) based on averaged (climatological) data from Levitus</a:t>
            </a:r>
          </a:p>
          <a:p>
            <a:r>
              <a:rPr lang="en-US" sz="1400" dirty="0">
                <a:latin typeface="Arial"/>
                <a:cs typeface="Arial"/>
              </a:rPr>
              <a:t>and Boyer (1994) and Levitus et al. (1994b).  </a:t>
            </a:r>
          </a:p>
        </p:txBody>
      </p:sp>
    </p:spTree>
    <p:extLst>
      <p:ext uri="{BB962C8B-B14F-4D97-AF65-F5344CB8AC3E}">
        <p14:creationId xmlns:p14="http://schemas.microsoft.com/office/powerpoint/2010/main" val="4073001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a:t>
            </a:r>
          </a:p>
        </p:txBody>
      </p:sp>
      <p:sp>
        <p:nvSpPr>
          <p:cNvPr id="3" name="Content Placeholder 2"/>
          <p:cNvSpPr>
            <a:spLocks noGrp="1"/>
          </p:cNvSpPr>
          <p:nvPr>
            <p:ph idx="1"/>
          </p:nvPr>
        </p:nvSpPr>
        <p:spPr/>
        <p:txBody>
          <a:bodyPr>
            <a:normAutofit/>
          </a:bodyPr>
          <a:lstStyle/>
          <a:p>
            <a:r>
              <a:rPr lang="en-US" dirty="0"/>
              <a:t>How much pressure increase do you expect for a 1m depth increase?</a:t>
            </a:r>
          </a:p>
          <a:p>
            <a:endParaRPr lang="en-US" dirty="0"/>
          </a:p>
          <a:p>
            <a:r>
              <a:rPr lang="en-US" dirty="0"/>
              <a:t>What controls the density of the seawater?</a:t>
            </a:r>
          </a:p>
          <a:p>
            <a:endParaRPr lang="en-US" dirty="0"/>
          </a:p>
          <a:p>
            <a:r>
              <a:rPr lang="en-US" dirty="0"/>
              <a:t>What is the temperature of the densest water with S=0 and S=35 at the surface pressure? </a:t>
            </a:r>
          </a:p>
          <a:p>
            <a:endParaRPr lang="en-US" dirty="0"/>
          </a:p>
          <a:p>
            <a:endParaRPr lang="en-US" dirty="0"/>
          </a:p>
        </p:txBody>
      </p:sp>
    </p:spTree>
    <p:extLst>
      <p:ext uri="{BB962C8B-B14F-4D97-AF65-F5344CB8AC3E}">
        <p14:creationId xmlns:p14="http://schemas.microsoft.com/office/powerpoint/2010/main" val="2337617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questions</a:t>
            </a:r>
          </a:p>
        </p:txBody>
      </p:sp>
      <p:sp>
        <p:nvSpPr>
          <p:cNvPr id="3" name="Content Placeholder 2"/>
          <p:cNvSpPr>
            <a:spLocks noGrp="1"/>
          </p:cNvSpPr>
          <p:nvPr>
            <p:ph idx="1"/>
          </p:nvPr>
        </p:nvSpPr>
        <p:spPr/>
        <p:txBody>
          <a:bodyPr/>
          <a:lstStyle/>
          <a:p>
            <a:endParaRPr lang="en-US" dirty="0"/>
          </a:p>
          <a:p>
            <a:r>
              <a:rPr lang="en-US" dirty="0"/>
              <a:t>What happens to the melting point of ice under high pressure?</a:t>
            </a:r>
          </a:p>
          <a:p>
            <a:endParaRPr lang="en-US" dirty="0"/>
          </a:p>
          <a:p>
            <a:r>
              <a:rPr lang="en-US" dirty="0"/>
              <a:t>What causes the ”brine rejection”?</a:t>
            </a:r>
          </a:p>
          <a:p>
            <a:endParaRPr lang="en-US" dirty="0"/>
          </a:p>
          <a:p>
            <a:r>
              <a:rPr lang="en-US" dirty="0"/>
              <a:t>What are the impacts of brine rejection on the deep circulation?</a:t>
            </a:r>
          </a:p>
        </p:txBody>
      </p:sp>
    </p:spTree>
    <p:extLst>
      <p:ext uri="{BB962C8B-B14F-4D97-AF65-F5344CB8AC3E}">
        <p14:creationId xmlns:p14="http://schemas.microsoft.com/office/powerpoint/2010/main" val="312681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918"/>
            <a:ext cx="8229600" cy="378619"/>
          </a:xfrm>
        </p:spPr>
        <p:txBody>
          <a:bodyPr>
            <a:noAutofit/>
          </a:bodyPr>
          <a:lstStyle/>
          <a:p>
            <a:r>
              <a:rPr lang="en-US" sz="3600" dirty="0"/>
              <a:t>Measuring </a:t>
            </a:r>
            <a:r>
              <a:rPr lang="en-US" sz="3600" dirty="0" err="1"/>
              <a:t>seaice</a:t>
            </a:r>
            <a:r>
              <a:rPr lang="en-US" sz="3600" dirty="0"/>
              <a:t> thickness from space</a:t>
            </a:r>
          </a:p>
        </p:txBody>
      </p:sp>
      <p:sp>
        <p:nvSpPr>
          <p:cNvPr id="3" name="Content Placeholder 2"/>
          <p:cNvSpPr>
            <a:spLocks noGrp="1"/>
          </p:cNvSpPr>
          <p:nvPr>
            <p:ph idx="1"/>
          </p:nvPr>
        </p:nvSpPr>
        <p:spPr>
          <a:xfrm>
            <a:off x="457200" y="1400176"/>
            <a:ext cx="8229600" cy="4725988"/>
          </a:xfrm>
        </p:spPr>
        <p:txBody>
          <a:bodyPr>
            <a:normAutofit/>
          </a:bodyPr>
          <a:lstStyle/>
          <a:p>
            <a:r>
              <a:rPr lang="en-US" sz="2400" dirty="0"/>
              <a:t>Summertime Arctic </a:t>
            </a:r>
            <a:r>
              <a:rPr lang="en-US" sz="2400" dirty="0" err="1"/>
              <a:t>seaice</a:t>
            </a:r>
            <a:r>
              <a:rPr lang="en-US" sz="2400" dirty="0"/>
              <a:t> has been declining, documented by the satellite imagery since late 1970s</a:t>
            </a:r>
          </a:p>
        </p:txBody>
      </p:sp>
      <p:pic>
        <p:nvPicPr>
          <p:cNvPr id="4" name="Picture 3"/>
          <p:cNvPicPr>
            <a:picLocks noChangeAspect="1"/>
          </p:cNvPicPr>
          <p:nvPr/>
        </p:nvPicPr>
        <p:blipFill>
          <a:blip r:embed="rId2"/>
          <a:stretch>
            <a:fillRect/>
          </a:stretch>
        </p:blipFill>
        <p:spPr>
          <a:xfrm>
            <a:off x="286575" y="2814698"/>
            <a:ext cx="4285425" cy="3311466"/>
          </a:xfrm>
          <a:prstGeom prst="rect">
            <a:avLst/>
          </a:prstGeom>
        </p:spPr>
      </p:pic>
      <p:sp>
        <p:nvSpPr>
          <p:cNvPr id="5" name="TextBox 4"/>
          <p:cNvSpPr txBox="1"/>
          <p:nvPr/>
        </p:nvSpPr>
        <p:spPr>
          <a:xfrm>
            <a:off x="4742625" y="2536031"/>
            <a:ext cx="3944175" cy="3970318"/>
          </a:xfrm>
          <a:prstGeom prst="rect">
            <a:avLst/>
          </a:prstGeom>
          <a:noFill/>
        </p:spPr>
        <p:txBody>
          <a:bodyPr wrap="square" rtlCol="0">
            <a:spAutoFit/>
          </a:bodyPr>
          <a:lstStyle/>
          <a:p>
            <a:pPr marL="285750" indent="-285750">
              <a:buFont typeface="Arial" charset="0"/>
              <a:buChar char="•"/>
            </a:pPr>
            <a:r>
              <a:rPr lang="en-US" dirty="0"/>
              <a:t>But, knowing the </a:t>
            </a:r>
            <a:r>
              <a:rPr lang="en-US" dirty="0" err="1"/>
              <a:t>seaice</a:t>
            </a:r>
            <a:r>
              <a:rPr lang="en-US" dirty="0"/>
              <a:t> extent is not enough to determine the mass balance. </a:t>
            </a:r>
          </a:p>
          <a:p>
            <a:pPr marL="285750" indent="-285750">
              <a:buFont typeface="Arial" charset="0"/>
              <a:buChar char="•"/>
            </a:pPr>
            <a:endParaRPr lang="en-US" dirty="0"/>
          </a:p>
          <a:p>
            <a:pPr marL="285750" indent="-285750">
              <a:buFont typeface="Arial" charset="0"/>
              <a:buChar char="•"/>
            </a:pPr>
            <a:r>
              <a:rPr lang="en-US" dirty="0"/>
              <a:t>Thickness change is crucial for the calculation of total ice loss. </a:t>
            </a:r>
          </a:p>
          <a:p>
            <a:pPr marL="285750" indent="-285750">
              <a:buFont typeface="Arial" charset="0"/>
              <a:buChar char="•"/>
            </a:pPr>
            <a:endParaRPr lang="en-US" dirty="0"/>
          </a:p>
          <a:p>
            <a:pPr marL="285750" indent="-285750">
              <a:buFont typeface="Arial" charset="0"/>
              <a:buChar char="•"/>
            </a:pPr>
            <a:r>
              <a:rPr lang="en-US" dirty="0"/>
              <a:t>Before 2000s, some observations exist from the Navy’s submarine data.  </a:t>
            </a:r>
          </a:p>
          <a:p>
            <a:pPr marL="285750" indent="-285750">
              <a:buFont typeface="Arial" charset="0"/>
              <a:buChar char="•"/>
            </a:pPr>
            <a:endParaRPr lang="en-US" dirty="0"/>
          </a:p>
          <a:p>
            <a:pPr marL="285750" indent="-285750">
              <a:buFont typeface="Arial" charset="0"/>
              <a:buChar char="•"/>
            </a:pPr>
            <a:r>
              <a:rPr lang="en-US" dirty="0"/>
              <a:t>After 2003, satellite radar altimetry provides </a:t>
            </a:r>
            <a:r>
              <a:rPr lang="en-US" dirty="0" err="1"/>
              <a:t>seaice</a:t>
            </a:r>
            <a:r>
              <a:rPr lang="en-US" dirty="0"/>
              <a:t> thickness estimates (ERS-1, </a:t>
            </a:r>
            <a:r>
              <a:rPr lang="en-US" dirty="0" err="1"/>
              <a:t>ICEsat</a:t>
            </a:r>
            <a:r>
              <a:rPr lang="en-US" dirty="0"/>
              <a:t>, CryoSat-2)</a:t>
            </a:r>
          </a:p>
        </p:txBody>
      </p:sp>
    </p:spTree>
    <p:extLst>
      <p:ext uri="{BB962C8B-B14F-4D97-AF65-F5344CB8AC3E}">
        <p14:creationId xmlns:p14="http://schemas.microsoft.com/office/powerpoint/2010/main" val="1336409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0453"/>
          </a:xfrm>
        </p:spPr>
        <p:txBody>
          <a:bodyPr>
            <a:normAutofit fontScale="90000"/>
          </a:bodyPr>
          <a:lstStyle/>
          <a:p>
            <a:r>
              <a:rPr lang="en-US" dirty="0"/>
              <a:t>Measuring </a:t>
            </a:r>
            <a:r>
              <a:rPr lang="en-US" dirty="0" err="1"/>
              <a:t>seaice</a:t>
            </a:r>
            <a:r>
              <a:rPr lang="en-US" dirty="0"/>
              <a:t> thickness from space</a:t>
            </a:r>
          </a:p>
        </p:txBody>
      </p:sp>
      <p:sp>
        <p:nvSpPr>
          <p:cNvPr id="3" name="Content Placeholder 2"/>
          <p:cNvSpPr>
            <a:spLocks noGrp="1"/>
          </p:cNvSpPr>
          <p:nvPr>
            <p:ph idx="1"/>
          </p:nvPr>
        </p:nvSpPr>
        <p:spPr>
          <a:xfrm>
            <a:off x="457200" y="1080656"/>
            <a:ext cx="8229600" cy="5027036"/>
          </a:xfrm>
        </p:spPr>
        <p:txBody>
          <a:bodyPr>
            <a:normAutofit/>
          </a:bodyPr>
          <a:lstStyle/>
          <a:p>
            <a:r>
              <a:rPr lang="en-US" sz="2400" dirty="0"/>
              <a:t>Kwok (2010) J. Glaciology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8" y="2594263"/>
            <a:ext cx="4995418" cy="3714173"/>
          </a:xfrm>
          <a:prstGeom prst="rect">
            <a:avLst/>
          </a:prstGeom>
        </p:spPr>
      </p:pic>
      <p:sp>
        <p:nvSpPr>
          <p:cNvPr id="5" name="TextBox 4"/>
          <p:cNvSpPr txBox="1"/>
          <p:nvPr/>
        </p:nvSpPr>
        <p:spPr>
          <a:xfrm>
            <a:off x="1084935" y="1679970"/>
            <a:ext cx="7601865" cy="646331"/>
          </a:xfrm>
          <a:prstGeom prst="rect">
            <a:avLst/>
          </a:prstGeom>
          <a:noFill/>
        </p:spPr>
        <p:txBody>
          <a:bodyPr wrap="square" rtlCol="0">
            <a:spAutoFit/>
          </a:bodyPr>
          <a:lstStyle/>
          <a:p>
            <a:r>
              <a:rPr lang="en-US" dirty="0"/>
              <a:t>Radar altimeter can measure the height of the sea surface, and freeboard ice height. Isostatic calculation will give the total thickness of the </a:t>
            </a:r>
            <a:r>
              <a:rPr lang="en-US" dirty="0" err="1"/>
              <a:t>seaice</a:t>
            </a:r>
            <a:r>
              <a:rPr lang="en-US" dirty="0"/>
              <a:t>. </a:t>
            </a:r>
          </a:p>
        </p:txBody>
      </p:sp>
      <p:sp>
        <p:nvSpPr>
          <p:cNvPr id="6" name="TextBox 5"/>
          <p:cNvSpPr txBox="1"/>
          <p:nvPr/>
        </p:nvSpPr>
        <p:spPr>
          <a:xfrm>
            <a:off x="5726545" y="3426691"/>
            <a:ext cx="2817091" cy="1200329"/>
          </a:xfrm>
          <a:prstGeom prst="rect">
            <a:avLst/>
          </a:prstGeom>
          <a:noFill/>
        </p:spPr>
        <p:txBody>
          <a:bodyPr wrap="square" rtlCol="0">
            <a:spAutoFit/>
          </a:bodyPr>
          <a:lstStyle/>
          <a:p>
            <a:r>
              <a:rPr lang="en-US"/>
              <a:t>A major </a:t>
            </a:r>
            <a:r>
              <a:rPr lang="en-US" dirty="0"/>
              <a:t>source of </a:t>
            </a:r>
            <a:r>
              <a:rPr lang="en-US"/>
              <a:t>uncertainty is </a:t>
            </a:r>
            <a:r>
              <a:rPr lang="en-US" dirty="0"/>
              <a:t>the thickness of the snow layer on top of the </a:t>
            </a:r>
            <a:r>
              <a:rPr lang="en-US" dirty="0" err="1"/>
              <a:t>seaice</a:t>
            </a:r>
            <a:r>
              <a:rPr lang="en-US" dirty="0"/>
              <a:t>. </a:t>
            </a:r>
          </a:p>
        </p:txBody>
      </p:sp>
    </p:spTree>
    <p:extLst>
      <p:ext uri="{BB962C8B-B14F-4D97-AF65-F5344CB8AC3E}">
        <p14:creationId xmlns:p14="http://schemas.microsoft.com/office/powerpoint/2010/main" val="509960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Review question: temperature/pressure</a:t>
            </a:r>
          </a:p>
        </p:txBody>
      </p:sp>
      <p:sp>
        <p:nvSpPr>
          <p:cNvPr id="3" name="Content Placeholder 2"/>
          <p:cNvSpPr>
            <a:spLocks noGrp="1"/>
          </p:cNvSpPr>
          <p:nvPr>
            <p:ph idx="1"/>
          </p:nvPr>
        </p:nvSpPr>
        <p:spPr>
          <a:xfrm>
            <a:off x="457200" y="2045319"/>
            <a:ext cx="8229600" cy="4080844"/>
          </a:xfrm>
        </p:spPr>
        <p:txBody>
          <a:bodyPr>
            <a:normAutofit/>
          </a:bodyPr>
          <a:lstStyle/>
          <a:p>
            <a:r>
              <a:rPr lang="en-US" dirty="0"/>
              <a:t>What’s the difference between temperature and potential temperature?</a:t>
            </a:r>
          </a:p>
          <a:p>
            <a:pPr lvl="1"/>
            <a:r>
              <a:rPr lang="en-US" sz="2400" dirty="0">
                <a:solidFill>
                  <a:srgbClr val="0070C0"/>
                </a:solidFill>
              </a:rPr>
              <a:t>Potential temperature (</a:t>
            </a:r>
            <a:r>
              <a:rPr lang="en-US" sz="2400" dirty="0">
                <a:solidFill>
                  <a:srgbClr val="0070C0"/>
                </a:solidFill>
                <a:latin typeface="Symbol" pitchFamily="2" charset="2"/>
              </a:rPr>
              <a:t>q</a:t>
            </a:r>
            <a:r>
              <a:rPr lang="en-US" sz="2400" dirty="0">
                <a:solidFill>
                  <a:srgbClr val="0070C0"/>
                </a:solidFill>
              </a:rPr>
              <a:t>) accounts for the compressibility of the seawater, and it measures the temperature of water if it were adiabatically raised to the surface. </a:t>
            </a:r>
          </a:p>
          <a:p>
            <a:r>
              <a:rPr lang="en-US" dirty="0"/>
              <a:t>What are names of the three major regions in the (vertical) water column?</a:t>
            </a:r>
          </a:p>
          <a:p>
            <a:pPr lvl="1"/>
            <a:r>
              <a:rPr lang="en-US" sz="2400" dirty="0">
                <a:solidFill>
                  <a:srgbClr val="0070C0"/>
                </a:solidFill>
              </a:rPr>
              <a:t>Mixed layer, thermocline, and deep ocean</a:t>
            </a:r>
          </a:p>
          <a:p>
            <a:endParaRPr lang="en-US" dirty="0"/>
          </a:p>
        </p:txBody>
      </p:sp>
    </p:spTree>
    <p:extLst>
      <p:ext uri="{BB962C8B-B14F-4D97-AF65-F5344CB8AC3E}">
        <p14:creationId xmlns:p14="http://schemas.microsoft.com/office/powerpoint/2010/main" val="3232204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79887" y="2475694"/>
            <a:ext cx="5157237" cy="3217240"/>
          </a:xfrm>
          <a:prstGeom prst="rect">
            <a:avLst/>
          </a:prstGeom>
          <a:noFill/>
          <a:ln>
            <a:noFill/>
          </a:ln>
        </p:spPr>
      </p:pic>
      <p:pic>
        <p:nvPicPr>
          <p:cNvPr id="8" name="Picture 7"/>
          <p:cNvPicPr>
            <a:picLocks noChangeAspect="1"/>
          </p:cNvPicPr>
          <p:nvPr/>
        </p:nvPicPr>
        <p:blipFill>
          <a:blip r:embed="rId4"/>
          <a:stretch>
            <a:fillRect/>
          </a:stretch>
        </p:blipFill>
        <p:spPr>
          <a:xfrm>
            <a:off x="385771" y="1655976"/>
            <a:ext cx="3475974" cy="2332044"/>
          </a:xfrm>
          <a:prstGeom prst="rect">
            <a:avLst/>
          </a:prstGeom>
        </p:spPr>
      </p:pic>
      <p:sp>
        <p:nvSpPr>
          <p:cNvPr id="9" name="Freeform 8"/>
          <p:cNvSpPr/>
          <p:nvPr/>
        </p:nvSpPr>
        <p:spPr>
          <a:xfrm>
            <a:off x="940745" y="2146520"/>
            <a:ext cx="852715" cy="562429"/>
          </a:xfrm>
          <a:custGeom>
            <a:avLst/>
            <a:gdLst>
              <a:gd name="connsiteX0" fmla="*/ 272143 w 852715"/>
              <a:gd name="connsiteY0" fmla="*/ 0 h 562429"/>
              <a:gd name="connsiteX1" fmla="*/ 54429 w 852715"/>
              <a:gd name="connsiteY1" fmla="*/ 190500 h 562429"/>
              <a:gd name="connsiteX2" fmla="*/ 0 w 852715"/>
              <a:gd name="connsiteY2" fmla="*/ 471714 h 562429"/>
              <a:gd name="connsiteX3" fmla="*/ 362858 w 852715"/>
              <a:gd name="connsiteY3" fmla="*/ 562429 h 562429"/>
              <a:gd name="connsiteX4" fmla="*/ 834572 w 852715"/>
              <a:gd name="connsiteY4" fmla="*/ 426357 h 562429"/>
              <a:gd name="connsiteX5" fmla="*/ 852715 w 852715"/>
              <a:gd name="connsiteY5" fmla="*/ 235857 h 562429"/>
              <a:gd name="connsiteX6" fmla="*/ 553358 w 852715"/>
              <a:gd name="connsiteY6" fmla="*/ 36286 h 562429"/>
              <a:gd name="connsiteX7" fmla="*/ 272143 w 852715"/>
              <a:gd name="connsiteY7" fmla="*/ 0 h 562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2715" h="562429">
                <a:moveTo>
                  <a:pt x="272143" y="0"/>
                </a:moveTo>
                <a:lnTo>
                  <a:pt x="54429" y="190500"/>
                </a:lnTo>
                <a:lnTo>
                  <a:pt x="0" y="471714"/>
                </a:lnTo>
                <a:lnTo>
                  <a:pt x="362858" y="562429"/>
                </a:lnTo>
                <a:lnTo>
                  <a:pt x="834572" y="426357"/>
                </a:lnTo>
                <a:lnTo>
                  <a:pt x="852715" y="235857"/>
                </a:lnTo>
                <a:lnTo>
                  <a:pt x="553358" y="36286"/>
                </a:lnTo>
                <a:lnTo>
                  <a:pt x="272143" y="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solidFill>
                <a:srgbClr val="FF0000"/>
              </a:solidFill>
            </a:endParaRPr>
          </a:p>
        </p:txBody>
      </p:sp>
      <p:sp>
        <p:nvSpPr>
          <p:cNvPr id="10" name="Freeform 9"/>
          <p:cNvSpPr/>
          <p:nvPr/>
        </p:nvSpPr>
        <p:spPr>
          <a:xfrm>
            <a:off x="623245" y="2872234"/>
            <a:ext cx="889000" cy="625929"/>
          </a:xfrm>
          <a:custGeom>
            <a:avLst/>
            <a:gdLst>
              <a:gd name="connsiteX0" fmla="*/ 598715 w 889000"/>
              <a:gd name="connsiteY0" fmla="*/ 0 h 625929"/>
              <a:gd name="connsiteX1" fmla="*/ 45358 w 889000"/>
              <a:gd name="connsiteY1" fmla="*/ 335643 h 625929"/>
              <a:gd name="connsiteX2" fmla="*/ 0 w 889000"/>
              <a:gd name="connsiteY2" fmla="*/ 508000 h 625929"/>
              <a:gd name="connsiteX3" fmla="*/ 453572 w 889000"/>
              <a:gd name="connsiteY3" fmla="*/ 625929 h 625929"/>
              <a:gd name="connsiteX4" fmla="*/ 889000 w 889000"/>
              <a:gd name="connsiteY4" fmla="*/ 535215 h 625929"/>
              <a:gd name="connsiteX5" fmla="*/ 798286 w 889000"/>
              <a:gd name="connsiteY5" fmla="*/ 281215 h 625929"/>
              <a:gd name="connsiteX6" fmla="*/ 598715 w 889000"/>
              <a:gd name="connsiteY6" fmla="*/ 0 h 62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9000" h="625929">
                <a:moveTo>
                  <a:pt x="598715" y="0"/>
                </a:moveTo>
                <a:lnTo>
                  <a:pt x="45358" y="335643"/>
                </a:lnTo>
                <a:lnTo>
                  <a:pt x="0" y="508000"/>
                </a:lnTo>
                <a:lnTo>
                  <a:pt x="453572" y="625929"/>
                </a:lnTo>
                <a:lnTo>
                  <a:pt x="889000" y="535215"/>
                </a:lnTo>
                <a:lnTo>
                  <a:pt x="798286" y="281215"/>
                </a:lnTo>
                <a:lnTo>
                  <a:pt x="598715" y="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1" name="Freeform 10"/>
          <p:cNvSpPr/>
          <p:nvPr/>
        </p:nvSpPr>
        <p:spPr>
          <a:xfrm>
            <a:off x="1575745" y="2872234"/>
            <a:ext cx="889000" cy="653143"/>
          </a:xfrm>
          <a:custGeom>
            <a:avLst/>
            <a:gdLst>
              <a:gd name="connsiteX0" fmla="*/ 0 w 889000"/>
              <a:gd name="connsiteY0" fmla="*/ 353786 h 653143"/>
              <a:gd name="connsiteX1" fmla="*/ 63500 w 889000"/>
              <a:gd name="connsiteY1" fmla="*/ 607786 h 653143"/>
              <a:gd name="connsiteX2" fmla="*/ 852715 w 889000"/>
              <a:gd name="connsiteY2" fmla="*/ 653143 h 653143"/>
              <a:gd name="connsiteX3" fmla="*/ 889000 w 889000"/>
              <a:gd name="connsiteY3" fmla="*/ 399143 h 653143"/>
              <a:gd name="connsiteX4" fmla="*/ 680358 w 889000"/>
              <a:gd name="connsiteY4" fmla="*/ 308429 h 653143"/>
              <a:gd name="connsiteX5" fmla="*/ 589643 w 889000"/>
              <a:gd name="connsiteY5" fmla="*/ 108857 h 653143"/>
              <a:gd name="connsiteX6" fmla="*/ 54429 w 889000"/>
              <a:gd name="connsiteY6" fmla="*/ 0 h 653143"/>
              <a:gd name="connsiteX7" fmla="*/ 0 w 889000"/>
              <a:gd name="connsiteY7" fmla="*/ 353786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653143">
                <a:moveTo>
                  <a:pt x="0" y="353786"/>
                </a:moveTo>
                <a:lnTo>
                  <a:pt x="63500" y="607786"/>
                </a:lnTo>
                <a:lnTo>
                  <a:pt x="852715" y="653143"/>
                </a:lnTo>
                <a:lnTo>
                  <a:pt x="889000" y="399143"/>
                </a:lnTo>
                <a:lnTo>
                  <a:pt x="680358" y="308429"/>
                </a:lnTo>
                <a:lnTo>
                  <a:pt x="589643" y="108857"/>
                </a:lnTo>
                <a:lnTo>
                  <a:pt x="54429" y="0"/>
                </a:lnTo>
                <a:lnTo>
                  <a:pt x="0" y="353786"/>
                </a:lnTo>
                <a:close/>
              </a:path>
            </a:pathLst>
          </a:custGeom>
          <a:noFill/>
          <a:ln w="3810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2" name="Freeform 11"/>
          <p:cNvSpPr/>
          <p:nvPr/>
        </p:nvSpPr>
        <p:spPr>
          <a:xfrm>
            <a:off x="2219817" y="2799663"/>
            <a:ext cx="562428" cy="598714"/>
          </a:xfrm>
          <a:custGeom>
            <a:avLst/>
            <a:gdLst>
              <a:gd name="connsiteX0" fmla="*/ 45357 w 562428"/>
              <a:gd name="connsiteY0" fmla="*/ 72571 h 598714"/>
              <a:gd name="connsiteX1" fmla="*/ 0 w 562428"/>
              <a:gd name="connsiteY1" fmla="*/ 217714 h 598714"/>
              <a:gd name="connsiteX2" fmla="*/ 99786 w 562428"/>
              <a:gd name="connsiteY2" fmla="*/ 390071 h 598714"/>
              <a:gd name="connsiteX3" fmla="*/ 281214 w 562428"/>
              <a:gd name="connsiteY3" fmla="*/ 598714 h 598714"/>
              <a:gd name="connsiteX4" fmla="*/ 517071 w 562428"/>
              <a:gd name="connsiteY4" fmla="*/ 562428 h 598714"/>
              <a:gd name="connsiteX5" fmla="*/ 426357 w 562428"/>
              <a:gd name="connsiteY5" fmla="*/ 362857 h 598714"/>
              <a:gd name="connsiteX6" fmla="*/ 562428 w 562428"/>
              <a:gd name="connsiteY6" fmla="*/ 199571 h 598714"/>
              <a:gd name="connsiteX7" fmla="*/ 244928 w 562428"/>
              <a:gd name="connsiteY7" fmla="*/ 0 h 598714"/>
              <a:gd name="connsiteX8" fmla="*/ 45357 w 562428"/>
              <a:gd name="connsiteY8" fmla="*/ 72571 h 59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428" h="598714">
                <a:moveTo>
                  <a:pt x="45357" y="72571"/>
                </a:moveTo>
                <a:lnTo>
                  <a:pt x="0" y="217714"/>
                </a:lnTo>
                <a:lnTo>
                  <a:pt x="99786" y="390071"/>
                </a:lnTo>
                <a:lnTo>
                  <a:pt x="281214" y="598714"/>
                </a:lnTo>
                <a:lnTo>
                  <a:pt x="517071" y="562428"/>
                </a:lnTo>
                <a:lnTo>
                  <a:pt x="426357" y="362857"/>
                </a:lnTo>
                <a:lnTo>
                  <a:pt x="562428" y="199571"/>
                </a:lnTo>
                <a:lnTo>
                  <a:pt x="244928" y="0"/>
                </a:lnTo>
                <a:lnTo>
                  <a:pt x="45357" y="72571"/>
                </a:lnTo>
                <a:close/>
              </a:path>
            </a:pathLst>
          </a:cu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3" name="Freeform 12"/>
          <p:cNvSpPr/>
          <p:nvPr/>
        </p:nvSpPr>
        <p:spPr>
          <a:xfrm>
            <a:off x="1993031" y="1965091"/>
            <a:ext cx="943429" cy="635000"/>
          </a:xfrm>
          <a:custGeom>
            <a:avLst/>
            <a:gdLst>
              <a:gd name="connsiteX0" fmla="*/ 208643 w 943429"/>
              <a:gd name="connsiteY0" fmla="*/ 0 h 635000"/>
              <a:gd name="connsiteX1" fmla="*/ 0 w 943429"/>
              <a:gd name="connsiteY1" fmla="*/ 99786 h 635000"/>
              <a:gd name="connsiteX2" fmla="*/ 117929 w 943429"/>
              <a:gd name="connsiteY2" fmla="*/ 217715 h 635000"/>
              <a:gd name="connsiteX3" fmla="*/ 353786 w 943429"/>
              <a:gd name="connsiteY3" fmla="*/ 217715 h 635000"/>
              <a:gd name="connsiteX4" fmla="*/ 780143 w 943429"/>
              <a:gd name="connsiteY4" fmla="*/ 635000 h 635000"/>
              <a:gd name="connsiteX5" fmla="*/ 943429 w 943429"/>
              <a:gd name="connsiteY5" fmla="*/ 544286 h 635000"/>
              <a:gd name="connsiteX6" fmla="*/ 898072 w 943429"/>
              <a:gd name="connsiteY6" fmla="*/ 444500 h 635000"/>
              <a:gd name="connsiteX7" fmla="*/ 208643 w 943429"/>
              <a:gd name="connsiteY7"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429" h="635000">
                <a:moveTo>
                  <a:pt x="208643" y="0"/>
                </a:moveTo>
                <a:lnTo>
                  <a:pt x="0" y="99786"/>
                </a:lnTo>
                <a:lnTo>
                  <a:pt x="117929" y="217715"/>
                </a:lnTo>
                <a:lnTo>
                  <a:pt x="353786" y="217715"/>
                </a:lnTo>
                <a:lnTo>
                  <a:pt x="780143" y="635000"/>
                </a:lnTo>
                <a:lnTo>
                  <a:pt x="943429" y="544286"/>
                </a:lnTo>
                <a:lnTo>
                  <a:pt x="898072" y="444500"/>
                </a:lnTo>
                <a:lnTo>
                  <a:pt x="208643" y="0"/>
                </a:lnTo>
                <a:close/>
              </a:path>
            </a:pathLst>
          </a:cu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4" name="Freeform 13"/>
          <p:cNvSpPr/>
          <p:nvPr/>
        </p:nvSpPr>
        <p:spPr>
          <a:xfrm>
            <a:off x="2709674" y="2972020"/>
            <a:ext cx="798286" cy="544286"/>
          </a:xfrm>
          <a:custGeom>
            <a:avLst/>
            <a:gdLst>
              <a:gd name="connsiteX0" fmla="*/ 281214 w 798286"/>
              <a:gd name="connsiteY0" fmla="*/ 0 h 544286"/>
              <a:gd name="connsiteX1" fmla="*/ 0 w 798286"/>
              <a:gd name="connsiteY1" fmla="*/ 172357 h 544286"/>
              <a:gd name="connsiteX2" fmla="*/ 18143 w 798286"/>
              <a:gd name="connsiteY2" fmla="*/ 335643 h 544286"/>
              <a:gd name="connsiteX3" fmla="*/ 244929 w 798286"/>
              <a:gd name="connsiteY3" fmla="*/ 544286 h 544286"/>
              <a:gd name="connsiteX4" fmla="*/ 662214 w 798286"/>
              <a:gd name="connsiteY4" fmla="*/ 471714 h 544286"/>
              <a:gd name="connsiteX5" fmla="*/ 798286 w 798286"/>
              <a:gd name="connsiteY5" fmla="*/ 108857 h 544286"/>
              <a:gd name="connsiteX6" fmla="*/ 589643 w 798286"/>
              <a:gd name="connsiteY6" fmla="*/ 27214 h 544286"/>
              <a:gd name="connsiteX7" fmla="*/ 281214 w 798286"/>
              <a:gd name="connsiteY7" fmla="*/ 0 h 54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286" h="544286">
                <a:moveTo>
                  <a:pt x="281214" y="0"/>
                </a:moveTo>
                <a:lnTo>
                  <a:pt x="0" y="172357"/>
                </a:lnTo>
                <a:lnTo>
                  <a:pt x="18143" y="335643"/>
                </a:lnTo>
                <a:lnTo>
                  <a:pt x="244929" y="544286"/>
                </a:lnTo>
                <a:lnTo>
                  <a:pt x="662214" y="471714"/>
                </a:lnTo>
                <a:lnTo>
                  <a:pt x="798286" y="108857"/>
                </a:lnTo>
                <a:lnTo>
                  <a:pt x="589643" y="27214"/>
                </a:lnTo>
                <a:lnTo>
                  <a:pt x="281214" y="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15" name="TextBox 14"/>
          <p:cNvSpPr txBox="1"/>
          <p:nvPr/>
        </p:nvSpPr>
        <p:spPr>
          <a:xfrm>
            <a:off x="466809" y="3543520"/>
            <a:ext cx="947871"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400" b="1" kern="1200" dirty="0">
                <a:latin typeface="Comic Sans MS"/>
                <a:cs typeface="Comic Sans MS"/>
              </a:rPr>
              <a:t>Beaufort</a:t>
            </a:r>
          </a:p>
        </p:txBody>
      </p:sp>
      <p:sp>
        <p:nvSpPr>
          <p:cNvPr id="16" name="TextBox 15"/>
          <p:cNvSpPr txBox="1"/>
          <p:nvPr/>
        </p:nvSpPr>
        <p:spPr>
          <a:xfrm>
            <a:off x="838738" y="1855072"/>
            <a:ext cx="836011"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400" b="1" kern="1200" dirty="0">
                <a:latin typeface="Comic Sans MS"/>
                <a:cs typeface="Comic Sans MS"/>
              </a:rPr>
              <a:t>Chukchi</a:t>
            </a:r>
          </a:p>
        </p:txBody>
      </p:sp>
      <p:sp>
        <p:nvSpPr>
          <p:cNvPr id="17" name="TextBox 16"/>
          <p:cNvSpPr txBox="1"/>
          <p:nvPr/>
        </p:nvSpPr>
        <p:spPr>
          <a:xfrm>
            <a:off x="2464745" y="1870238"/>
            <a:ext cx="806118"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400" b="1" kern="1200" dirty="0">
                <a:latin typeface="Comic Sans MS"/>
                <a:cs typeface="Comic Sans MS"/>
              </a:rPr>
              <a:t>Nansen</a:t>
            </a:r>
          </a:p>
        </p:txBody>
      </p:sp>
      <p:sp>
        <p:nvSpPr>
          <p:cNvPr id="18" name="TextBox 17"/>
          <p:cNvSpPr txBox="1"/>
          <p:nvPr/>
        </p:nvSpPr>
        <p:spPr>
          <a:xfrm rot="2775448">
            <a:off x="2403570" y="3697409"/>
            <a:ext cx="1117063"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400" b="1" kern="1200" dirty="0">
                <a:latin typeface="Comic Sans MS"/>
                <a:cs typeface="Comic Sans MS"/>
              </a:rPr>
              <a:t>North Pole</a:t>
            </a:r>
          </a:p>
        </p:txBody>
      </p:sp>
      <p:sp>
        <p:nvSpPr>
          <p:cNvPr id="19" name="TextBox 18"/>
          <p:cNvSpPr txBox="1"/>
          <p:nvPr/>
        </p:nvSpPr>
        <p:spPr>
          <a:xfrm rot="2775448">
            <a:off x="1626422" y="3804451"/>
            <a:ext cx="1316937"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400" b="1" kern="1200" dirty="0">
                <a:latin typeface="Comic Sans MS"/>
                <a:cs typeface="Comic Sans MS"/>
              </a:rPr>
              <a:t>Canada Basin</a:t>
            </a:r>
          </a:p>
        </p:txBody>
      </p:sp>
      <p:sp>
        <p:nvSpPr>
          <p:cNvPr id="20" name="TextBox 19"/>
          <p:cNvSpPr txBox="1"/>
          <p:nvPr/>
        </p:nvSpPr>
        <p:spPr>
          <a:xfrm rot="19069783">
            <a:off x="2850300" y="2321806"/>
            <a:ext cx="1463950"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1400" b="1" kern="1200" dirty="0">
                <a:latin typeface="Comic Sans MS"/>
                <a:cs typeface="Comic Sans MS"/>
              </a:rPr>
              <a:t>Eastern Arctic</a:t>
            </a:r>
          </a:p>
        </p:txBody>
      </p:sp>
      <p:sp>
        <p:nvSpPr>
          <p:cNvPr id="22" name="TextBox 21"/>
          <p:cNvSpPr txBox="1"/>
          <p:nvPr/>
        </p:nvSpPr>
        <p:spPr>
          <a:xfrm>
            <a:off x="4136818" y="2321805"/>
            <a:ext cx="2069401" cy="307777"/>
          </a:xfrm>
          <a:prstGeom prst="rect">
            <a:avLst/>
          </a:prstGeom>
          <a:noFill/>
        </p:spPr>
        <p:txBody>
          <a:bodyPr wrap="square" rtlCol="0">
            <a:spAutoFit/>
          </a:bodyPr>
          <a:lstStyle/>
          <a:p>
            <a:pPr algn="ctr"/>
            <a:r>
              <a:rPr lang="en-US" sz="1400">
                <a:latin typeface="Comic Sans MS"/>
                <a:cs typeface="Comic Sans MS"/>
              </a:rPr>
              <a:t>September</a:t>
            </a:r>
            <a:endParaRPr lang="en-US" sz="1400" dirty="0">
              <a:latin typeface="Comic Sans MS"/>
              <a:cs typeface="Comic Sans MS"/>
            </a:endParaRPr>
          </a:p>
        </p:txBody>
      </p:sp>
      <p:sp>
        <p:nvSpPr>
          <p:cNvPr id="2" name="Title 1"/>
          <p:cNvSpPr>
            <a:spLocks noGrp="1"/>
          </p:cNvSpPr>
          <p:nvPr>
            <p:ph type="title"/>
          </p:nvPr>
        </p:nvSpPr>
        <p:spPr/>
        <p:txBody>
          <a:bodyPr/>
          <a:lstStyle/>
          <a:p>
            <a:r>
              <a:rPr lang="en-US" dirty="0"/>
              <a:t>Thinning of Arctic </a:t>
            </a:r>
            <a:r>
              <a:rPr lang="en-US" dirty="0" err="1"/>
              <a:t>seaice</a:t>
            </a:r>
            <a:endParaRPr lang="en-US" dirty="0"/>
          </a:p>
        </p:txBody>
      </p:sp>
      <p:sp>
        <p:nvSpPr>
          <p:cNvPr id="3" name="TextBox 2"/>
          <p:cNvSpPr txBox="1"/>
          <p:nvPr/>
        </p:nvSpPr>
        <p:spPr>
          <a:xfrm>
            <a:off x="731772" y="5201041"/>
            <a:ext cx="2576945" cy="461665"/>
          </a:xfrm>
          <a:prstGeom prst="rect">
            <a:avLst/>
          </a:prstGeom>
          <a:noFill/>
        </p:spPr>
        <p:txBody>
          <a:bodyPr wrap="square" rtlCol="0">
            <a:spAutoFit/>
          </a:bodyPr>
          <a:lstStyle/>
          <a:p>
            <a:r>
              <a:rPr lang="en-US" sz="2400" dirty="0"/>
              <a:t>R. Kwok, 2017</a:t>
            </a:r>
          </a:p>
        </p:txBody>
      </p:sp>
    </p:spTree>
    <p:extLst>
      <p:ext uri="{BB962C8B-B14F-4D97-AF65-F5344CB8AC3E}">
        <p14:creationId xmlns:p14="http://schemas.microsoft.com/office/powerpoint/2010/main" val="300989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p:cNvCxnSpPr/>
          <p:nvPr/>
        </p:nvCxnSpPr>
        <p:spPr>
          <a:xfrm>
            <a:off x="6596712" y="4071159"/>
            <a:ext cx="332009" cy="20640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4" name="Chart 3"/>
          <p:cNvGraphicFramePr>
            <a:graphicFrameLocks/>
          </p:cNvGraphicFramePr>
          <p:nvPr>
            <p:extLst/>
          </p:nvPr>
        </p:nvGraphicFramePr>
        <p:xfrm>
          <a:off x="2231723" y="2602298"/>
          <a:ext cx="5070404" cy="3520634"/>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stretch>
            <a:fillRect/>
          </a:stretch>
        </p:blipFill>
        <p:spPr>
          <a:xfrm>
            <a:off x="410861" y="1450791"/>
            <a:ext cx="4521809" cy="1004847"/>
          </a:xfrm>
          <a:prstGeom prst="rect">
            <a:avLst/>
          </a:prstGeom>
        </p:spPr>
      </p:pic>
      <p:pic>
        <p:nvPicPr>
          <p:cNvPr id="6" name="Picture 5"/>
          <p:cNvPicPr>
            <a:picLocks noChangeAspect="1"/>
          </p:cNvPicPr>
          <p:nvPr/>
        </p:nvPicPr>
        <p:blipFill>
          <a:blip r:embed="rId5"/>
          <a:stretch>
            <a:fillRect/>
          </a:stretch>
        </p:blipFill>
        <p:spPr>
          <a:xfrm>
            <a:off x="4932670" y="1488148"/>
            <a:ext cx="3605380" cy="967490"/>
          </a:xfrm>
          <a:prstGeom prst="rect">
            <a:avLst/>
          </a:prstGeom>
        </p:spPr>
      </p:pic>
      <p:sp>
        <p:nvSpPr>
          <p:cNvPr id="7" name="Freeform 6"/>
          <p:cNvSpPr/>
          <p:nvPr/>
        </p:nvSpPr>
        <p:spPr>
          <a:xfrm>
            <a:off x="999140" y="2424867"/>
            <a:ext cx="3660401" cy="270818"/>
          </a:xfrm>
          <a:custGeom>
            <a:avLst/>
            <a:gdLst>
              <a:gd name="connsiteX0" fmla="*/ 0 w 3660401"/>
              <a:gd name="connsiteY0" fmla="*/ 9338 h 270818"/>
              <a:gd name="connsiteX1" fmla="*/ 2306427 w 3660401"/>
              <a:gd name="connsiteY1" fmla="*/ 270818 h 270818"/>
              <a:gd name="connsiteX2" fmla="*/ 3660401 w 3660401"/>
              <a:gd name="connsiteY2" fmla="*/ 270818 h 270818"/>
              <a:gd name="connsiteX3" fmla="*/ 3436295 w 3660401"/>
              <a:gd name="connsiteY3" fmla="*/ 0 h 270818"/>
              <a:gd name="connsiteX4" fmla="*/ 0 w 3660401"/>
              <a:gd name="connsiteY4" fmla="*/ 9338 h 270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0401" h="270818">
                <a:moveTo>
                  <a:pt x="0" y="9338"/>
                </a:moveTo>
                <a:lnTo>
                  <a:pt x="2306427" y="270818"/>
                </a:lnTo>
                <a:lnTo>
                  <a:pt x="3660401" y="270818"/>
                </a:lnTo>
                <a:lnTo>
                  <a:pt x="3436295" y="0"/>
                </a:lnTo>
                <a:lnTo>
                  <a:pt x="0" y="9338"/>
                </a:lnTo>
                <a:close/>
              </a:path>
            </a:pathLst>
          </a:cu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5443913" y="2434205"/>
            <a:ext cx="2661261" cy="261480"/>
          </a:xfrm>
          <a:custGeom>
            <a:avLst/>
            <a:gdLst>
              <a:gd name="connsiteX0" fmla="*/ 18676 w 2661261"/>
              <a:gd name="connsiteY0" fmla="*/ 0 h 261480"/>
              <a:gd name="connsiteX1" fmla="*/ 0 w 2661261"/>
              <a:gd name="connsiteY1" fmla="*/ 252141 h 261480"/>
              <a:gd name="connsiteX2" fmla="*/ 961789 w 2661261"/>
              <a:gd name="connsiteY2" fmla="*/ 261480 h 261480"/>
              <a:gd name="connsiteX3" fmla="*/ 2661261 w 2661261"/>
              <a:gd name="connsiteY3" fmla="*/ 0 h 261480"/>
              <a:gd name="connsiteX4" fmla="*/ 18676 w 2661261"/>
              <a:gd name="connsiteY4" fmla="*/ 0 h 261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261" h="261480">
                <a:moveTo>
                  <a:pt x="18676" y="0"/>
                </a:moveTo>
                <a:lnTo>
                  <a:pt x="0" y="252141"/>
                </a:lnTo>
                <a:lnTo>
                  <a:pt x="961789" y="261480"/>
                </a:lnTo>
                <a:lnTo>
                  <a:pt x="2661261" y="0"/>
                </a:lnTo>
                <a:lnTo>
                  <a:pt x="18676" y="0"/>
                </a:lnTo>
                <a:close/>
              </a:path>
            </a:pathLst>
          </a:cu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3110219" y="1229563"/>
            <a:ext cx="2706458" cy="263270"/>
          </a:xfrm>
          <a:prstGeom prst="rect">
            <a:avLst/>
          </a:prstGeom>
        </p:spPr>
      </p:pic>
      <p:sp>
        <p:nvSpPr>
          <p:cNvPr id="11" name="TextBox 10"/>
          <p:cNvSpPr txBox="1"/>
          <p:nvPr/>
        </p:nvSpPr>
        <p:spPr>
          <a:xfrm rot="16200000">
            <a:off x="1405666" y="4049776"/>
            <a:ext cx="1525570" cy="369332"/>
          </a:xfrm>
          <a:prstGeom prst="rect">
            <a:avLst/>
          </a:prstGeom>
          <a:noFill/>
        </p:spPr>
        <p:txBody>
          <a:bodyPr wrap="none" rtlCol="0">
            <a:spAutoFit/>
          </a:bodyPr>
          <a:lstStyle/>
          <a:p>
            <a:r>
              <a:rPr lang="en-US" dirty="0">
                <a:latin typeface="Myriad Pro"/>
                <a:cs typeface="Myriad Pro"/>
              </a:rPr>
              <a:t>Volume (km</a:t>
            </a:r>
            <a:r>
              <a:rPr lang="en-US" baseline="30000" dirty="0">
                <a:latin typeface="Myriad Pro"/>
                <a:cs typeface="Myriad Pro"/>
              </a:rPr>
              <a:t>3</a:t>
            </a:r>
            <a:r>
              <a:rPr lang="en-US" dirty="0">
                <a:latin typeface="Myriad Pro"/>
                <a:cs typeface="Myriad Pro"/>
              </a:rPr>
              <a:t>)</a:t>
            </a:r>
          </a:p>
        </p:txBody>
      </p:sp>
      <p:sp>
        <p:nvSpPr>
          <p:cNvPr id="12" name="TextBox 11"/>
          <p:cNvSpPr txBox="1"/>
          <p:nvPr/>
        </p:nvSpPr>
        <p:spPr>
          <a:xfrm rot="1076842">
            <a:off x="6379750" y="4443743"/>
            <a:ext cx="956286" cy="369332"/>
          </a:xfrm>
          <a:prstGeom prst="rect">
            <a:avLst/>
          </a:prstGeom>
          <a:solidFill>
            <a:schemeClr val="bg1"/>
          </a:solidFill>
          <a:ln>
            <a:solidFill>
              <a:schemeClr val="bg1">
                <a:lumMod val="85000"/>
              </a:schemeClr>
            </a:solidFill>
          </a:ln>
        </p:spPr>
        <p:txBody>
          <a:bodyPr wrap="none" rtlCol="0">
            <a:spAutoFit/>
          </a:bodyPr>
          <a:lstStyle/>
          <a:p>
            <a:r>
              <a:rPr lang="en-US" dirty="0">
                <a:latin typeface="Comic Sans MS"/>
                <a:cs typeface="Comic Sans MS"/>
              </a:rPr>
              <a:t>Winter</a:t>
            </a:r>
          </a:p>
        </p:txBody>
      </p:sp>
      <p:sp>
        <p:nvSpPr>
          <p:cNvPr id="13" name="TextBox 12"/>
          <p:cNvSpPr txBox="1"/>
          <p:nvPr/>
        </p:nvSpPr>
        <p:spPr>
          <a:xfrm rot="1787563">
            <a:off x="6168653" y="5458913"/>
            <a:ext cx="1060770" cy="369332"/>
          </a:xfrm>
          <a:prstGeom prst="rect">
            <a:avLst/>
          </a:prstGeom>
          <a:solidFill>
            <a:schemeClr val="bg1"/>
          </a:solidFill>
          <a:ln>
            <a:solidFill>
              <a:schemeClr val="bg1">
                <a:lumMod val="85000"/>
              </a:schemeClr>
            </a:solidFill>
          </a:ln>
        </p:spPr>
        <p:txBody>
          <a:bodyPr wrap="none" rtlCol="0">
            <a:spAutoFit/>
          </a:bodyPr>
          <a:lstStyle/>
          <a:p>
            <a:r>
              <a:rPr lang="en-US" dirty="0">
                <a:latin typeface="Comic Sans MS"/>
                <a:cs typeface="Comic Sans MS"/>
              </a:rPr>
              <a:t>Summer</a:t>
            </a:r>
          </a:p>
        </p:txBody>
      </p:sp>
      <p:sp>
        <p:nvSpPr>
          <p:cNvPr id="14" name="TextBox 13"/>
          <p:cNvSpPr txBox="1"/>
          <p:nvPr/>
        </p:nvSpPr>
        <p:spPr>
          <a:xfrm>
            <a:off x="3221526" y="2417632"/>
            <a:ext cx="736099" cy="338554"/>
          </a:xfrm>
          <a:prstGeom prst="rect">
            <a:avLst/>
          </a:prstGeom>
          <a:noFill/>
        </p:spPr>
        <p:txBody>
          <a:bodyPr wrap="none" rtlCol="0">
            <a:spAutoFit/>
          </a:bodyPr>
          <a:lstStyle/>
          <a:p>
            <a:r>
              <a:rPr lang="en-US" sz="1600" dirty="0">
                <a:latin typeface="Myriad Pro"/>
                <a:cs typeface="Myriad Pro"/>
              </a:rPr>
              <a:t>ICESat</a:t>
            </a:r>
          </a:p>
        </p:txBody>
      </p:sp>
      <p:sp>
        <p:nvSpPr>
          <p:cNvPr id="15" name="TextBox 14"/>
          <p:cNvSpPr txBox="1"/>
          <p:nvPr/>
        </p:nvSpPr>
        <p:spPr>
          <a:xfrm>
            <a:off x="5646316" y="2400755"/>
            <a:ext cx="1018227" cy="338554"/>
          </a:xfrm>
          <a:prstGeom prst="rect">
            <a:avLst/>
          </a:prstGeom>
          <a:noFill/>
        </p:spPr>
        <p:txBody>
          <a:bodyPr wrap="none" rtlCol="0">
            <a:spAutoFit/>
          </a:bodyPr>
          <a:lstStyle/>
          <a:p>
            <a:r>
              <a:rPr lang="en-US" sz="1600" dirty="0">
                <a:latin typeface="Myriad Pro"/>
                <a:cs typeface="Myriad Pro"/>
              </a:rPr>
              <a:t>CryoSat-2</a:t>
            </a:r>
          </a:p>
        </p:txBody>
      </p:sp>
      <p:sp>
        <p:nvSpPr>
          <p:cNvPr id="18" name="Rectangle 17"/>
          <p:cNvSpPr/>
          <p:nvPr/>
        </p:nvSpPr>
        <p:spPr>
          <a:xfrm>
            <a:off x="4659541" y="6347071"/>
            <a:ext cx="4226205" cy="400110"/>
          </a:xfrm>
          <a:prstGeom prst="rect">
            <a:avLst/>
          </a:prstGeom>
        </p:spPr>
        <p:txBody>
          <a:bodyPr wrap="square">
            <a:spAutoFit/>
          </a:bodyPr>
          <a:lstStyle/>
          <a:p>
            <a:r>
              <a:rPr lang="en-US" sz="2000" dirty="0">
                <a:latin typeface="Comic Sans MS"/>
                <a:cs typeface="Comic Sans MS"/>
              </a:rPr>
              <a:t>Kwok and Cunningham (2015)</a:t>
            </a:r>
          </a:p>
        </p:txBody>
      </p:sp>
      <p:sp>
        <p:nvSpPr>
          <p:cNvPr id="22" name="Rectangle 21"/>
          <p:cNvSpPr/>
          <p:nvPr/>
        </p:nvSpPr>
        <p:spPr>
          <a:xfrm>
            <a:off x="3221526" y="2695685"/>
            <a:ext cx="1438015" cy="3118209"/>
          </a:xfrm>
          <a:prstGeom prst="rect">
            <a:avLst/>
          </a:prstGeom>
          <a:solidFill>
            <a:schemeClr val="bg1">
              <a:lumMod val="75000"/>
              <a:alpha val="2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23429" y="1215834"/>
            <a:ext cx="1260156" cy="276999"/>
          </a:xfrm>
          <a:prstGeom prst="rect">
            <a:avLst/>
          </a:prstGeom>
          <a:noFill/>
        </p:spPr>
        <p:txBody>
          <a:bodyPr wrap="none" rtlCol="0">
            <a:spAutoFit/>
          </a:bodyPr>
          <a:lstStyle/>
          <a:p>
            <a:r>
              <a:rPr lang="en-US" sz="1200" b="1">
                <a:latin typeface="Comic Sans MS"/>
                <a:cs typeface="Comic Sans MS"/>
              </a:rPr>
              <a:t>End-of-winter</a:t>
            </a:r>
          </a:p>
        </p:txBody>
      </p:sp>
      <p:pic>
        <p:nvPicPr>
          <p:cNvPr id="24" name="Picture 23" descr="NASA insignia2pantoneColor.emf"/>
          <p:cNvPicPr>
            <a:picLocks noChangeAspect="1"/>
          </p:cNvPicPr>
          <p:nvPr/>
        </p:nvPicPr>
        <p:blipFill>
          <a:blip r:embed="rId7" cstate="print"/>
          <a:stretch>
            <a:fillRect/>
          </a:stretch>
        </p:blipFill>
        <p:spPr>
          <a:xfrm>
            <a:off x="3848578" y="2349574"/>
            <a:ext cx="610933" cy="505448"/>
          </a:xfrm>
          <a:prstGeom prst="rect">
            <a:avLst/>
          </a:prstGeom>
          <a:effectLst>
            <a:outerShdw blurRad="50800" dist="38100" dir="2700000" algn="tl" rotWithShape="0">
              <a:prstClr val="black"/>
            </a:outerShdw>
          </a:effectLst>
        </p:spPr>
      </p:pic>
      <p:pic>
        <p:nvPicPr>
          <p:cNvPr id="3" name="Picture 2" descr="es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1721" y="2394884"/>
            <a:ext cx="845119" cy="370149"/>
          </a:xfrm>
          <a:prstGeom prst="rect">
            <a:avLst/>
          </a:prstGeom>
        </p:spPr>
      </p:pic>
      <p:sp>
        <p:nvSpPr>
          <p:cNvPr id="16" name="Oval 15"/>
          <p:cNvSpPr/>
          <p:nvPr/>
        </p:nvSpPr>
        <p:spPr>
          <a:xfrm>
            <a:off x="6576785" y="4027711"/>
            <a:ext cx="136071" cy="126152"/>
          </a:xfrm>
          <a:prstGeom prst="ellipse">
            <a:avLst/>
          </a:prstGeom>
          <a:solidFill>
            <a:schemeClr val="bg1">
              <a:lumMod val="75000"/>
            </a:schemeClr>
          </a:solid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908794" y="4234116"/>
            <a:ext cx="136071" cy="126152"/>
          </a:xfrm>
          <a:prstGeom prst="ellipse">
            <a:avLst/>
          </a:prstGeom>
          <a:solidFill>
            <a:schemeClr val="bg1">
              <a:lumMod val="75000"/>
            </a:schemeClr>
          </a:solid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endCxn id="16" idx="1"/>
          </p:cNvCxnSpPr>
          <p:nvPr/>
        </p:nvCxnSpPr>
        <p:spPr>
          <a:xfrm>
            <a:off x="6431643" y="3828143"/>
            <a:ext cx="165069" cy="2180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 name="Oval 27"/>
          <p:cNvSpPr/>
          <p:nvPr/>
        </p:nvSpPr>
        <p:spPr>
          <a:xfrm>
            <a:off x="6291249" y="5131483"/>
            <a:ext cx="136071" cy="126152"/>
          </a:xfrm>
          <a:prstGeom prst="ellipse">
            <a:avLst/>
          </a:prstGeom>
          <a:solidFill>
            <a:schemeClr val="bg1">
              <a:lumMod val="75000"/>
            </a:schemeClr>
          </a:solidFill>
          <a:ln w="127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561878" y="5283935"/>
            <a:ext cx="136071" cy="126152"/>
          </a:xfrm>
          <a:prstGeom prst="ellipse">
            <a:avLst/>
          </a:prstGeom>
          <a:solidFill>
            <a:schemeClr val="bg1">
              <a:lumMod val="75000"/>
            </a:schemeClr>
          </a:solidFill>
          <a:ln w="12700" cmpd="sng">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a:endCxn id="28" idx="2"/>
          </p:cNvCxnSpPr>
          <p:nvPr/>
        </p:nvCxnSpPr>
        <p:spPr>
          <a:xfrm>
            <a:off x="6147000" y="5131483"/>
            <a:ext cx="144249" cy="63076"/>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28" idx="5"/>
            <a:endCxn id="30" idx="2"/>
          </p:cNvCxnSpPr>
          <p:nvPr/>
        </p:nvCxnSpPr>
        <p:spPr>
          <a:xfrm>
            <a:off x="6407393" y="5239160"/>
            <a:ext cx="154485" cy="107851"/>
          </a:xfrm>
          <a:prstGeom prst="line">
            <a:avLst/>
          </a:prstGeom>
        </p:spPr>
        <p:style>
          <a:lnRef idx="2">
            <a:schemeClr val="accent1"/>
          </a:lnRef>
          <a:fillRef idx="0">
            <a:schemeClr val="accent1"/>
          </a:fillRef>
          <a:effectRef idx="1">
            <a:schemeClr val="accent1"/>
          </a:effectRef>
          <a:fontRef idx="minor">
            <a:schemeClr val="tx1"/>
          </a:fontRef>
        </p:style>
      </p:cxnSp>
      <p:pic>
        <p:nvPicPr>
          <p:cNvPr id="44" name="Picture 43"/>
          <p:cNvPicPr>
            <a:picLocks noChangeAspect="1"/>
          </p:cNvPicPr>
          <p:nvPr/>
        </p:nvPicPr>
        <p:blipFill rotWithShape="1">
          <a:blip r:embed="rId5"/>
          <a:srcRect l="75359"/>
          <a:stretch/>
        </p:blipFill>
        <p:spPr>
          <a:xfrm>
            <a:off x="7087849" y="2870117"/>
            <a:ext cx="1553919" cy="1692252"/>
          </a:xfrm>
          <a:prstGeom prst="rect">
            <a:avLst/>
          </a:prstGeom>
        </p:spPr>
      </p:pic>
      <p:sp>
        <p:nvSpPr>
          <p:cNvPr id="2" name="Title 1"/>
          <p:cNvSpPr>
            <a:spLocks noGrp="1"/>
          </p:cNvSpPr>
          <p:nvPr>
            <p:ph type="title"/>
          </p:nvPr>
        </p:nvSpPr>
        <p:spPr>
          <a:xfrm>
            <a:off x="457200" y="274638"/>
            <a:ext cx="8229600" cy="493154"/>
          </a:xfrm>
        </p:spPr>
        <p:txBody>
          <a:bodyPr>
            <a:normAutofit fontScale="90000"/>
          </a:bodyPr>
          <a:lstStyle/>
          <a:p>
            <a:r>
              <a:rPr lang="en-US" dirty="0"/>
              <a:t>Decline </a:t>
            </a:r>
            <a:r>
              <a:rPr lang="en-US"/>
              <a:t>of Arctic sea ice volume</a:t>
            </a:r>
          </a:p>
        </p:txBody>
      </p:sp>
    </p:spTree>
    <p:extLst>
      <p:ext uri="{BB962C8B-B14F-4D97-AF65-F5344CB8AC3E}">
        <p14:creationId xmlns:p14="http://schemas.microsoft.com/office/powerpoint/2010/main" val="7728912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questions</a:t>
            </a:r>
          </a:p>
        </p:txBody>
      </p:sp>
      <p:sp>
        <p:nvSpPr>
          <p:cNvPr id="3" name="Content Placeholder 2"/>
          <p:cNvSpPr>
            <a:spLocks noGrp="1"/>
          </p:cNvSpPr>
          <p:nvPr>
            <p:ph idx="1"/>
          </p:nvPr>
        </p:nvSpPr>
        <p:spPr>
          <a:xfrm>
            <a:off x="457200" y="1600200"/>
            <a:ext cx="8432800" cy="4525963"/>
          </a:xfrm>
        </p:spPr>
        <p:txBody>
          <a:bodyPr>
            <a:normAutofit/>
          </a:bodyPr>
          <a:lstStyle/>
          <a:p>
            <a:r>
              <a:rPr lang="en-US" dirty="0"/>
              <a:t>What is the Thermodynamic Equation Of State (TEOS) of seawater?</a:t>
            </a:r>
          </a:p>
          <a:p>
            <a:endParaRPr lang="en-US" dirty="0"/>
          </a:p>
          <a:p>
            <a:r>
              <a:rPr lang="en-US" dirty="0"/>
              <a:t>What is the meaning of nonlinearity in the equation of state?</a:t>
            </a:r>
          </a:p>
          <a:p>
            <a:endParaRPr lang="en-US" dirty="0"/>
          </a:p>
          <a:p>
            <a:endParaRPr lang="en-US" dirty="0"/>
          </a:p>
          <a:p>
            <a:endParaRPr lang="en-US" dirty="0"/>
          </a:p>
        </p:txBody>
      </p:sp>
    </p:spTree>
    <p:extLst>
      <p:ext uri="{BB962C8B-B14F-4D97-AF65-F5344CB8AC3E}">
        <p14:creationId xmlns:p14="http://schemas.microsoft.com/office/powerpoint/2010/main" val="1604714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questions</a:t>
            </a:r>
          </a:p>
        </p:txBody>
      </p:sp>
      <p:sp>
        <p:nvSpPr>
          <p:cNvPr id="3" name="Content Placeholder 2"/>
          <p:cNvSpPr>
            <a:spLocks noGrp="1"/>
          </p:cNvSpPr>
          <p:nvPr>
            <p:ph idx="1"/>
          </p:nvPr>
        </p:nvSpPr>
        <p:spPr>
          <a:xfrm>
            <a:off x="457200" y="1600200"/>
            <a:ext cx="8432800" cy="4525963"/>
          </a:xfrm>
        </p:spPr>
        <p:txBody>
          <a:bodyPr>
            <a:normAutofit fontScale="92500" lnSpcReduction="20000"/>
          </a:bodyPr>
          <a:lstStyle/>
          <a:p>
            <a:r>
              <a:rPr lang="en-US" dirty="0"/>
              <a:t>Imagine density contours in the T-S diagram. What are the effects of nonlinearity?</a:t>
            </a:r>
          </a:p>
          <a:p>
            <a:endParaRPr lang="en-US" dirty="0"/>
          </a:p>
          <a:p>
            <a:endParaRPr lang="en-US" dirty="0"/>
          </a:p>
          <a:p>
            <a:r>
              <a:rPr lang="en-US" dirty="0"/>
              <a:t>Cold water is more compressible than warm water. What is the term used to explain this effect? </a:t>
            </a:r>
          </a:p>
          <a:p>
            <a:endParaRPr lang="en-US" dirty="0"/>
          </a:p>
          <a:p>
            <a:endParaRPr lang="en-US" dirty="0"/>
          </a:p>
          <a:p>
            <a:r>
              <a:rPr lang="en-US" dirty="0"/>
              <a:t>What are the 3 major regions of the water column based on its temperature profile?</a:t>
            </a:r>
          </a:p>
        </p:txBody>
      </p:sp>
    </p:spTree>
    <p:extLst>
      <p:ext uri="{BB962C8B-B14F-4D97-AF65-F5344CB8AC3E}">
        <p14:creationId xmlns:p14="http://schemas.microsoft.com/office/powerpoint/2010/main" val="1029629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28600"/>
            <a:ext cx="7162800" cy="457200"/>
          </a:xfrm>
        </p:spPr>
        <p:txBody>
          <a:bodyPr>
            <a:normAutofit fontScale="90000"/>
          </a:bodyPr>
          <a:lstStyle/>
          <a:p>
            <a:pPr eaLnBrk="1" hangingPunct="1"/>
            <a:r>
              <a:rPr lang="en-US"/>
              <a:t>Pacific potential temperature section</a:t>
            </a:r>
          </a:p>
        </p:txBody>
      </p:sp>
      <p:pic>
        <p:nvPicPr>
          <p:cNvPr id="27651" name="Picture 3"/>
          <p:cNvPicPr>
            <a:picLocks noChangeAspect="1" noChangeArrowheads="1"/>
          </p:cNvPicPr>
          <p:nvPr/>
        </p:nvPicPr>
        <p:blipFill>
          <a:blip r:embed="rId3"/>
          <a:srcRect/>
          <a:stretch>
            <a:fillRect/>
          </a:stretch>
        </p:blipFill>
        <p:spPr bwMode="auto">
          <a:xfrm>
            <a:off x="0" y="1555750"/>
            <a:ext cx="7467600" cy="5302250"/>
          </a:xfrm>
          <a:prstGeom prst="rect">
            <a:avLst/>
          </a:prstGeom>
          <a:noFill/>
          <a:ln w="9525">
            <a:noFill/>
            <a:miter lim="800000"/>
            <a:headEnd/>
            <a:tailEnd/>
          </a:ln>
        </p:spPr>
      </p:pic>
      <p:pic>
        <p:nvPicPr>
          <p:cNvPr id="27652" name="Picture 4"/>
          <p:cNvPicPr>
            <a:picLocks noChangeAspect="1" noChangeArrowheads="1"/>
          </p:cNvPicPr>
          <p:nvPr/>
        </p:nvPicPr>
        <p:blipFill>
          <a:blip r:embed="rId4"/>
          <a:srcRect l="9764" t="69727" r="55882" b="8363"/>
          <a:stretch>
            <a:fillRect/>
          </a:stretch>
        </p:blipFill>
        <p:spPr bwMode="auto">
          <a:xfrm>
            <a:off x="7315200" y="0"/>
            <a:ext cx="1828800" cy="1509713"/>
          </a:xfrm>
          <a:prstGeom prst="rect">
            <a:avLst/>
          </a:prstGeom>
          <a:noFill/>
          <a:ln w="38100">
            <a:solidFill>
              <a:srgbClr val="800080"/>
            </a:solidFill>
            <a:miter lim="800000"/>
            <a:headEnd/>
            <a:tailEnd/>
          </a:ln>
        </p:spPr>
      </p:pic>
      <p:sp>
        <p:nvSpPr>
          <p:cNvPr id="27654" name="Text Box 6"/>
          <p:cNvSpPr txBox="1">
            <a:spLocks noChangeArrowheads="1"/>
          </p:cNvSpPr>
          <p:nvPr/>
        </p:nvSpPr>
        <p:spPr bwMode="auto">
          <a:xfrm>
            <a:off x="7391400" y="1981200"/>
            <a:ext cx="1752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rPr>
              <a:t>thermocline</a:t>
            </a:r>
            <a:endParaRPr lang="en-US"/>
          </a:p>
        </p:txBody>
      </p:sp>
      <p:sp>
        <p:nvSpPr>
          <p:cNvPr id="27658" name="Text Box 10"/>
          <p:cNvSpPr txBox="1">
            <a:spLocks noChangeArrowheads="1"/>
          </p:cNvSpPr>
          <p:nvPr/>
        </p:nvSpPr>
        <p:spPr bwMode="auto">
          <a:xfrm>
            <a:off x="7315200" y="6461125"/>
            <a:ext cx="1828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 4.12a</a:t>
            </a:r>
            <a:endParaRPr lang="en-US">
              <a:solidFill>
                <a:srgbClr val="000000"/>
              </a:solidFill>
            </a:endParaRPr>
          </a:p>
        </p:txBody>
      </p:sp>
    </p:spTree>
    <p:extLst>
      <p:ext uri="{BB962C8B-B14F-4D97-AF65-F5344CB8AC3E}">
        <p14:creationId xmlns:p14="http://schemas.microsoft.com/office/powerpoint/2010/main" val="3828726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232127"/>
            <a:ext cx="7772400" cy="685800"/>
          </a:xfrm>
        </p:spPr>
        <p:txBody>
          <a:bodyPr>
            <a:noAutofit/>
          </a:bodyPr>
          <a:lstStyle/>
          <a:p>
            <a:pPr eaLnBrk="1" hangingPunct="1"/>
            <a:r>
              <a:rPr lang="en-US" sz="3200" dirty="0"/>
              <a:t>1. Definitions: vertical structures (temperature)</a:t>
            </a:r>
            <a:endParaRPr lang="en-US" sz="3200" dirty="0">
              <a:solidFill>
                <a:srgbClr val="FF0000"/>
              </a:solidFill>
            </a:endParaRPr>
          </a:p>
        </p:txBody>
      </p:sp>
      <p:pic>
        <p:nvPicPr>
          <p:cNvPr id="29699" name="Picture 3"/>
          <p:cNvPicPr>
            <a:picLocks noChangeAspect="1" noChangeArrowheads="1"/>
          </p:cNvPicPr>
          <p:nvPr/>
        </p:nvPicPr>
        <p:blipFill>
          <a:blip r:embed="rId3"/>
          <a:srcRect t="14935" r="17990"/>
          <a:stretch>
            <a:fillRect/>
          </a:stretch>
        </p:blipFill>
        <p:spPr bwMode="auto">
          <a:xfrm>
            <a:off x="2252663" y="1066800"/>
            <a:ext cx="6891337" cy="3925888"/>
          </a:xfrm>
          <a:prstGeom prst="rect">
            <a:avLst/>
          </a:prstGeom>
          <a:noFill/>
          <a:ln w="9525">
            <a:noFill/>
            <a:miter lim="800000"/>
            <a:headEnd/>
            <a:tailEnd/>
          </a:ln>
        </p:spPr>
      </p:pic>
      <p:sp>
        <p:nvSpPr>
          <p:cNvPr id="29700" name="Text Box 4"/>
          <p:cNvSpPr txBox="1">
            <a:spLocks noChangeArrowheads="1"/>
          </p:cNvSpPr>
          <p:nvPr/>
        </p:nvSpPr>
        <p:spPr bwMode="auto">
          <a:xfrm>
            <a:off x="6553200" y="6400800"/>
            <a:ext cx="25908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Figure 4.2</a:t>
            </a:r>
          </a:p>
        </p:txBody>
      </p:sp>
      <p:sp>
        <p:nvSpPr>
          <p:cNvPr id="29701" name="TextBox 4"/>
          <p:cNvSpPr txBox="1">
            <a:spLocks noChangeArrowheads="1"/>
          </p:cNvSpPr>
          <p:nvPr/>
        </p:nvSpPr>
        <p:spPr bwMode="auto">
          <a:xfrm>
            <a:off x="4419600" y="5638800"/>
            <a:ext cx="4724400" cy="523875"/>
          </a:xfrm>
          <a:prstGeom prst="rect">
            <a:avLst/>
          </a:prstGeom>
          <a:noFill/>
          <a:ln w="9525">
            <a:noFill/>
            <a:miter lim="800000"/>
            <a:headEnd/>
            <a:tailEnd/>
          </a:ln>
        </p:spPr>
        <p:txBody>
          <a:bodyPr wrap="square">
            <a:prstTxWarp prst="textNoShape">
              <a:avLst/>
            </a:prstTxWarp>
            <a:spAutoFit/>
          </a:bodyPr>
          <a:lstStyle/>
          <a:p>
            <a:r>
              <a:rPr lang="en-US" sz="2800" dirty="0">
                <a:solidFill>
                  <a:srgbClr val="000000"/>
                </a:solidFill>
              </a:rPr>
              <a:t>Typical North Pacific profiles</a:t>
            </a:r>
          </a:p>
        </p:txBody>
      </p:sp>
      <p:sp>
        <p:nvSpPr>
          <p:cNvPr id="29702" name="TextBox 5"/>
          <p:cNvSpPr txBox="1">
            <a:spLocks noChangeArrowheads="1"/>
          </p:cNvSpPr>
          <p:nvPr/>
        </p:nvSpPr>
        <p:spPr bwMode="auto">
          <a:xfrm>
            <a:off x="150205" y="1592275"/>
            <a:ext cx="2438400" cy="2862322"/>
          </a:xfrm>
          <a:prstGeom prst="rect">
            <a:avLst/>
          </a:prstGeom>
          <a:noFill/>
          <a:ln w="9525">
            <a:noFill/>
            <a:miter lim="800000"/>
            <a:headEnd/>
            <a:tailEnd/>
          </a:ln>
        </p:spPr>
        <p:txBody>
          <a:bodyPr>
            <a:prstTxWarp prst="textNoShape">
              <a:avLst/>
            </a:prstTxWarp>
            <a:spAutoFit/>
          </a:bodyPr>
          <a:lstStyle/>
          <a:p>
            <a:r>
              <a:rPr lang="en-US" sz="2000" dirty="0">
                <a:solidFill>
                  <a:schemeClr val="accent4">
                    <a:lumMod val="60000"/>
                    <a:lumOff val="40000"/>
                  </a:schemeClr>
                </a:solidFill>
                <a:latin typeface="Arial"/>
                <a:cs typeface="Arial"/>
              </a:rPr>
              <a:t>Mixed layer</a:t>
            </a:r>
          </a:p>
          <a:p>
            <a:endParaRPr lang="en-US" sz="2000" dirty="0">
              <a:solidFill>
                <a:srgbClr val="FF0000"/>
              </a:solidFill>
              <a:latin typeface="Arial"/>
              <a:cs typeface="Arial"/>
            </a:endParaRPr>
          </a:p>
          <a:p>
            <a:r>
              <a:rPr lang="en-US" sz="2000" dirty="0">
                <a:solidFill>
                  <a:srgbClr val="FF0000"/>
                </a:solidFill>
                <a:latin typeface="Arial"/>
                <a:cs typeface="Arial"/>
              </a:rPr>
              <a:t>Thermocline</a:t>
            </a:r>
          </a:p>
          <a:p>
            <a:br>
              <a:rPr lang="en-US" sz="2000" dirty="0">
                <a:solidFill>
                  <a:srgbClr val="FF0000"/>
                </a:solidFill>
                <a:latin typeface="Arial"/>
                <a:cs typeface="Arial"/>
              </a:rPr>
            </a:br>
            <a:endParaRPr lang="en-US" sz="2000" dirty="0">
              <a:solidFill>
                <a:srgbClr val="FF0000"/>
              </a:solidFill>
              <a:latin typeface="Arial"/>
              <a:cs typeface="Arial"/>
            </a:endParaRPr>
          </a:p>
          <a:p>
            <a:r>
              <a:rPr lang="en-US" sz="2000" dirty="0">
                <a:solidFill>
                  <a:srgbClr val="FF6600"/>
                </a:solidFill>
                <a:latin typeface="Arial"/>
                <a:cs typeface="Arial"/>
              </a:rPr>
              <a:t>Thermostad</a:t>
            </a:r>
          </a:p>
          <a:p>
            <a:endParaRPr lang="en-US" sz="2000" dirty="0">
              <a:solidFill>
                <a:srgbClr val="FF0000"/>
              </a:solidFill>
              <a:latin typeface="Arial"/>
              <a:cs typeface="Arial"/>
            </a:endParaRPr>
          </a:p>
          <a:p>
            <a:r>
              <a:rPr lang="en-US" sz="2000" dirty="0" err="1">
                <a:solidFill>
                  <a:srgbClr val="3366FF"/>
                </a:solidFill>
                <a:latin typeface="Arial"/>
                <a:cs typeface="Arial"/>
              </a:rPr>
              <a:t>Dichothermal</a:t>
            </a:r>
            <a:r>
              <a:rPr lang="en-US" sz="2000" dirty="0">
                <a:solidFill>
                  <a:srgbClr val="3366FF"/>
                </a:solidFill>
                <a:latin typeface="Arial"/>
                <a:cs typeface="Arial"/>
              </a:rPr>
              <a:t> </a:t>
            </a:r>
          </a:p>
          <a:p>
            <a:r>
              <a:rPr lang="en-US" sz="2000" dirty="0">
                <a:solidFill>
                  <a:srgbClr val="3366FF"/>
                </a:solidFill>
                <a:latin typeface="Arial"/>
                <a:cs typeface="Arial"/>
              </a:rPr>
              <a:t>layer (T minimum)</a:t>
            </a:r>
          </a:p>
        </p:txBody>
      </p:sp>
      <p:sp>
        <p:nvSpPr>
          <p:cNvPr id="8" name="Line 12"/>
          <p:cNvSpPr>
            <a:spLocks noChangeShapeType="1"/>
          </p:cNvSpPr>
          <p:nvPr/>
        </p:nvSpPr>
        <p:spPr bwMode="auto">
          <a:xfrm flipV="1">
            <a:off x="1752600" y="1676400"/>
            <a:ext cx="3429000" cy="76200"/>
          </a:xfrm>
          <a:prstGeom prst="line">
            <a:avLst/>
          </a:prstGeom>
          <a:noFill/>
          <a:ln w="57150">
            <a:solidFill>
              <a:srgbClr val="C41BFF"/>
            </a:solidFill>
            <a:round/>
            <a:headEnd/>
            <a:tailEnd type="triangle" w="med" len="med"/>
          </a:ln>
        </p:spPr>
        <p:txBody>
          <a:bodyPr wrap="none" anchor="ctr">
            <a:prstTxWarp prst="textNoShape">
              <a:avLst/>
            </a:prstTxWarp>
          </a:bodyPr>
          <a:lstStyle/>
          <a:p>
            <a:endParaRPr lang="en-US"/>
          </a:p>
        </p:txBody>
      </p:sp>
      <p:grpSp>
        <p:nvGrpSpPr>
          <p:cNvPr id="2" name="Group 13"/>
          <p:cNvGrpSpPr>
            <a:grpSpLocks/>
          </p:cNvGrpSpPr>
          <p:nvPr/>
        </p:nvGrpSpPr>
        <p:grpSpPr bwMode="auto">
          <a:xfrm>
            <a:off x="1828800" y="1828800"/>
            <a:ext cx="4724400" cy="838200"/>
            <a:chOff x="1828800" y="1828800"/>
            <a:chExt cx="4724400" cy="838200"/>
          </a:xfrm>
        </p:grpSpPr>
        <p:sp>
          <p:nvSpPr>
            <p:cNvPr id="29707" name="Line 13"/>
            <p:cNvSpPr>
              <a:spLocks noChangeShapeType="1"/>
            </p:cNvSpPr>
            <p:nvPr/>
          </p:nvSpPr>
          <p:spPr bwMode="auto">
            <a:xfrm flipV="1">
              <a:off x="1828800" y="1828800"/>
              <a:ext cx="2362200" cy="6858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29708" name="Line 13"/>
            <p:cNvSpPr>
              <a:spLocks noChangeShapeType="1"/>
            </p:cNvSpPr>
            <p:nvPr/>
          </p:nvSpPr>
          <p:spPr bwMode="auto">
            <a:xfrm flipV="1">
              <a:off x="1828800" y="1981200"/>
              <a:ext cx="4572000" cy="609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29709" name="Line 13"/>
            <p:cNvSpPr>
              <a:spLocks noChangeShapeType="1"/>
            </p:cNvSpPr>
            <p:nvPr/>
          </p:nvSpPr>
          <p:spPr bwMode="auto">
            <a:xfrm flipV="1">
              <a:off x="1828800" y="2438400"/>
              <a:ext cx="4724400" cy="228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sp>
        <p:nvSpPr>
          <p:cNvPr id="12" name="Line 13"/>
          <p:cNvSpPr>
            <a:spLocks noChangeShapeType="1"/>
          </p:cNvSpPr>
          <p:nvPr/>
        </p:nvSpPr>
        <p:spPr bwMode="auto">
          <a:xfrm flipV="1">
            <a:off x="1752600" y="1981200"/>
            <a:ext cx="5257800" cy="1295400"/>
          </a:xfrm>
          <a:prstGeom prst="line">
            <a:avLst/>
          </a:prstGeom>
          <a:noFill/>
          <a:ln w="57150">
            <a:solidFill>
              <a:srgbClr val="FF6600"/>
            </a:solidFill>
            <a:round/>
            <a:headEnd/>
            <a:tailEnd type="triangle" w="med" len="med"/>
          </a:ln>
        </p:spPr>
        <p:txBody>
          <a:bodyPr wrap="none" anchor="ctr">
            <a:prstTxWarp prst="textNoShape">
              <a:avLst/>
            </a:prstTxWarp>
          </a:bodyPr>
          <a:lstStyle/>
          <a:p>
            <a:endParaRPr lang="en-US"/>
          </a:p>
        </p:txBody>
      </p:sp>
      <p:sp>
        <p:nvSpPr>
          <p:cNvPr id="13" name="Line 13"/>
          <p:cNvSpPr>
            <a:spLocks noChangeShapeType="1"/>
          </p:cNvSpPr>
          <p:nvPr/>
        </p:nvSpPr>
        <p:spPr bwMode="auto">
          <a:xfrm flipV="1">
            <a:off x="1828800" y="1828800"/>
            <a:ext cx="6400800" cy="2209800"/>
          </a:xfrm>
          <a:prstGeom prst="line">
            <a:avLst/>
          </a:prstGeom>
          <a:noFill/>
          <a:ln w="57150">
            <a:solidFill>
              <a:srgbClr val="3366FF"/>
            </a:solidFill>
            <a:round/>
            <a:headEnd/>
            <a:tailEnd type="triangle" w="med" len="me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409845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2" grpId="0" animBg="1"/>
      <p:bldP spid="12" grpId="1" animBg="1"/>
      <p:bldP spid="13" grpId="0" animBg="1"/>
      <p:bldP spid="13"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173980"/>
            <a:ext cx="7162800" cy="457200"/>
          </a:xfrm>
        </p:spPr>
        <p:txBody>
          <a:bodyPr>
            <a:noAutofit/>
          </a:bodyPr>
          <a:lstStyle/>
          <a:p>
            <a:pPr eaLnBrk="1" hangingPunct="1"/>
            <a:r>
              <a:rPr lang="en-US" sz="3200" dirty="0"/>
              <a:t>Pacific potential temperature section</a:t>
            </a:r>
          </a:p>
        </p:txBody>
      </p:sp>
      <p:pic>
        <p:nvPicPr>
          <p:cNvPr id="27651" name="Picture 3"/>
          <p:cNvPicPr>
            <a:picLocks noChangeAspect="1" noChangeArrowheads="1"/>
          </p:cNvPicPr>
          <p:nvPr/>
        </p:nvPicPr>
        <p:blipFill>
          <a:blip r:embed="rId3"/>
          <a:srcRect/>
          <a:stretch>
            <a:fillRect/>
          </a:stretch>
        </p:blipFill>
        <p:spPr bwMode="auto">
          <a:xfrm>
            <a:off x="0" y="1555750"/>
            <a:ext cx="7467600" cy="5302250"/>
          </a:xfrm>
          <a:prstGeom prst="rect">
            <a:avLst/>
          </a:prstGeom>
          <a:noFill/>
          <a:ln w="9525">
            <a:noFill/>
            <a:miter lim="800000"/>
            <a:headEnd/>
            <a:tailEnd/>
          </a:ln>
        </p:spPr>
      </p:pic>
      <p:pic>
        <p:nvPicPr>
          <p:cNvPr id="27652" name="Picture 4"/>
          <p:cNvPicPr>
            <a:picLocks noChangeAspect="1" noChangeArrowheads="1"/>
          </p:cNvPicPr>
          <p:nvPr/>
        </p:nvPicPr>
        <p:blipFill>
          <a:blip r:embed="rId4"/>
          <a:srcRect l="9764" t="69727" r="55882" b="8363"/>
          <a:stretch>
            <a:fillRect/>
          </a:stretch>
        </p:blipFill>
        <p:spPr bwMode="auto">
          <a:xfrm>
            <a:off x="7315200" y="0"/>
            <a:ext cx="1828800" cy="1509713"/>
          </a:xfrm>
          <a:prstGeom prst="rect">
            <a:avLst/>
          </a:prstGeom>
          <a:noFill/>
          <a:ln w="38100">
            <a:solidFill>
              <a:srgbClr val="800080"/>
            </a:solidFill>
            <a:miter lim="800000"/>
            <a:headEnd/>
            <a:tailEnd/>
          </a:ln>
        </p:spPr>
      </p:pic>
      <p:sp>
        <p:nvSpPr>
          <p:cNvPr id="27654" name="Text Box 6"/>
          <p:cNvSpPr txBox="1">
            <a:spLocks noChangeArrowheads="1"/>
          </p:cNvSpPr>
          <p:nvPr/>
        </p:nvSpPr>
        <p:spPr bwMode="auto">
          <a:xfrm>
            <a:off x="7391400" y="1981200"/>
            <a:ext cx="1752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rPr>
              <a:t>thermocline</a:t>
            </a:r>
            <a:endParaRPr lang="en-US"/>
          </a:p>
        </p:txBody>
      </p:sp>
      <p:sp>
        <p:nvSpPr>
          <p:cNvPr id="27658" name="Text Box 10"/>
          <p:cNvSpPr txBox="1">
            <a:spLocks noChangeArrowheads="1"/>
          </p:cNvSpPr>
          <p:nvPr/>
        </p:nvSpPr>
        <p:spPr bwMode="auto">
          <a:xfrm>
            <a:off x="7315200" y="6461125"/>
            <a:ext cx="1828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 4.12a</a:t>
            </a:r>
            <a:endParaRPr lang="en-US">
              <a:solidFill>
                <a:srgbClr val="000000"/>
              </a:solidFill>
            </a:endParaRPr>
          </a:p>
        </p:txBody>
      </p:sp>
      <p:sp>
        <p:nvSpPr>
          <p:cNvPr id="7" name="TextBox 5"/>
          <p:cNvSpPr txBox="1">
            <a:spLocks noChangeArrowheads="1"/>
          </p:cNvSpPr>
          <p:nvPr/>
        </p:nvSpPr>
        <p:spPr bwMode="auto">
          <a:xfrm>
            <a:off x="228600" y="762000"/>
            <a:ext cx="6629400" cy="369332"/>
          </a:xfrm>
          <a:prstGeom prst="rect">
            <a:avLst/>
          </a:prstGeom>
          <a:noFill/>
          <a:ln w="9525">
            <a:noFill/>
            <a:miter lim="800000"/>
            <a:headEnd/>
            <a:tailEnd/>
          </a:ln>
        </p:spPr>
        <p:txBody>
          <a:bodyPr wrap="square">
            <a:prstTxWarp prst="textNoShape">
              <a:avLst/>
            </a:prstTxWarp>
            <a:spAutoFit/>
          </a:bodyPr>
          <a:lstStyle/>
          <a:p>
            <a:r>
              <a:rPr lang="en-US" dirty="0">
                <a:solidFill>
                  <a:schemeClr val="accent4">
                    <a:lumMod val="75000"/>
                  </a:schemeClr>
                </a:solidFill>
              </a:rPr>
              <a:t>Mixed layer      </a:t>
            </a:r>
            <a:r>
              <a:rPr lang="en-US" dirty="0" err="1">
                <a:solidFill>
                  <a:srgbClr val="FF6600"/>
                </a:solidFill>
              </a:rPr>
              <a:t>Thermostad</a:t>
            </a:r>
            <a:r>
              <a:rPr lang="en-US" dirty="0">
                <a:solidFill>
                  <a:srgbClr val="000000"/>
                </a:solidFill>
              </a:rPr>
              <a:t>       	</a:t>
            </a:r>
            <a:r>
              <a:rPr lang="en-US" dirty="0">
                <a:solidFill>
                  <a:srgbClr val="FF0000"/>
                </a:solidFill>
              </a:rPr>
              <a:t>Thermocline</a:t>
            </a:r>
          </a:p>
        </p:txBody>
      </p:sp>
      <p:sp>
        <p:nvSpPr>
          <p:cNvPr id="8" name="Line 12"/>
          <p:cNvSpPr>
            <a:spLocks noChangeShapeType="1"/>
          </p:cNvSpPr>
          <p:nvPr/>
        </p:nvSpPr>
        <p:spPr bwMode="auto">
          <a:xfrm>
            <a:off x="685800" y="1295400"/>
            <a:ext cx="228600" cy="457200"/>
          </a:xfrm>
          <a:prstGeom prst="line">
            <a:avLst/>
          </a:prstGeom>
          <a:noFill/>
          <a:ln w="57150">
            <a:solidFill>
              <a:srgbClr val="C41BFF"/>
            </a:solidFill>
            <a:round/>
            <a:headEnd/>
            <a:tailEnd type="triangle" w="med" len="med"/>
          </a:ln>
        </p:spPr>
        <p:txBody>
          <a:bodyPr wrap="none" anchor="ctr">
            <a:prstTxWarp prst="textNoShape">
              <a:avLst/>
            </a:prstTxWarp>
          </a:bodyPr>
          <a:lstStyle/>
          <a:p>
            <a:endParaRPr lang="en-US"/>
          </a:p>
        </p:txBody>
      </p:sp>
      <p:sp>
        <p:nvSpPr>
          <p:cNvPr id="9" name="Line 13"/>
          <p:cNvSpPr>
            <a:spLocks noChangeShapeType="1"/>
          </p:cNvSpPr>
          <p:nvPr/>
        </p:nvSpPr>
        <p:spPr bwMode="auto">
          <a:xfrm flipH="1">
            <a:off x="2819400" y="1066800"/>
            <a:ext cx="1524000" cy="838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10" name="Line 13"/>
          <p:cNvSpPr>
            <a:spLocks noChangeShapeType="1"/>
          </p:cNvSpPr>
          <p:nvPr/>
        </p:nvSpPr>
        <p:spPr bwMode="auto">
          <a:xfrm flipH="1">
            <a:off x="1905000" y="1143000"/>
            <a:ext cx="457200" cy="990600"/>
          </a:xfrm>
          <a:prstGeom prst="line">
            <a:avLst/>
          </a:prstGeom>
          <a:noFill/>
          <a:ln w="57150">
            <a:solidFill>
              <a:srgbClr val="FF6600"/>
            </a:solidFill>
            <a:round/>
            <a:headEnd/>
            <a:tailEnd type="triangle" w="med" len="med"/>
          </a:ln>
        </p:spPr>
        <p:txBody>
          <a:bodyPr wrap="none" anchor="ctr">
            <a:prstTxWarp prst="textNoShape">
              <a:avLst/>
            </a:prstTxWarp>
          </a:bodyPr>
          <a:lstStyle/>
          <a:p>
            <a:endParaRPr lang="en-US"/>
          </a:p>
        </p:txBody>
      </p:sp>
      <p:sp>
        <p:nvSpPr>
          <p:cNvPr id="11" name="Line 13"/>
          <p:cNvSpPr>
            <a:spLocks noChangeShapeType="1"/>
          </p:cNvSpPr>
          <p:nvPr/>
        </p:nvSpPr>
        <p:spPr bwMode="auto">
          <a:xfrm flipH="1" flipV="1">
            <a:off x="7391400" y="1676400"/>
            <a:ext cx="838200" cy="228600"/>
          </a:xfrm>
          <a:prstGeom prst="line">
            <a:avLst/>
          </a:prstGeom>
          <a:noFill/>
          <a:ln w="57150">
            <a:solidFill>
              <a:srgbClr val="3366FF"/>
            </a:solidFill>
            <a:round/>
            <a:headEnd/>
            <a:tailEnd type="triangle" w="med" len="med"/>
          </a:ln>
        </p:spPr>
        <p:txBody>
          <a:bodyPr wrap="none" anchor="ctr">
            <a:prstTxWarp prst="textNoShape">
              <a:avLst/>
            </a:prstTxWarp>
          </a:bodyPr>
          <a:lstStyle/>
          <a:p>
            <a:endParaRPr lang="en-US"/>
          </a:p>
        </p:txBody>
      </p:sp>
      <p:sp>
        <p:nvSpPr>
          <p:cNvPr id="12" name="TextBox 5"/>
          <p:cNvSpPr txBox="1">
            <a:spLocks noChangeArrowheads="1"/>
          </p:cNvSpPr>
          <p:nvPr/>
        </p:nvSpPr>
        <p:spPr bwMode="auto">
          <a:xfrm>
            <a:off x="7467600" y="2057400"/>
            <a:ext cx="1676400" cy="923330"/>
          </a:xfrm>
          <a:prstGeom prst="rect">
            <a:avLst/>
          </a:prstGeom>
          <a:noFill/>
          <a:ln w="9525">
            <a:noFill/>
            <a:miter lim="800000"/>
            <a:headEnd/>
            <a:tailEnd/>
          </a:ln>
        </p:spPr>
        <p:txBody>
          <a:bodyPr wrap="square">
            <a:prstTxWarp prst="textNoShape">
              <a:avLst/>
            </a:prstTxWarp>
            <a:spAutoFit/>
          </a:bodyPr>
          <a:lstStyle/>
          <a:p>
            <a:r>
              <a:rPr lang="en-US" dirty="0">
                <a:solidFill>
                  <a:srgbClr val="0000FF"/>
                </a:solidFill>
              </a:rPr>
              <a:t>Dichothermal layer (T minimum)</a:t>
            </a:r>
          </a:p>
        </p:txBody>
      </p:sp>
    </p:spTree>
    <p:extLst>
      <p:ext uri="{BB962C8B-B14F-4D97-AF65-F5344CB8AC3E}">
        <p14:creationId xmlns:p14="http://schemas.microsoft.com/office/powerpoint/2010/main" val="236348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5800" y="228600"/>
            <a:ext cx="7772400" cy="762000"/>
          </a:xfrm>
        </p:spPr>
        <p:txBody>
          <a:bodyPr>
            <a:normAutofit/>
          </a:bodyPr>
          <a:lstStyle/>
          <a:p>
            <a:pPr eaLnBrk="1" hangingPunct="1"/>
            <a:r>
              <a:rPr lang="en-US" dirty="0"/>
              <a:t>Water masses </a:t>
            </a:r>
            <a:endParaRPr lang="en-US" sz="2000" dirty="0"/>
          </a:p>
        </p:txBody>
      </p:sp>
      <p:sp>
        <p:nvSpPr>
          <p:cNvPr id="47107" name="Text Box 3"/>
          <p:cNvSpPr txBox="1">
            <a:spLocks noChangeArrowheads="1"/>
          </p:cNvSpPr>
          <p:nvPr/>
        </p:nvSpPr>
        <p:spPr bwMode="auto">
          <a:xfrm>
            <a:off x="304800" y="1618916"/>
            <a:ext cx="8839200" cy="3877985"/>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FF0000"/>
                </a:solidFill>
                <a:latin typeface="Verdana" charset="0"/>
              </a:rPr>
              <a:t>Water mass: </a:t>
            </a:r>
            <a:r>
              <a:rPr lang="en-US" dirty="0">
                <a:solidFill>
                  <a:srgbClr val="000000"/>
                </a:solidFill>
                <a:latin typeface="Verdana" charset="0"/>
              </a:rPr>
              <a:t>“body of water with a common formation history”.  Names are capitalized.</a:t>
            </a:r>
          </a:p>
          <a:p>
            <a:pPr>
              <a:spcBef>
                <a:spcPct val="50000"/>
              </a:spcBef>
            </a:pPr>
            <a:r>
              <a:rPr lang="en-US" dirty="0">
                <a:solidFill>
                  <a:srgbClr val="000000"/>
                </a:solidFill>
                <a:latin typeface="Verdana" charset="0"/>
              </a:rPr>
              <a:t>A water mass has </a:t>
            </a:r>
          </a:p>
          <a:p>
            <a:pPr>
              <a:spcBef>
                <a:spcPct val="50000"/>
              </a:spcBef>
            </a:pPr>
            <a:r>
              <a:rPr lang="en-US" dirty="0">
                <a:solidFill>
                  <a:srgbClr val="000000"/>
                </a:solidFill>
                <a:latin typeface="Verdana" charset="0"/>
              </a:rPr>
              <a:t>	an identifiable property </a:t>
            </a:r>
            <a:r>
              <a:rPr lang="en-US" sz="2000" dirty="0">
                <a:solidFill>
                  <a:srgbClr val="000000"/>
                </a:solidFill>
                <a:latin typeface="Verdana" charset="0"/>
              </a:rPr>
              <a:t>(usually an extremum of some sort)</a:t>
            </a:r>
            <a:endParaRPr lang="en-US" dirty="0">
              <a:solidFill>
                <a:srgbClr val="000000"/>
              </a:solidFill>
              <a:latin typeface="Verdana" charset="0"/>
            </a:endParaRPr>
          </a:p>
          <a:p>
            <a:pPr>
              <a:spcBef>
                <a:spcPct val="50000"/>
              </a:spcBef>
            </a:pPr>
            <a:r>
              <a:rPr lang="en-US" dirty="0">
                <a:solidFill>
                  <a:srgbClr val="000000"/>
                </a:solidFill>
                <a:latin typeface="Verdana" charset="0"/>
              </a:rPr>
              <a:t>	an identifiable formation process</a:t>
            </a:r>
          </a:p>
          <a:p>
            <a:pPr>
              <a:spcBef>
                <a:spcPct val="50000"/>
              </a:spcBef>
            </a:pPr>
            <a:endParaRPr lang="en-US" dirty="0">
              <a:solidFill>
                <a:srgbClr val="000000"/>
              </a:solidFill>
              <a:latin typeface="Verdana" charset="0"/>
            </a:endParaRPr>
          </a:p>
          <a:p>
            <a:pPr>
              <a:spcBef>
                <a:spcPct val="50000"/>
              </a:spcBef>
            </a:pPr>
            <a:r>
              <a:rPr lang="en-US" dirty="0">
                <a:solidFill>
                  <a:srgbClr val="FF0000"/>
                </a:solidFill>
                <a:latin typeface="Verdana" charset="0"/>
              </a:rPr>
              <a:t>Water type:  </a:t>
            </a:r>
            <a:r>
              <a:rPr lang="en-US" dirty="0">
                <a:solidFill>
                  <a:srgbClr val="000000"/>
                </a:solidFill>
                <a:latin typeface="Verdana" charset="0"/>
              </a:rPr>
              <a:t>point on a temperature-salinity diagram (this can include additional properties such as nutrients)</a:t>
            </a:r>
          </a:p>
          <a:p>
            <a:pPr>
              <a:spcBef>
                <a:spcPct val="50000"/>
              </a:spcBef>
            </a:pPr>
            <a:endParaRPr lang="en-US" dirty="0">
              <a:solidFill>
                <a:srgbClr val="000000"/>
              </a:solidFill>
              <a:latin typeface="Verdana" charset="0"/>
            </a:endParaRPr>
          </a:p>
          <a:p>
            <a:pPr>
              <a:spcBef>
                <a:spcPct val="50000"/>
              </a:spcBef>
            </a:pPr>
            <a:r>
              <a:rPr lang="en-US" dirty="0">
                <a:solidFill>
                  <a:srgbClr val="FF0000"/>
                </a:solidFill>
                <a:latin typeface="Verdana" charset="0"/>
              </a:rPr>
              <a:t>Source water type</a:t>
            </a:r>
            <a:r>
              <a:rPr lang="en-US" dirty="0">
                <a:solidFill>
                  <a:srgbClr val="000000"/>
                </a:solidFill>
                <a:latin typeface="Verdana" charset="0"/>
              </a:rPr>
              <a:t>: water type at the source of water mass</a:t>
            </a:r>
          </a:p>
        </p:txBody>
      </p:sp>
    </p:spTree>
    <p:extLst>
      <p:ext uri="{BB962C8B-B14F-4D97-AF65-F5344CB8AC3E}">
        <p14:creationId xmlns:p14="http://schemas.microsoft.com/office/powerpoint/2010/main" val="2989298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228600"/>
            <a:ext cx="6019800" cy="609600"/>
          </a:xfrm>
        </p:spPr>
        <p:txBody>
          <a:bodyPr>
            <a:normAutofit fontScale="90000"/>
          </a:bodyPr>
          <a:lstStyle/>
          <a:p>
            <a:pPr eaLnBrk="1" hangingPunct="1"/>
            <a:r>
              <a:rPr lang="en-US"/>
              <a:t>Atlantic vertical section: overall vertical structure</a:t>
            </a:r>
          </a:p>
        </p:txBody>
      </p:sp>
      <p:pic>
        <p:nvPicPr>
          <p:cNvPr id="53251" name="Picture 3"/>
          <p:cNvPicPr>
            <a:picLocks noChangeAspect="1" noChangeArrowheads="1"/>
          </p:cNvPicPr>
          <p:nvPr/>
        </p:nvPicPr>
        <p:blipFill>
          <a:blip r:embed="rId3"/>
          <a:srcRect l="10823" t="68182" r="65646" b="7545"/>
          <a:stretch>
            <a:fillRect/>
          </a:stretch>
        </p:blipFill>
        <p:spPr bwMode="auto">
          <a:xfrm>
            <a:off x="7945438" y="0"/>
            <a:ext cx="1198562" cy="1600200"/>
          </a:xfrm>
          <a:prstGeom prst="rect">
            <a:avLst/>
          </a:prstGeom>
          <a:noFill/>
          <a:ln w="38100">
            <a:solidFill>
              <a:srgbClr val="800080"/>
            </a:solidFill>
            <a:miter lim="800000"/>
            <a:headEnd/>
            <a:tailEnd/>
          </a:ln>
        </p:spPr>
      </p:pic>
      <p:pic>
        <p:nvPicPr>
          <p:cNvPr id="53252" name="Picture 4" descr="image027"/>
          <p:cNvPicPr>
            <a:picLocks noChangeAspect="1" noChangeArrowheads="1"/>
          </p:cNvPicPr>
          <p:nvPr/>
        </p:nvPicPr>
        <p:blipFill>
          <a:blip r:embed="rId4"/>
          <a:srcRect t="7851" r="13736"/>
          <a:stretch>
            <a:fillRect/>
          </a:stretch>
        </p:blipFill>
        <p:spPr bwMode="auto">
          <a:xfrm>
            <a:off x="2743200" y="1676400"/>
            <a:ext cx="6400800" cy="4471988"/>
          </a:xfrm>
          <a:prstGeom prst="rect">
            <a:avLst/>
          </a:prstGeom>
          <a:noFill/>
          <a:ln w="9525">
            <a:noFill/>
            <a:miter lim="800000"/>
            <a:headEnd/>
            <a:tailEnd/>
          </a:ln>
        </p:spPr>
      </p:pic>
      <p:sp>
        <p:nvSpPr>
          <p:cNvPr id="53253" name="Line 9"/>
          <p:cNvSpPr>
            <a:spLocks noChangeShapeType="1"/>
          </p:cNvSpPr>
          <p:nvPr/>
        </p:nvSpPr>
        <p:spPr bwMode="auto">
          <a:xfrm>
            <a:off x="1600200" y="2057400"/>
            <a:ext cx="3657600" cy="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3254" name="Text Box 10"/>
          <p:cNvSpPr txBox="1">
            <a:spLocks noChangeArrowheads="1"/>
          </p:cNvSpPr>
          <p:nvPr/>
        </p:nvSpPr>
        <p:spPr bwMode="auto">
          <a:xfrm>
            <a:off x="6477000" y="6400800"/>
            <a:ext cx="3429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 4.11</a:t>
            </a:r>
          </a:p>
        </p:txBody>
      </p:sp>
      <p:sp>
        <p:nvSpPr>
          <p:cNvPr id="53255" name="TextBox 10"/>
          <p:cNvSpPr txBox="1">
            <a:spLocks noChangeArrowheads="1"/>
          </p:cNvSpPr>
          <p:nvPr/>
        </p:nvSpPr>
        <p:spPr bwMode="auto">
          <a:xfrm>
            <a:off x="177515" y="1889150"/>
            <a:ext cx="2590800" cy="2862322"/>
          </a:xfrm>
          <a:prstGeom prst="rect">
            <a:avLst/>
          </a:prstGeom>
          <a:noFill/>
          <a:ln w="9525">
            <a:noFill/>
            <a:miter lim="800000"/>
            <a:headEnd/>
            <a:tailEnd/>
          </a:ln>
        </p:spPr>
        <p:txBody>
          <a:bodyPr>
            <a:prstTxWarp prst="textNoShape">
              <a:avLst/>
            </a:prstTxWarp>
            <a:spAutoFit/>
          </a:bodyPr>
          <a:lstStyle/>
          <a:p>
            <a:pPr marL="457200" indent="-457200">
              <a:buFontTx/>
              <a:buAutoNum type="arabicPeriod"/>
            </a:pPr>
            <a:r>
              <a:rPr lang="en-US" sz="2000" dirty="0">
                <a:solidFill>
                  <a:srgbClr val="000000"/>
                </a:solidFill>
              </a:rPr>
              <a:t>Upper</a:t>
            </a:r>
          </a:p>
          <a:p>
            <a:pPr marL="457200" indent="-457200">
              <a:buFontTx/>
              <a:buAutoNum type="arabicPeriod"/>
            </a:pPr>
            <a:endParaRPr lang="en-US" sz="2000" dirty="0">
              <a:solidFill>
                <a:srgbClr val="000000"/>
              </a:solidFill>
            </a:endParaRPr>
          </a:p>
          <a:p>
            <a:pPr marL="457200" indent="-457200">
              <a:buFontTx/>
              <a:buAutoNum type="arabicPeriod"/>
            </a:pPr>
            <a:r>
              <a:rPr lang="en-US" sz="2000" dirty="0">
                <a:solidFill>
                  <a:srgbClr val="000000"/>
                </a:solidFill>
              </a:rPr>
              <a:t>Intermediate</a:t>
            </a:r>
          </a:p>
          <a:p>
            <a:pPr marL="457200" indent="-457200">
              <a:buFontTx/>
              <a:buAutoNum type="arabicPeriod"/>
            </a:pPr>
            <a:endParaRPr lang="en-US" sz="2000" dirty="0">
              <a:solidFill>
                <a:srgbClr val="000000"/>
              </a:solidFill>
            </a:endParaRPr>
          </a:p>
          <a:p>
            <a:pPr marL="457200" indent="-457200">
              <a:buFontTx/>
              <a:buAutoNum type="arabicPeriod"/>
            </a:pPr>
            <a:endParaRPr lang="en-US" sz="2000" dirty="0">
              <a:solidFill>
                <a:srgbClr val="000000"/>
              </a:solidFill>
            </a:endParaRPr>
          </a:p>
          <a:p>
            <a:pPr marL="457200" indent="-457200">
              <a:buFontTx/>
              <a:buAutoNum type="arabicPeriod"/>
            </a:pPr>
            <a:r>
              <a:rPr lang="en-US" sz="2000" dirty="0">
                <a:solidFill>
                  <a:srgbClr val="000000"/>
                </a:solidFill>
              </a:rPr>
              <a:t>Deep</a:t>
            </a:r>
          </a:p>
          <a:p>
            <a:pPr marL="457200" indent="-457200">
              <a:buFontTx/>
              <a:buAutoNum type="arabicPeriod"/>
            </a:pPr>
            <a:endParaRPr lang="en-US" sz="2000" dirty="0">
              <a:solidFill>
                <a:srgbClr val="000000"/>
              </a:solidFill>
            </a:endParaRPr>
          </a:p>
          <a:p>
            <a:pPr marL="457200" indent="-457200">
              <a:buFontTx/>
              <a:buAutoNum type="arabicPeriod"/>
            </a:pPr>
            <a:endParaRPr lang="en-US" sz="2000" dirty="0">
              <a:solidFill>
                <a:srgbClr val="000000"/>
              </a:solidFill>
            </a:endParaRPr>
          </a:p>
          <a:p>
            <a:pPr marL="457200" indent="-457200"/>
            <a:r>
              <a:rPr lang="en-US" sz="2000" dirty="0">
                <a:solidFill>
                  <a:srgbClr val="000000"/>
                </a:solidFill>
              </a:rPr>
              <a:t>4.  Abyssal</a:t>
            </a:r>
          </a:p>
        </p:txBody>
      </p:sp>
      <p:sp>
        <p:nvSpPr>
          <p:cNvPr id="53256" name="Line 9"/>
          <p:cNvSpPr>
            <a:spLocks noChangeShapeType="1"/>
          </p:cNvSpPr>
          <p:nvPr/>
        </p:nvSpPr>
        <p:spPr bwMode="auto">
          <a:xfrm flipV="1">
            <a:off x="2209800" y="2667000"/>
            <a:ext cx="2743200" cy="76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3257" name="Line 9"/>
          <p:cNvSpPr>
            <a:spLocks noChangeShapeType="1"/>
          </p:cNvSpPr>
          <p:nvPr/>
        </p:nvSpPr>
        <p:spPr bwMode="auto">
          <a:xfrm flipV="1">
            <a:off x="1600200" y="3429000"/>
            <a:ext cx="4419600" cy="76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3258" name="Line 9"/>
          <p:cNvSpPr>
            <a:spLocks noChangeShapeType="1"/>
          </p:cNvSpPr>
          <p:nvPr/>
        </p:nvSpPr>
        <p:spPr bwMode="auto">
          <a:xfrm flipV="1">
            <a:off x="1600200" y="4343400"/>
            <a:ext cx="2971800" cy="228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nvGrpSpPr>
          <p:cNvPr id="53259" name="Group 14"/>
          <p:cNvGrpSpPr>
            <a:grpSpLocks/>
          </p:cNvGrpSpPr>
          <p:nvPr/>
        </p:nvGrpSpPr>
        <p:grpSpPr bwMode="auto">
          <a:xfrm>
            <a:off x="1600200" y="2057400"/>
            <a:ext cx="4419600" cy="2514600"/>
            <a:chOff x="1600200" y="2057400"/>
            <a:chExt cx="4419600" cy="2514600"/>
          </a:xfrm>
        </p:grpSpPr>
        <p:sp>
          <p:nvSpPr>
            <p:cNvPr id="53260" name="Line 9"/>
            <p:cNvSpPr>
              <a:spLocks noChangeShapeType="1"/>
            </p:cNvSpPr>
            <p:nvPr/>
          </p:nvSpPr>
          <p:spPr bwMode="auto">
            <a:xfrm>
              <a:off x="1600200" y="2057400"/>
              <a:ext cx="3657600" cy="0"/>
            </a:xfrm>
            <a:prstGeom prst="line">
              <a:avLst/>
            </a:prstGeom>
            <a:noFill/>
            <a:ln w="57150">
              <a:solidFill>
                <a:srgbClr val="C41BFF"/>
              </a:solidFill>
              <a:round/>
              <a:headEnd/>
              <a:tailEnd type="triangle" w="med" len="med"/>
            </a:ln>
          </p:spPr>
          <p:txBody>
            <a:bodyPr wrap="none" anchor="ctr">
              <a:prstTxWarp prst="textNoShape">
                <a:avLst/>
              </a:prstTxWarp>
            </a:bodyPr>
            <a:lstStyle/>
            <a:p>
              <a:endParaRPr lang="en-US"/>
            </a:p>
          </p:txBody>
        </p:sp>
        <p:sp>
          <p:nvSpPr>
            <p:cNvPr id="53261" name="Line 9"/>
            <p:cNvSpPr>
              <a:spLocks noChangeShapeType="1"/>
            </p:cNvSpPr>
            <p:nvPr/>
          </p:nvSpPr>
          <p:spPr bwMode="auto">
            <a:xfrm flipV="1">
              <a:off x="2209800" y="2667000"/>
              <a:ext cx="2743200" cy="76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3262" name="Line 9"/>
            <p:cNvSpPr>
              <a:spLocks noChangeShapeType="1"/>
            </p:cNvSpPr>
            <p:nvPr/>
          </p:nvSpPr>
          <p:spPr bwMode="auto">
            <a:xfrm flipV="1">
              <a:off x="1600200" y="3429000"/>
              <a:ext cx="4419600" cy="76200"/>
            </a:xfrm>
            <a:prstGeom prst="line">
              <a:avLst/>
            </a:prstGeom>
            <a:noFill/>
            <a:ln w="57150">
              <a:solidFill>
                <a:srgbClr val="008000"/>
              </a:solidFill>
              <a:round/>
              <a:headEnd/>
              <a:tailEnd type="triangle" w="med" len="med"/>
            </a:ln>
          </p:spPr>
          <p:txBody>
            <a:bodyPr wrap="none" anchor="ctr">
              <a:prstTxWarp prst="textNoShape">
                <a:avLst/>
              </a:prstTxWarp>
            </a:bodyPr>
            <a:lstStyle/>
            <a:p>
              <a:endParaRPr lang="en-US"/>
            </a:p>
          </p:txBody>
        </p:sp>
        <p:sp>
          <p:nvSpPr>
            <p:cNvPr id="53263" name="Line 9"/>
            <p:cNvSpPr>
              <a:spLocks noChangeShapeType="1"/>
            </p:cNvSpPr>
            <p:nvPr/>
          </p:nvSpPr>
          <p:spPr bwMode="auto">
            <a:xfrm flipV="1">
              <a:off x="1600200" y="4343400"/>
              <a:ext cx="2971800" cy="228600"/>
            </a:xfrm>
            <a:prstGeom prst="line">
              <a:avLst/>
            </a:prstGeom>
            <a:noFill/>
            <a:ln w="57150">
              <a:solidFill>
                <a:srgbClr val="0000FF"/>
              </a:solidFill>
              <a:round/>
              <a:headEnd/>
              <a:tailEnd type="triangle" w="med" len="me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2614500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3"/>
          <a:srcRect l="5286" t="13600" r="5727" b="8372"/>
          <a:stretch>
            <a:fillRect/>
          </a:stretch>
        </p:blipFill>
        <p:spPr bwMode="auto">
          <a:xfrm>
            <a:off x="2209800" y="1723740"/>
            <a:ext cx="6934200" cy="4813300"/>
          </a:xfrm>
          <a:prstGeom prst="rect">
            <a:avLst/>
          </a:prstGeom>
          <a:noFill/>
          <a:ln w="9525">
            <a:noFill/>
            <a:miter lim="800000"/>
            <a:headEnd/>
            <a:tailEnd/>
          </a:ln>
        </p:spPr>
      </p:pic>
      <p:sp>
        <p:nvSpPr>
          <p:cNvPr id="55299" name="Rectangle 2"/>
          <p:cNvSpPr>
            <a:spLocks noGrp="1" noChangeArrowheads="1"/>
          </p:cNvSpPr>
          <p:nvPr>
            <p:ph type="title"/>
          </p:nvPr>
        </p:nvSpPr>
        <p:spPr>
          <a:xfrm>
            <a:off x="685800" y="228600"/>
            <a:ext cx="6019800" cy="609600"/>
          </a:xfrm>
        </p:spPr>
        <p:txBody>
          <a:bodyPr>
            <a:normAutofit fontScale="90000"/>
          </a:bodyPr>
          <a:lstStyle/>
          <a:p>
            <a:pPr eaLnBrk="1" hangingPunct="1"/>
            <a:r>
              <a:rPr lang="en-US"/>
              <a:t>Atlantic vertical section: overall vertical structure</a:t>
            </a:r>
          </a:p>
        </p:txBody>
      </p:sp>
      <p:pic>
        <p:nvPicPr>
          <p:cNvPr id="55300" name="Picture 3"/>
          <p:cNvPicPr>
            <a:picLocks noChangeAspect="1" noChangeArrowheads="1"/>
          </p:cNvPicPr>
          <p:nvPr/>
        </p:nvPicPr>
        <p:blipFill>
          <a:blip r:embed="rId4"/>
          <a:srcRect l="10823" t="68182" r="65646" b="7545"/>
          <a:stretch>
            <a:fillRect/>
          </a:stretch>
        </p:blipFill>
        <p:spPr bwMode="auto">
          <a:xfrm>
            <a:off x="7945438" y="0"/>
            <a:ext cx="1198562" cy="1600200"/>
          </a:xfrm>
          <a:prstGeom prst="rect">
            <a:avLst/>
          </a:prstGeom>
          <a:noFill/>
          <a:ln w="38100">
            <a:solidFill>
              <a:srgbClr val="800080"/>
            </a:solidFill>
            <a:miter lim="800000"/>
            <a:headEnd/>
            <a:tailEnd/>
          </a:ln>
        </p:spPr>
      </p:pic>
      <p:sp>
        <p:nvSpPr>
          <p:cNvPr id="55301" name="Line 9"/>
          <p:cNvSpPr>
            <a:spLocks noChangeShapeType="1"/>
          </p:cNvSpPr>
          <p:nvPr/>
        </p:nvSpPr>
        <p:spPr bwMode="auto">
          <a:xfrm>
            <a:off x="1600200" y="2057400"/>
            <a:ext cx="3657600" cy="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5302" name="Text Box 10"/>
          <p:cNvSpPr txBox="1">
            <a:spLocks noChangeArrowheads="1"/>
          </p:cNvSpPr>
          <p:nvPr/>
        </p:nvSpPr>
        <p:spPr bwMode="auto">
          <a:xfrm>
            <a:off x="6477000" y="6400800"/>
            <a:ext cx="3429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 4.11</a:t>
            </a:r>
          </a:p>
        </p:txBody>
      </p:sp>
      <p:sp>
        <p:nvSpPr>
          <p:cNvPr id="55303" name="TextBox 10"/>
          <p:cNvSpPr txBox="1">
            <a:spLocks noChangeArrowheads="1"/>
          </p:cNvSpPr>
          <p:nvPr/>
        </p:nvSpPr>
        <p:spPr bwMode="auto">
          <a:xfrm>
            <a:off x="191176" y="1905793"/>
            <a:ext cx="2590800" cy="2862323"/>
          </a:xfrm>
          <a:prstGeom prst="rect">
            <a:avLst/>
          </a:prstGeom>
          <a:noFill/>
          <a:ln w="9525">
            <a:noFill/>
            <a:miter lim="800000"/>
            <a:headEnd/>
            <a:tailEnd/>
          </a:ln>
        </p:spPr>
        <p:txBody>
          <a:bodyPr>
            <a:prstTxWarp prst="textNoShape">
              <a:avLst/>
            </a:prstTxWarp>
            <a:spAutoFit/>
          </a:bodyPr>
          <a:lstStyle/>
          <a:p>
            <a:pPr marL="457200" indent="-457200">
              <a:buFontTx/>
              <a:buAutoNum type="arabicPeriod"/>
            </a:pPr>
            <a:r>
              <a:rPr lang="en-US" dirty="0">
                <a:solidFill>
                  <a:srgbClr val="000000"/>
                </a:solidFill>
              </a:rPr>
              <a:t>Upper</a:t>
            </a:r>
          </a:p>
          <a:p>
            <a:pPr marL="457200" indent="-457200">
              <a:buFontTx/>
              <a:buAutoNum type="arabicPeriod"/>
            </a:pPr>
            <a:endParaRPr lang="en-US" dirty="0">
              <a:solidFill>
                <a:srgbClr val="000000"/>
              </a:solidFill>
            </a:endParaRPr>
          </a:p>
          <a:p>
            <a:pPr marL="457200" indent="-457200">
              <a:buFontTx/>
              <a:buAutoNum type="arabicPeriod"/>
            </a:pPr>
            <a:r>
              <a:rPr lang="en-US" dirty="0">
                <a:solidFill>
                  <a:srgbClr val="000000"/>
                </a:solidFill>
              </a:rPr>
              <a:t>Intermediate</a:t>
            </a:r>
          </a:p>
          <a:p>
            <a:pPr marL="457200" indent="-457200">
              <a:buFontTx/>
              <a:buAutoNum type="arabicPeriod"/>
            </a:pPr>
            <a:endParaRPr lang="en-US" dirty="0">
              <a:solidFill>
                <a:srgbClr val="000000"/>
              </a:solidFill>
            </a:endParaRPr>
          </a:p>
          <a:p>
            <a:pPr marL="457200" indent="-457200">
              <a:buFontTx/>
              <a:buAutoNum type="arabicPeriod"/>
            </a:pPr>
            <a:endParaRPr lang="en-US" dirty="0">
              <a:solidFill>
                <a:srgbClr val="000000"/>
              </a:solidFill>
            </a:endParaRPr>
          </a:p>
          <a:p>
            <a:pPr marL="457200" indent="-457200">
              <a:buFontTx/>
              <a:buAutoNum type="arabicPeriod"/>
            </a:pPr>
            <a:r>
              <a:rPr lang="en-US" dirty="0">
                <a:solidFill>
                  <a:srgbClr val="000000"/>
                </a:solidFill>
              </a:rPr>
              <a:t>Deep</a:t>
            </a:r>
          </a:p>
          <a:p>
            <a:pPr marL="457200" indent="-457200">
              <a:buFontTx/>
              <a:buAutoNum type="arabicPeriod"/>
            </a:pPr>
            <a:endParaRPr lang="en-US" dirty="0">
              <a:solidFill>
                <a:srgbClr val="000000"/>
              </a:solidFill>
            </a:endParaRPr>
          </a:p>
          <a:p>
            <a:pPr marL="457200" indent="-457200">
              <a:buFontTx/>
              <a:buAutoNum type="arabicPeriod"/>
            </a:pPr>
            <a:endParaRPr lang="en-US" dirty="0">
              <a:solidFill>
                <a:srgbClr val="000000"/>
              </a:solidFill>
            </a:endParaRPr>
          </a:p>
          <a:p>
            <a:pPr marL="457200" indent="-457200">
              <a:buFontTx/>
              <a:buAutoNum type="arabicPeriod"/>
            </a:pPr>
            <a:endParaRPr lang="en-US" dirty="0">
              <a:solidFill>
                <a:srgbClr val="000000"/>
              </a:solidFill>
            </a:endParaRPr>
          </a:p>
          <a:p>
            <a:pPr marL="457200" indent="-457200"/>
            <a:r>
              <a:rPr lang="en-US" dirty="0">
                <a:solidFill>
                  <a:srgbClr val="000000"/>
                </a:solidFill>
              </a:rPr>
              <a:t>4.  Abyssal</a:t>
            </a:r>
          </a:p>
        </p:txBody>
      </p:sp>
      <p:sp>
        <p:nvSpPr>
          <p:cNvPr id="55304" name="Line 9"/>
          <p:cNvSpPr>
            <a:spLocks noChangeShapeType="1"/>
          </p:cNvSpPr>
          <p:nvPr/>
        </p:nvSpPr>
        <p:spPr bwMode="auto">
          <a:xfrm flipV="1">
            <a:off x="2209800" y="2667000"/>
            <a:ext cx="2743200" cy="76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5305" name="Line 9"/>
          <p:cNvSpPr>
            <a:spLocks noChangeShapeType="1"/>
          </p:cNvSpPr>
          <p:nvPr/>
        </p:nvSpPr>
        <p:spPr bwMode="auto">
          <a:xfrm flipV="1">
            <a:off x="1600200" y="3429000"/>
            <a:ext cx="4419600" cy="76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5306" name="Line 9"/>
          <p:cNvSpPr>
            <a:spLocks noChangeShapeType="1"/>
          </p:cNvSpPr>
          <p:nvPr/>
        </p:nvSpPr>
        <p:spPr bwMode="auto">
          <a:xfrm flipV="1">
            <a:off x="1600200" y="4343400"/>
            <a:ext cx="2971800" cy="228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nvGrpSpPr>
          <p:cNvPr id="55307" name="Group 15"/>
          <p:cNvGrpSpPr>
            <a:grpSpLocks/>
          </p:cNvGrpSpPr>
          <p:nvPr/>
        </p:nvGrpSpPr>
        <p:grpSpPr bwMode="auto">
          <a:xfrm>
            <a:off x="1600200" y="2057400"/>
            <a:ext cx="4419600" cy="2514600"/>
            <a:chOff x="1600200" y="2057400"/>
            <a:chExt cx="4419600" cy="2514600"/>
          </a:xfrm>
        </p:grpSpPr>
        <p:sp>
          <p:nvSpPr>
            <p:cNvPr id="55308" name="Line 9"/>
            <p:cNvSpPr>
              <a:spLocks noChangeShapeType="1"/>
            </p:cNvSpPr>
            <p:nvPr/>
          </p:nvSpPr>
          <p:spPr bwMode="auto">
            <a:xfrm>
              <a:off x="1600200" y="2057400"/>
              <a:ext cx="3657600" cy="0"/>
            </a:xfrm>
            <a:prstGeom prst="line">
              <a:avLst/>
            </a:prstGeom>
            <a:noFill/>
            <a:ln w="57150">
              <a:solidFill>
                <a:srgbClr val="C41BFF"/>
              </a:solidFill>
              <a:round/>
              <a:headEnd/>
              <a:tailEnd type="triangle" w="med" len="med"/>
            </a:ln>
          </p:spPr>
          <p:txBody>
            <a:bodyPr wrap="none" anchor="ctr">
              <a:prstTxWarp prst="textNoShape">
                <a:avLst/>
              </a:prstTxWarp>
            </a:bodyPr>
            <a:lstStyle/>
            <a:p>
              <a:endParaRPr lang="en-US"/>
            </a:p>
          </p:txBody>
        </p:sp>
        <p:sp>
          <p:nvSpPr>
            <p:cNvPr id="55309" name="Line 9"/>
            <p:cNvSpPr>
              <a:spLocks noChangeShapeType="1"/>
            </p:cNvSpPr>
            <p:nvPr/>
          </p:nvSpPr>
          <p:spPr bwMode="auto">
            <a:xfrm flipV="1">
              <a:off x="2209800" y="2667000"/>
              <a:ext cx="2743200" cy="762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5310" name="Line 9"/>
            <p:cNvSpPr>
              <a:spLocks noChangeShapeType="1"/>
            </p:cNvSpPr>
            <p:nvPr/>
          </p:nvSpPr>
          <p:spPr bwMode="auto">
            <a:xfrm flipV="1">
              <a:off x="1600200" y="3429000"/>
              <a:ext cx="4419600" cy="76200"/>
            </a:xfrm>
            <a:prstGeom prst="line">
              <a:avLst/>
            </a:prstGeom>
            <a:noFill/>
            <a:ln w="57150">
              <a:solidFill>
                <a:srgbClr val="008000"/>
              </a:solidFill>
              <a:round/>
              <a:headEnd/>
              <a:tailEnd type="triangle" w="med" len="med"/>
            </a:ln>
          </p:spPr>
          <p:txBody>
            <a:bodyPr wrap="none" anchor="ctr">
              <a:prstTxWarp prst="textNoShape">
                <a:avLst/>
              </a:prstTxWarp>
            </a:bodyPr>
            <a:lstStyle/>
            <a:p>
              <a:endParaRPr lang="en-US"/>
            </a:p>
          </p:txBody>
        </p:sp>
        <p:sp>
          <p:nvSpPr>
            <p:cNvPr id="55311" name="Line 9"/>
            <p:cNvSpPr>
              <a:spLocks noChangeShapeType="1"/>
            </p:cNvSpPr>
            <p:nvPr/>
          </p:nvSpPr>
          <p:spPr bwMode="auto">
            <a:xfrm flipV="1">
              <a:off x="1600200" y="4343400"/>
              <a:ext cx="2971800" cy="228600"/>
            </a:xfrm>
            <a:prstGeom prst="line">
              <a:avLst/>
            </a:prstGeom>
            <a:noFill/>
            <a:ln w="57150">
              <a:solidFill>
                <a:srgbClr val="0000FF"/>
              </a:solidFill>
              <a:round/>
              <a:headEnd/>
              <a:tailEnd type="triangle" w="med" len="me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1566236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63"/>
            <a:ext cx="8229600" cy="461632"/>
          </a:xfrm>
        </p:spPr>
        <p:txBody>
          <a:bodyPr>
            <a:normAutofit fontScale="90000"/>
          </a:bodyPr>
          <a:lstStyle/>
          <a:p>
            <a:r>
              <a:rPr lang="en-US" dirty="0"/>
              <a:t>Term project</a:t>
            </a:r>
          </a:p>
        </p:txBody>
      </p:sp>
      <p:sp>
        <p:nvSpPr>
          <p:cNvPr id="3" name="Content Placeholder 2"/>
          <p:cNvSpPr>
            <a:spLocks noGrp="1"/>
          </p:cNvSpPr>
          <p:nvPr>
            <p:ph idx="1"/>
          </p:nvPr>
        </p:nvSpPr>
        <p:spPr>
          <a:xfrm>
            <a:off x="332509" y="1056904"/>
            <a:ext cx="8354291" cy="5533900"/>
          </a:xfrm>
        </p:spPr>
        <p:txBody>
          <a:bodyPr>
            <a:normAutofit fontScale="62500" lnSpcReduction="20000"/>
          </a:bodyPr>
          <a:lstStyle/>
          <a:p>
            <a:r>
              <a:rPr lang="en-US" u="sng" dirty="0"/>
              <a:t>Due Sept. 13</a:t>
            </a:r>
            <a:r>
              <a:rPr lang="en-US" u="sng" baseline="30000" dirty="0"/>
              <a:t>th</a:t>
            </a:r>
            <a:r>
              <a:rPr lang="en-US" u="sng" dirty="0"/>
              <a:t> (Thu): Topic, objectives and questions</a:t>
            </a:r>
          </a:p>
          <a:p>
            <a:r>
              <a:rPr lang="en-US" b="1" dirty="0"/>
              <a:t>Example1: Atlantic meridional overturning circulation</a:t>
            </a:r>
          </a:p>
          <a:p>
            <a:pPr lvl="1"/>
            <a:r>
              <a:rPr lang="en-US" dirty="0"/>
              <a:t>Objective: This term paper will summarize the recent progress and current knowledge gaps in our understanding about the Atlantic Meridional Overturning Circulation (AMOC). </a:t>
            </a:r>
          </a:p>
          <a:p>
            <a:pPr lvl="1"/>
            <a:r>
              <a:rPr lang="en-US" dirty="0"/>
              <a:t>Scientific questions: What is AMOC? Why is it important? How do we measure the magnitude of AMOC? What are the recent changes in AMOC? What do we know about its past change from paleoclimate proxies? What are the climate model projections of AMOC in this and coming centuries?  </a:t>
            </a:r>
          </a:p>
          <a:p>
            <a:r>
              <a:rPr lang="en-US" b="1" dirty="0"/>
              <a:t>Example 2: Topic: Sea level rise</a:t>
            </a:r>
          </a:p>
          <a:p>
            <a:pPr lvl="1"/>
            <a:r>
              <a:rPr lang="en-US" dirty="0"/>
              <a:t>Objective: This project will summarize the current status of knowledge about the sea level change?</a:t>
            </a:r>
          </a:p>
          <a:p>
            <a:pPr lvl="1"/>
            <a:r>
              <a:rPr lang="en-US" dirty="0"/>
              <a:t>Questions: What earth processes control the sea level? Why is it important? What are the timescales associated with different mechanisms? What are the effects of climate warming on the sea level? What are the relative importance between the melting polar ice caps and thermal expansion? </a:t>
            </a:r>
          </a:p>
          <a:p>
            <a:r>
              <a:rPr lang="en-US" dirty="0"/>
              <a:t>Email </a:t>
            </a:r>
            <a:r>
              <a:rPr lang="en-US" dirty="0" err="1"/>
              <a:t>Daoxun</a:t>
            </a:r>
            <a:r>
              <a:rPr lang="en-US" dirty="0"/>
              <a:t> (</a:t>
            </a:r>
            <a:r>
              <a:rPr lang="en-US" dirty="0">
                <a:hlinkClick r:id="rId2"/>
              </a:rPr>
              <a:t>sdxmonkey@gatech.edu</a:t>
            </a:r>
            <a:r>
              <a:rPr lang="en-US" dirty="0"/>
              <a:t>): the topic, objective(s) and questions that define the goals of your term paper. </a:t>
            </a:r>
          </a:p>
          <a:p>
            <a:r>
              <a:rPr lang="en-US" u="sng" dirty="0"/>
              <a:t>What’s next: </a:t>
            </a:r>
            <a:r>
              <a:rPr lang="en-US" dirty="0"/>
              <a:t>draft an outline with bibliography</a:t>
            </a:r>
          </a:p>
        </p:txBody>
      </p:sp>
    </p:spTree>
    <p:extLst>
      <p:ext uri="{BB962C8B-B14F-4D97-AF65-F5344CB8AC3E}">
        <p14:creationId xmlns:p14="http://schemas.microsoft.com/office/powerpoint/2010/main" val="217536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t>Upper ocean</a:t>
            </a:r>
          </a:p>
        </p:txBody>
      </p:sp>
      <p:sp>
        <p:nvSpPr>
          <p:cNvPr id="61443" name="Text Box 3"/>
          <p:cNvSpPr txBox="1">
            <a:spLocks noChangeArrowheads="1"/>
          </p:cNvSpPr>
          <p:nvPr/>
        </p:nvSpPr>
        <p:spPr bwMode="auto">
          <a:xfrm>
            <a:off x="685800" y="1449722"/>
            <a:ext cx="7848600" cy="4247317"/>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latin typeface="Helvetica" charset="0"/>
              </a:rPr>
              <a:t>Characterization: Surface mixed layer down through the main </a:t>
            </a:r>
            <a:r>
              <a:rPr lang="en-US" dirty="0" err="1">
                <a:solidFill>
                  <a:srgbClr val="000000"/>
                </a:solidFill>
                <a:latin typeface="Helvetica" charset="0"/>
              </a:rPr>
              <a:t>pycnocline</a:t>
            </a:r>
            <a:r>
              <a:rPr lang="en-US" dirty="0">
                <a:solidFill>
                  <a:srgbClr val="000000"/>
                </a:solidFill>
                <a:latin typeface="Helvetica" charset="0"/>
              </a:rPr>
              <a:t>. </a:t>
            </a:r>
          </a:p>
          <a:p>
            <a:pPr>
              <a:spcBef>
                <a:spcPct val="50000"/>
              </a:spcBef>
            </a:pPr>
            <a:endParaRPr lang="en-US" dirty="0">
              <a:solidFill>
                <a:srgbClr val="000000"/>
              </a:solidFill>
              <a:latin typeface="Helvetica" charset="0"/>
            </a:endParaRPr>
          </a:p>
          <a:p>
            <a:pPr>
              <a:spcBef>
                <a:spcPct val="50000"/>
              </a:spcBef>
            </a:pPr>
            <a:r>
              <a:rPr lang="en-US" dirty="0">
                <a:solidFill>
                  <a:srgbClr val="000000"/>
                </a:solidFill>
                <a:latin typeface="Helvetica" charset="0"/>
              </a:rPr>
              <a:t>Location: In the tropics and subtropics and into the </a:t>
            </a:r>
            <a:r>
              <a:rPr lang="en-US" dirty="0" err="1">
                <a:solidFill>
                  <a:srgbClr val="000000"/>
                </a:solidFill>
                <a:latin typeface="Helvetica" charset="0"/>
              </a:rPr>
              <a:t>subpolar</a:t>
            </a:r>
            <a:r>
              <a:rPr lang="en-US" dirty="0">
                <a:solidFill>
                  <a:srgbClr val="000000"/>
                </a:solidFill>
                <a:latin typeface="Helvetica" charset="0"/>
              </a:rPr>
              <a:t> regions (bounded by the Antarctic Circumpolar Current to the south, and the northern marginal seas to the north)</a:t>
            </a:r>
          </a:p>
          <a:p>
            <a:pPr>
              <a:spcBef>
                <a:spcPct val="50000"/>
              </a:spcBef>
            </a:pPr>
            <a:endParaRPr lang="en-US" dirty="0">
              <a:solidFill>
                <a:srgbClr val="000000"/>
              </a:solidFill>
              <a:latin typeface="Helvetica" charset="0"/>
            </a:endParaRPr>
          </a:p>
          <a:p>
            <a:pPr>
              <a:spcBef>
                <a:spcPct val="50000"/>
              </a:spcBef>
            </a:pPr>
            <a:r>
              <a:rPr lang="en-US" dirty="0">
                <a:solidFill>
                  <a:srgbClr val="000000"/>
                </a:solidFill>
                <a:latin typeface="Helvetica" charset="0"/>
              </a:rPr>
              <a:t>Formation mechanisms: late winter mixed layer properties are “</a:t>
            </a:r>
            <a:r>
              <a:rPr lang="en-US" dirty="0" err="1">
                <a:solidFill>
                  <a:srgbClr val="000000"/>
                </a:solidFill>
                <a:latin typeface="Helvetica" charset="0"/>
              </a:rPr>
              <a:t>subducted</a:t>
            </a:r>
            <a:r>
              <a:rPr lang="en-US" dirty="0">
                <a:solidFill>
                  <a:srgbClr val="000000"/>
                </a:solidFill>
                <a:latin typeface="Helvetica" charset="0"/>
              </a:rPr>
              <a:t>” into the ocean interior (slide down slightly inclined </a:t>
            </a:r>
            <a:r>
              <a:rPr lang="en-US" dirty="0" err="1">
                <a:solidFill>
                  <a:srgbClr val="000000"/>
                </a:solidFill>
                <a:latin typeface="Helvetica" charset="0"/>
              </a:rPr>
              <a:t>isopycnals</a:t>
            </a:r>
            <a:r>
              <a:rPr lang="en-US" dirty="0">
                <a:solidFill>
                  <a:srgbClr val="000000"/>
                </a:solidFill>
                <a:latin typeface="Helvetica" charset="0"/>
              </a:rPr>
              <a:t> from the mixed layer). “Central Water”</a:t>
            </a:r>
          </a:p>
          <a:p>
            <a:pPr>
              <a:spcBef>
                <a:spcPct val="50000"/>
              </a:spcBef>
            </a:pPr>
            <a:endParaRPr lang="en-US" dirty="0">
              <a:solidFill>
                <a:srgbClr val="000000"/>
              </a:solidFill>
              <a:latin typeface="Helvetica" charset="0"/>
            </a:endParaRPr>
          </a:p>
          <a:p>
            <a:pPr>
              <a:spcBef>
                <a:spcPct val="50000"/>
              </a:spcBef>
            </a:pPr>
            <a:r>
              <a:rPr lang="en-US" dirty="0">
                <a:solidFill>
                  <a:srgbClr val="000000"/>
                </a:solidFill>
                <a:latin typeface="Helvetica" charset="0"/>
              </a:rPr>
              <a:t>Mixed layer properties are set by air-sea fluxes, and depth by wind stirring or buoyancy-driven convection</a:t>
            </a:r>
            <a:endParaRPr lang="en-US" dirty="0">
              <a:solidFill>
                <a:srgbClr val="000000"/>
              </a:solidFill>
            </a:endParaRPr>
          </a:p>
        </p:txBody>
      </p:sp>
    </p:spTree>
    <p:extLst>
      <p:ext uri="{BB962C8B-B14F-4D97-AF65-F5344CB8AC3E}">
        <p14:creationId xmlns:p14="http://schemas.microsoft.com/office/powerpoint/2010/main" val="3093372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54620"/>
            <a:ext cx="9144000" cy="609600"/>
          </a:xfrm>
        </p:spPr>
        <p:txBody>
          <a:bodyPr>
            <a:normAutofit fontScale="90000"/>
          </a:bodyPr>
          <a:lstStyle/>
          <a:p>
            <a:pPr eaLnBrk="1" hangingPunct="1"/>
            <a:r>
              <a:rPr lang="en-US" dirty="0"/>
              <a:t>Mixed layer depth</a:t>
            </a:r>
          </a:p>
        </p:txBody>
      </p:sp>
      <p:sp>
        <p:nvSpPr>
          <p:cNvPr id="21507" name="Text Box 4"/>
          <p:cNvSpPr txBox="1">
            <a:spLocks noChangeArrowheads="1"/>
          </p:cNvSpPr>
          <p:nvPr/>
        </p:nvSpPr>
        <p:spPr bwMode="auto">
          <a:xfrm>
            <a:off x="4876800" y="6172200"/>
            <a:ext cx="40386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dirty="0"/>
              <a:t>DPO Fig. 4.4c from Holte et al </a:t>
            </a:r>
            <a:r>
              <a:rPr lang="en-US" dirty="0">
                <a:solidFill>
                  <a:schemeClr val="bg1"/>
                </a:solidFill>
              </a:rPr>
              <a:t>al.</a:t>
            </a:r>
            <a:endParaRPr lang="en-US" dirty="0"/>
          </a:p>
        </p:txBody>
      </p:sp>
      <p:sp>
        <p:nvSpPr>
          <p:cNvPr id="21508" name="Text Box 5"/>
          <p:cNvSpPr txBox="1">
            <a:spLocks noChangeArrowheads="1"/>
          </p:cNvSpPr>
          <p:nvPr/>
        </p:nvSpPr>
        <p:spPr bwMode="auto">
          <a:xfrm>
            <a:off x="228600" y="6172200"/>
            <a:ext cx="3200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chemeClr val="bg1"/>
                </a:solidFill>
              </a:rPr>
              <a:t>Using delta T = 0.2°C</a:t>
            </a:r>
            <a:endParaRPr lang="en-US"/>
          </a:p>
        </p:txBody>
      </p:sp>
      <p:sp>
        <p:nvSpPr>
          <p:cNvPr id="21509" name="TextBox 5"/>
          <p:cNvSpPr txBox="1">
            <a:spLocks noChangeArrowheads="1"/>
          </p:cNvSpPr>
          <p:nvPr/>
        </p:nvSpPr>
        <p:spPr bwMode="auto">
          <a:xfrm>
            <a:off x="851000" y="5274990"/>
            <a:ext cx="8458200" cy="1200328"/>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rPr>
              <a:t>Typically 20 to 200 </a:t>
            </a:r>
            <a:r>
              <a:rPr lang="en-US" dirty="0" err="1">
                <a:solidFill>
                  <a:srgbClr val="000000"/>
                </a:solidFill>
              </a:rPr>
              <a:t>m</a:t>
            </a:r>
            <a:r>
              <a:rPr lang="en-US" dirty="0">
                <a:solidFill>
                  <a:srgbClr val="000000"/>
                </a:solidFill>
              </a:rPr>
              <a:t> (late winter)</a:t>
            </a:r>
          </a:p>
          <a:p>
            <a:r>
              <a:rPr lang="en-US" dirty="0">
                <a:solidFill>
                  <a:srgbClr val="000000"/>
                </a:solidFill>
              </a:rPr>
              <a:t>Thicker (&gt; 500) in some special locations,  notably in </a:t>
            </a:r>
          </a:p>
          <a:p>
            <a:r>
              <a:rPr lang="en-US" dirty="0">
                <a:solidFill>
                  <a:srgbClr val="000000"/>
                </a:solidFill>
              </a:rPr>
              <a:t>(1) band in the Southern Ocean and (2) northern North Atlantic</a:t>
            </a:r>
          </a:p>
        </p:txBody>
      </p:sp>
      <p:pic>
        <p:nvPicPr>
          <p:cNvPr id="21510" name="Picture 6" descr="fig4.4c_holte_mld.pdf"/>
          <p:cNvPicPr>
            <a:picLocks noChangeAspect="1"/>
          </p:cNvPicPr>
          <p:nvPr/>
        </p:nvPicPr>
        <p:blipFill>
          <a:blip r:embed="rId3"/>
          <a:srcRect/>
          <a:stretch>
            <a:fillRect/>
          </a:stretch>
        </p:blipFill>
        <p:spPr bwMode="auto">
          <a:xfrm>
            <a:off x="762000" y="685800"/>
            <a:ext cx="7620000" cy="4395790"/>
          </a:xfrm>
          <a:prstGeom prst="rect">
            <a:avLst/>
          </a:prstGeom>
          <a:noFill/>
          <a:ln w="9525">
            <a:noFill/>
            <a:miter lim="800000"/>
            <a:headEnd/>
            <a:tailEnd/>
          </a:ln>
        </p:spPr>
      </p:pic>
    </p:spTree>
    <p:extLst>
      <p:ext uri="{BB962C8B-B14F-4D97-AF65-F5344CB8AC3E}">
        <p14:creationId xmlns:p14="http://schemas.microsoft.com/office/powerpoint/2010/main" val="2902633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874"/>
            <a:ext cx="8229600" cy="1143000"/>
          </a:xfrm>
        </p:spPr>
        <p:txBody>
          <a:bodyPr>
            <a:normAutofit fontScale="90000"/>
          </a:bodyPr>
          <a:lstStyle/>
          <a:p>
            <a:r>
              <a:rPr lang="en-US" dirty="0"/>
              <a:t>What drives the turbulence in the mixed layer?</a:t>
            </a:r>
          </a:p>
        </p:txBody>
      </p:sp>
      <p:sp>
        <p:nvSpPr>
          <p:cNvPr id="3" name="Content Placeholder 2"/>
          <p:cNvSpPr>
            <a:spLocks noGrp="1"/>
          </p:cNvSpPr>
          <p:nvPr>
            <p:ph idx="1"/>
          </p:nvPr>
        </p:nvSpPr>
        <p:spPr>
          <a:xfrm>
            <a:off x="764224" y="2202651"/>
            <a:ext cx="7922576" cy="3822369"/>
          </a:xfrm>
        </p:spPr>
        <p:txBody>
          <a:bodyPr/>
          <a:lstStyle/>
          <a:p>
            <a:r>
              <a:rPr lang="en-US" dirty="0"/>
              <a:t>Heat loss and convection (buoyancy effect)</a:t>
            </a:r>
          </a:p>
          <a:p>
            <a:r>
              <a:rPr lang="en-US" dirty="0"/>
              <a:t>Atmospheric wind (mechanical effect)</a:t>
            </a:r>
          </a:p>
        </p:txBody>
      </p:sp>
      <p:pic>
        <p:nvPicPr>
          <p:cNvPr id="4" name="Picture 13" descr="mixedlayer_turbulence_schematic.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9689" y="3214072"/>
            <a:ext cx="5764418" cy="332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0611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304800"/>
            <a:ext cx="7772400" cy="304800"/>
          </a:xfrm>
        </p:spPr>
        <p:txBody>
          <a:bodyPr>
            <a:normAutofit fontScale="90000"/>
          </a:bodyPr>
          <a:lstStyle/>
          <a:p>
            <a:pPr eaLnBrk="1" hangingPunct="1"/>
            <a:r>
              <a:rPr lang="en-US" dirty="0"/>
              <a:t>Pacific salinity vertical section</a:t>
            </a:r>
          </a:p>
        </p:txBody>
      </p:sp>
      <p:pic>
        <p:nvPicPr>
          <p:cNvPr id="31747" name="Picture 3"/>
          <p:cNvPicPr>
            <a:picLocks noChangeAspect="1" noChangeArrowheads="1"/>
          </p:cNvPicPr>
          <p:nvPr/>
        </p:nvPicPr>
        <p:blipFill>
          <a:blip r:embed="rId3"/>
          <a:srcRect t="8958"/>
          <a:stretch>
            <a:fillRect/>
          </a:stretch>
        </p:blipFill>
        <p:spPr bwMode="auto">
          <a:xfrm>
            <a:off x="0" y="1852613"/>
            <a:ext cx="7086600" cy="5005387"/>
          </a:xfrm>
          <a:prstGeom prst="rect">
            <a:avLst/>
          </a:prstGeom>
          <a:noFill/>
          <a:ln w="9525">
            <a:noFill/>
            <a:miter lim="800000"/>
            <a:headEnd/>
            <a:tailEnd/>
          </a:ln>
        </p:spPr>
      </p:pic>
      <p:pic>
        <p:nvPicPr>
          <p:cNvPr id="31748" name="Picture 4"/>
          <p:cNvPicPr>
            <a:picLocks noChangeAspect="1" noChangeArrowheads="1"/>
          </p:cNvPicPr>
          <p:nvPr/>
        </p:nvPicPr>
        <p:blipFill>
          <a:blip r:embed="rId4"/>
          <a:srcRect l="9764" t="69727" r="55882" b="8363"/>
          <a:stretch>
            <a:fillRect/>
          </a:stretch>
        </p:blipFill>
        <p:spPr bwMode="auto">
          <a:xfrm>
            <a:off x="7315200" y="4648200"/>
            <a:ext cx="1828800" cy="1509713"/>
          </a:xfrm>
          <a:prstGeom prst="rect">
            <a:avLst/>
          </a:prstGeom>
          <a:noFill/>
          <a:ln w="38100">
            <a:solidFill>
              <a:srgbClr val="800080"/>
            </a:solidFill>
            <a:miter lim="800000"/>
            <a:headEnd/>
            <a:tailEnd/>
          </a:ln>
        </p:spPr>
      </p:pic>
      <p:sp>
        <p:nvSpPr>
          <p:cNvPr id="31749" name="Text Box 5"/>
          <p:cNvSpPr txBox="1">
            <a:spLocks noChangeArrowheads="1"/>
          </p:cNvSpPr>
          <p:nvPr/>
        </p:nvSpPr>
        <p:spPr bwMode="auto">
          <a:xfrm>
            <a:off x="457200" y="1002632"/>
            <a:ext cx="3505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Salinity maximum layers</a:t>
            </a:r>
          </a:p>
        </p:txBody>
      </p:sp>
      <p:grpSp>
        <p:nvGrpSpPr>
          <p:cNvPr id="2" name="Group 6"/>
          <p:cNvGrpSpPr>
            <a:grpSpLocks/>
          </p:cNvGrpSpPr>
          <p:nvPr/>
        </p:nvGrpSpPr>
        <p:grpSpPr bwMode="auto">
          <a:xfrm>
            <a:off x="1981200" y="1600200"/>
            <a:ext cx="3657600" cy="1066800"/>
            <a:chOff x="1248" y="816"/>
            <a:chExt cx="2304" cy="672"/>
          </a:xfrm>
        </p:grpSpPr>
        <p:sp>
          <p:nvSpPr>
            <p:cNvPr id="31756" name="Line 7"/>
            <p:cNvSpPr>
              <a:spLocks noChangeShapeType="1"/>
            </p:cNvSpPr>
            <p:nvPr/>
          </p:nvSpPr>
          <p:spPr bwMode="auto">
            <a:xfrm>
              <a:off x="3456" y="816"/>
              <a:ext cx="96" cy="528"/>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31757" name="Line 8"/>
            <p:cNvSpPr>
              <a:spLocks noChangeShapeType="1"/>
            </p:cNvSpPr>
            <p:nvPr/>
          </p:nvSpPr>
          <p:spPr bwMode="auto">
            <a:xfrm flipH="1">
              <a:off x="1248" y="816"/>
              <a:ext cx="1776" cy="672"/>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grpSp>
        <p:nvGrpSpPr>
          <p:cNvPr id="3" name="Group 9"/>
          <p:cNvGrpSpPr>
            <a:grpSpLocks/>
          </p:cNvGrpSpPr>
          <p:nvPr/>
        </p:nvGrpSpPr>
        <p:grpSpPr bwMode="auto">
          <a:xfrm>
            <a:off x="2438400" y="1371600"/>
            <a:ext cx="2286000" cy="609600"/>
            <a:chOff x="1632" y="768"/>
            <a:chExt cx="1440" cy="384"/>
          </a:xfrm>
        </p:grpSpPr>
        <p:sp>
          <p:nvSpPr>
            <p:cNvPr id="31754" name="Line 10"/>
            <p:cNvSpPr>
              <a:spLocks noChangeShapeType="1"/>
            </p:cNvSpPr>
            <p:nvPr/>
          </p:nvSpPr>
          <p:spPr bwMode="auto">
            <a:xfrm>
              <a:off x="1968" y="768"/>
              <a:ext cx="1104" cy="384"/>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31755" name="Line 11"/>
            <p:cNvSpPr>
              <a:spLocks noChangeShapeType="1"/>
            </p:cNvSpPr>
            <p:nvPr/>
          </p:nvSpPr>
          <p:spPr bwMode="auto">
            <a:xfrm>
              <a:off x="1632" y="816"/>
              <a:ext cx="144" cy="336"/>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sp>
        <p:nvSpPr>
          <p:cNvPr id="31752" name="Text Box 12"/>
          <p:cNvSpPr txBox="1">
            <a:spLocks noChangeArrowheads="1"/>
          </p:cNvSpPr>
          <p:nvPr/>
        </p:nvSpPr>
        <p:spPr bwMode="auto">
          <a:xfrm>
            <a:off x="7315200" y="6461125"/>
            <a:ext cx="1828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 4.12b</a:t>
            </a:r>
            <a:endParaRPr lang="en-US">
              <a:solidFill>
                <a:srgbClr val="000000"/>
              </a:solidFill>
            </a:endParaRPr>
          </a:p>
        </p:txBody>
      </p:sp>
      <p:sp>
        <p:nvSpPr>
          <p:cNvPr id="31753" name="Text Box 13"/>
          <p:cNvSpPr txBox="1">
            <a:spLocks noChangeArrowheads="1"/>
          </p:cNvSpPr>
          <p:nvPr/>
        </p:nvSpPr>
        <p:spPr bwMode="auto">
          <a:xfrm>
            <a:off x="4359442" y="919917"/>
            <a:ext cx="4572000" cy="120015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Salinity minimum layers - intermediate waters (Antarctic and North Pacific I.W.)</a:t>
            </a:r>
          </a:p>
        </p:txBody>
      </p:sp>
    </p:spTree>
    <p:extLst>
      <p:ext uri="{BB962C8B-B14F-4D97-AF65-F5344CB8AC3E}">
        <p14:creationId xmlns:p14="http://schemas.microsoft.com/office/powerpoint/2010/main" val="339485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16 at 10.24.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438" y="3422681"/>
            <a:ext cx="5584452" cy="3262601"/>
          </a:xfrm>
          <a:prstGeom prst="rect">
            <a:avLst/>
          </a:prstGeom>
        </p:spPr>
      </p:pic>
      <p:sp>
        <p:nvSpPr>
          <p:cNvPr id="2" name="Title 1"/>
          <p:cNvSpPr>
            <a:spLocks noGrp="1"/>
          </p:cNvSpPr>
          <p:nvPr>
            <p:ph type="title"/>
          </p:nvPr>
        </p:nvSpPr>
        <p:spPr>
          <a:xfrm>
            <a:off x="457200" y="274638"/>
            <a:ext cx="8229600" cy="818773"/>
          </a:xfrm>
        </p:spPr>
        <p:txBody>
          <a:bodyPr/>
          <a:lstStyle/>
          <a:p>
            <a:r>
              <a:rPr lang="en-US" dirty="0"/>
              <a:t>Subtropical Mode Waters (STMW)</a:t>
            </a:r>
          </a:p>
        </p:txBody>
      </p:sp>
      <p:sp>
        <p:nvSpPr>
          <p:cNvPr id="3" name="Content Placeholder 2"/>
          <p:cNvSpPr>
            <a:spLocks noGrp="1"/>
          </p:cNvSpPr>
          <p:nvPr>
            <p:ph idx="1"/>
          </p:nvPr>
        </p:nvSpPr>
        <p:spPr>
          <a:xfrm>
            <a:off x="457200" y="1260900"/>
            <a:ext cx="8686800" cy="2503835"/>
          </a:xfrm>
        </p:spPr>
        <p:txBody>
          <a:bodyPr>
            <a:normAutofit fontScale="92500" lnSpcReduction="10000"/>
          </a:bodyPr>
          <a:lstStyle/>
          <a:p>
            <a:r>
              <a:rPr lang="en-US" dirty="0"/>
              <a:t>“The 18-degree Water” in the North Atlantic</a:t>
            </a:r>
          </a:p>
          <a:p>
            <a:r>
              <a:rPr lang="en-US" dirty="0"/>
              <a:t>Major thermocline water mass</a:t>
            </a:r>
          </a:p>
          <a:p>
            <a:pPr lvl="1"/>
            <a:r>
              <a:rPr lang="en-US" dirty="0"/>
              <a:t>Exists in all major basins forming ”</a:t>
            </a:r>
            <a:r>
              <a:rPr lang="en-US" dirty="0" err="1"/>
              <a:t>pycnostad</a:t>
            </a:r>
            <a:r>
              <a:rPr lang="en-US" dirty="0"/>
              <a:t>”</a:t>
            </a:r>
          </a:p>
          <a:p>
            <a:pPr lvl="1"/>
            <a:r>
              <a:rPr lang="en-US" dirty="0"/>
              <a:t>Subtropical origin, relatively high S and T</a:t>
            </a:r>
          </a:p>
          <a:p>
            <a:pPr lvl="1"/>
            <a:r>
              <a:rPr lang="en-US" dirty="0"/>
              <a:t>Depth range: 200 – 600m </a:t>
            </a:r>
          </a:p>
        </p:txBody>
      </p:sp>
    </p:spTree>
    <p:extLst>
      <p:ext uri="{BB962C8B-B14F-4D97-AF65-F5344CB8AC3E}">
        <p14:creationId xmlns:p14="http://schemas.microsoft.com/office/powerpoint/2010/main" val="1286466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304800"/>
            <a:ext cx="7772400" cy="304800"/>
          </a:xfrm>
        </p:spPr>
        <p:txBody>
          <a:bodyPr>
            <a:normAutofit fontScale="90000"/>
          </a:bodyPr>
          <a:lstStyle/>
          <a:p>
            <a:pPr eaLnBrk="1" hangingPunct="1"/>
            <a:r>
              <a:rPr lang="en-US" dirty="0"/>
              <a:t>Global Mode Waters</a:t>
            </a:r>
          </a:p>
        </p:txBody>
      </p:sp>
      <p:pic>
        <p:nvPicPr>
          <p:cNvPr id="44035" name="Picture 3" descr="shallow_overturn"/>
          <p:cNvPicPr>
            <a:picLocks noChangeAspect="1" noChangeArrowheads="1"/>
          </p:cNvPicPr>
          <p:nvPr/>
        </p:nvPicPr>
        <p:blipFill>
          <a:blip r:embed="rId3"/>
          <a:srcRect t="16362" r="769" b="19638"/>
          <a:stretch>
            <a:fillRect/>
          </a:stretch>
        </p:blipFill>
        <p:spPr bwMode="auto">
          <a:xfrm>
            <a:off x="1066800" y="2590800"/>
            <a:ext cx="8077200" cy="3938588"/>
          </a:xfrm>
          <a:prstGeom prst="rect">
            <a:avLst/>
          </a:prstGeom>
          <a:noFill/>
          <a:ln w="9525">
            <a:noFill/>
            <a:miter lim="800000"/>
            <a:headEnd/>
            <a:tailEnd/>
          </a:ln>
        </p:spPr>
      </p:pic>
      <p:sp>
        <p:nvSpPr>
          <p:cNvPr id="44036" name="Text Box 4"/>
          <p:cNvSpPr txBox="1">
            <a:spLocks noChangeArrowheads="1"/>
          </p:cNvSpPr>
          <p:nvPr/>
        </p:nvSpPr>
        <p:spPr bwMode="auto">
          <a:xfrm>
            <a:off x="0" y="813137"/>
            <a:ext cx="91440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solidFill>
                  <a:srgbClr val="000000"/>
                </a:solidFill>
                <a:latin typeface="Arial"/>
                <a:cs typeface="Arial"/>
              </a:rPr>
              <a:t>Location of especially strong, permanent </a:t>
            </a:r>
            <a:r>
              <a:rPr lang="en-US" sz="2000" dirty="0" err="1">
                <a:solidFill>
                  <a:srgbClr val="000000"/>
                </a:solidFill>
                <a:latin typeface="Arial"/>
                <a:cs typeface="Arial"/>
              </a:rPr>
              <a:t>thermostads</a:t>
            </a:r>
            <a:r>
              <a:rPr lang="en-US" sz="2000" dirty="0">
                <a:solidFill>
                  <a:srgbClr val="000000"/>
                </a:solidFill>
                <a:latin typeface="Arial"/>
                <a:cs typeface="Arial"/>
              </a:rPr>
              <a:t>/pycnostads  - derived from thick winter mixed layers that then spread into the interior along isopycnals (subduct)</a:t>
            </a:r>
          </a:p>
        </p:txBody>
      </p:sp>
      <p:sp>
        <p:nvSpPr>
          <p:cNvPr id="44037" name="TextBox 4"/>
          <p:cNvSpPr txBox="1">
            <a:spLocks noChangeArrowheads="1"/>
          </p:cNvSpPr>
          <p:nvPr/>
        </p:nvSpPr>
        <p:spPr bwMode="auto">
          <a:xfrm>
            <a:off x="3429000" y="6396038"/>
            <a:ext cx="5715000" cy="461962"/>
          </a:xfrm>
          <a:prstGeom prst="rect">
            <a:avLst/>
          </a:prstGeom>
          <a:noFill/>
          <a:ln w="9525">
            <a:noFill/>
            <a:miter lim="800000"/>
            <a:headEnd/>
            <a:tailEnd/>
          </a:ln>
        </p:spPr>
        <p:txBody>
          <a:bodyPr>
            <a:prstTxWarp prst="textNoShape">
              <a:avLst/>
            </a:prstTxWarp>
            <a:spAutoFit/>
          </a:bodyPr>
          <a:lstStyle/>
          <a:p>
            <a:r>
              <a:rPr lang="en-US">
                <a:solidFill>
                  <a:srgbClr val="000000"/>
                </a:solidFill>
                <a:latin typeface="Helvetica" charset="0"/>
                <a:ea typeface="Helvetica" charset="0"/>
                <a:cs typeface="Helvetica" charset="0"/>
              </a:rPr>
              <a:t>Hanawa and Talley (2001); DPO 14.12</a:t>
            </a:r>
          </a:p>
        </p:txBody>
      </p:sp>
      <p:grpSp>
        <p:nvGrpSpPr>
          <p:cNvPr id="11" name="Group 10"/>
          <p:cNvGrpSpPr/>
          <p:nvPr/>
        </p:nvGrpSpPr>
        <p:grpSpPr>
          <a:xfrm>
            <a:off x="0" y="1828800"/>
            <a:ext cx="7467600" cy="1905000"/>
            <a:chOff x="0" y="1828800"/>
            <a:chExt cx="7467600" cy="1905000"/>
          </a:xfrm>
        </p:grpSpPr>
        <p:cxnSp>
          <p:nvCxnSpPr>
            <p:cNvPr id="8" name="Straight Arrow Connector 7"/>
            <p:cNvCxnSpPr/>
            <p:nvPr/>
          </p:nvCxnSpPr>
          <p:spPr bwMode="auto">
            <a:xfrm rot="16200000" flipH="1">
              <a:off x="1409700" y="2781300"/>
              <a:ext cx="1143000" cy="762000"/>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sp>
          <p:nvSpPr>
            <p:cNvPr id="9" name="TextBox 8"/>
            <p:cNvSpPr txBox="1"/>
            <p:nvPr/>
          </p:nvSpPr>
          <p:spPr>
            <a:xfrm>
              <a:off x="0" y="1828800"/>
              <a:ext cx="7467600" cy="707886"/>
            </a:xfrm>
            <a:prstGeom prst="rect">
              <a:avLst/>
            </a:prstGeom>
            <a:noFill/>
            <a:ln>
              <a:solidFill>
                <a:srgbClr val="0000FF"/>
              </a:solidFill>
            </a:ln>
          </p:spPr>
          <p:txBody>
            <a:bodyPr wrap="square" rtlCol="0">
              <a:spAutoFit/>
            </a:bodyPr>
            <a:lstStyle/>
            <a:p>
              <a:r>
                <a:rPr lang="en-US" sz="2000" dirty="0">
                  <a:latin typeface="Arial"/>
                  <a:cs typeface="Arial"/>
                </a:rPr>
                <a:t>Gulf Stream’s Eighteen Degree Water (Subtropical Mode Water of the North Atlantic) from previous slide</a:t>
              </a:r>
            </a:p>
          </p:txBody>
        </p:sp>
      </p:grpSp>
    </p:spTree>
    <p:extLst>
      <p:ext uri="{BB962C8B-B14F-4D97-AF65-F5344CB8AC3E}">
        <p14:creationId xmlns:p14="http://schemas.microsoft.com/office/powerpoint/2010/main" val="320867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 </a:t>
            </a:r>
            <a:r>
              <a:rPr lang="en-US" dirty="0" err="1"/>
              <a:t>Kuroshio</a:t>
            </a:r>
            <a:endParaRPr lang="en-US" dirty="0"/>
          </a:p>
        </p:txBody>
      </p:sp>
      <p:pic>
        <p:nvPicPr>
          <p:cNvPr id="4" name="Content Placeholder 3" descr="P10_T.gif"/>
          <p:cNvPicPr>
            <a:picLocks noGrp="1" noChangeAspect="1"/>
          </p:cNvPicPr>
          <p:nvPr>
            <p:ph idx="1"/>
          </p:nvPr>
        </p:nvPicPr>
        <p:blipFill>
          <a:blip r:embed="rId2">
            <a:extLst>
              <a:ext uri="{28A0092B-C50C-407E-A947-70E740481C1C}">
                <a14:useLocalDpi xmlns:a14="http://schemas.microsoft.com/office/drawing/2010/main" val="0"/>
              </a:ext>
            </a:extLst>
          </a:blip>
          <a:srcRect t="11284" b="11284"/>
          <a:stretch>
            <a:fillRect/>
          </a:stretch>
        </p:blipFill>
        <p:spPr/>
      </p:pic>
    </p:spTree>
    <p:extLst>
      <p:ext uri="{BB962C8B-B14F-4D97-AF65-F5344CB8AC3E}">
        <p14:creationId xmlns:p14="http://schemas.microsoft.com/office/powerpoint/2010/main" val="42339537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768" y="274638"/>
            <a:ext cx="8229600" cy="1143000"/>
          </a:xfrm>
        </p:spPr>
        <p:txBody>
          <a:bodyPr/>
          <a:lstStyle/>
          <a:p>
            <a:r>
              <a:rPr lang="en-US" dirty="0"/>
              <a:t>Mode Water in the North Pacific</a:t>
            </a:r>
          </a:p>
        </p:txBody>
      </p:sp>
      <p:pic>
        <p:nvPicPr>
          <p:cNvPr id="4" name="Content Placeholder 3" descr="P10_TSprofile.gif"/>
          <p:cNvPicPr>
            <a:picLocks noGrp="1" noChangeAspect="1"/>
          </p:cNvPicPr>
          <p:nvPr>
            <p:ph idx="1"/>
          </p:nvPr>
        </p:nvPicPr>
        <p:blipFill>
          <a:blip r:embed="rId2">
            <a:extLst>
              <a:ext uri="{28A0092B-C50C-407E-A947-70E740481C1C}">
                <a14:useLocalDpi xmlns:a14="http://schemas.microsoft.com/office/drawing/2010/main" val="0"/>
              </a:ext>
            </a:extLst>
          </a:blip>
          <a:srcRect l="-18690" r="-18690"/>
          <a:stretch>
            <a:fillRect/>
          </a:stretch>
        </p:blipFill>
        <p:spPr>
          <a:xfrm>
            <a:off x="6117" y="1600200"/>
            <a:ext cx="8680683" cy="4774041"/>
          </a:xfrm>
        </p:spPr>
      </p:pic>
      <p:grpSp>
        <p:nvGrpSpPr>
          <p:cNvPr id="10" name="Group 9"/>
          <p:cNvGrpSpPr/>
          <p:nvPr/>
        </p:nvGrpSpPr>
        <p:grpSpPr>
          <a:xfrm>
            <a:off x="3429153" y="2095528"/>
            <a:ext cx="3393782" cy="935831"/>
            <a:chOff x="3429153" y="2095528"/>
            <a:chExt cx="3393782" cy="935831"/>
          </a:xfrm>
        </p:grpSpPr>
        <p:sp>
          <p:nvSpPr>
            <p:cNvPr id="5" name="Oval 4"/>
            <p:cNvSpPr/>
            <p:nvPr/>
          </p:nvSpPr>
          <p:spPr>
            <a:xfrm>
              <a:off x="6415604" y="2671910"/>
              <a:ext cx="407331" cy="359449"/>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429153" y="2105411"/>
              <a:ext cx="407331" cy="359449"/>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935671" y="2464860"/>
              <a:ext cx="2324187" cy="36281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528568" y="2095528"/>
              <a:ext cx="1437645" cy="369332"/>
            </a:xfrm>
            <a:prstGeom prst="rect">
              <a:avLst/>
            </a:prstGeom>
            <a:solidFill>
              <a:srgbClr val="FFFFFF"/>
            </a:solidFill>
          </p:spPr>
          <p:txBody>
            <a:bodyPr wrap="square" rtlCol="0">
              <a:spAutoFit/>
            </a:bodyPr>
            <a:lstStyle/>
            <a:p>
              <a:pPr algn="ctr"/>
              <a:r>
                <a:rPr lang="en-US" dirty="0"/>
                <a:t>Mode water</a:t>
              </a:r>
            </a:p>
          </p:txBody>
        </p:sp>
      </p:grpSp>
      <p:grpSp>
        <p:nvGrpSpPr>
          <p:cNvPr id="16" name="Group 15"/>
          <p:cNvGrpSpPr/>
          <p:nvPr/>
        </p:nvGrpSpPr>
        <p:grpSpPr>
          <a:xfrm>
            <a:off x="2899247" y="2404950"/>
            <a:ext cx="3577644" cy="1341945"/>
            <a:chOff x="2899247" y="2404950"/>
            <a:chExt cx="3577644" cy="1341945"/>
          </a:xfrm>
        </p:grpSpPr>
        <p:sp>
          <p:nvSpPr>
            <p:cNvPr id="11" name="Oval 10"/>
            <p:cNvSpPr/>
            <p:nvPr/>
          </p:nvSpPr>
          <p:spPr>
            <a:xfrm>
              <a:off x="2899247" y="2404950"/>
              <a:ext cx="434066" cy="36281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429000" y="2819400"/>
              <a:ext cx="2432011" cy="6949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Oval 13"/>
            <p:cNvSpPr/>
            <p:nvPr/>
          </p:nvSpPr>
          <p:spPr>
            <a:xfrm>
              <a:off x="6042825" y="3384084"/>
              <a:ext cx="434066" cy="36281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240091" y="3238751"/>
              <a:ext cx="2204384" cy="369332"/>
            </a:xfrm>
            <a:prstGeom prst="rect">
              <a:avLst/>
            </a:prstGeom>
            <a:solidFill>
              <a:srgbClr val="FFFFFF"/>
            </a:solidFill>
            <a:scene3d>
              <a:camera prst="orthographicFront">
                <a:rot lat="0" lon="0" rev="20999999"/>
              </a:camera>
              <a:lightRig rig="threePt" dir="t"/>
            </a:scene3d>
          </p:spPr>
          <p:txBody>
            <a:bodyPr wrap="square" rtlCol="0">
              <a:spAutoFit/>
            </a:bodyPr>
            <a:lstStyle/>
            <a:p>
              <a:pPr algn="ctr"/>
              <a:r>
                <a:rPr lang="en-US" dirty="0"/>
                <a:t>Intermediate water</a:t>
              </a:r>
            </a:p>
          </p:txBody>
        </p:sp>
      </p:grpSp>
      <p:grpSp>
        <p:nvGrpSpPr>
          <p:cNvPr id="22" name="Group 21"/>
          <p:cNvGrpSpPr/>
          <p:nvPr/>
        </p:nvGrpSpPr>
        <p:grpSpPr>
          <a:xfrm>
            <a:off x="2726225" y="3151524"/>
            <a:ext cx="4060770" cy="1327516"/>
            <a:chOff x="2726225" y="3151524"/>
            <a:chExt cx="4060770" cy="1327516"/>
          </a:xfrm>
        </p:grpSpPr>
        <p:sp>
          <p:nvSpPr>
            <p:cNvPr id="17" name="Oval 16"/>
            <p:cNvSpPr/>
            <p:nvPr/>
          </p:nvSpPr>
          <p:spPr>
            <a:xfrm>
              <a:off x="6440951" y="3591129"/>
              <a:ext cx="346044" cy="36281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726225" y="3151524"/>
              <a:ext cx="346044" cy="105403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3228111" y="3953942"/>
              <a:ext cx="321284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3935671" y="4109708"/>
              <a:ext cx="1671851" cy="369332"/>
            </a:xfrm>
            <a:prstGeom prst="rect">
              <a:avLst/>
            </a:prstGeom>
            <a:solidFill>
              <a:srgbClr val="FFFFFF"/>
            </a:solidFill>
          </p:spPr>
          <p:txBody>
            <a:bodyPr wrap="square" rtlCol="0">
              <a:spAutoFit/>
            </a:bodyPr>
            <a:lstStyle/>
            <a:p>
              <a:pPr algn="ctr"/>
              <a:r>
                <a:rPr lang="en-US" dirty="0"/>
                <a:t>Deep Water</a:t>
              </a:r>
            </a:p>
          </p:txBody>
        </p:sp>
      </p:grpSp>
    </p:spTree>
    <p:extLst>
      <p:ext uri="{BB962C8B-B14F-4D97-AF65-F5344CB8AC3E}">
        <p14:creationId xmlns:p14="http://schemas.microsoft.com/office/powerpoint/2010/main" val="216668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09" y="274638"/>
            <a:ext cx="8876013" cy="1143000"/>
          </a:xfrm>
        </p:spPr>
        <p:txBody>
          <a:bodyPr>
            <a:normAutofit fontScale="90000"/>
          </a:bodyPr>
          <a:lstStyle/>
          <a:p>
            <a:r>
              <a:rPr lang="en-US" dirty="0"/>
              <a:t>What regulates the mode water formation? </a:t>
            </a:r>
          </a:p>
        </p:txBody>
      </p:sp>
      <p:sp>
        <p:nvSpPr>
          <p:cNvPr id="3" name="Content Placeholder 2"/>
          <p:cNvSpPr>
            <a:spLocks noGrp="1"/>
          </p:cNvSpPr>
          <p:nvPr>
            <p:ph idx="1"/>
          </p:nvPr>
        </p:nvSpPr>
        <p:spPr>
          <a:xfrm>
            <a:off x="457200" y="1911684"/>
            <a:ext cx="8229600" cy="4214479"/>
          </a:xfrm>
        </p:spPr>
        <p:txBody>
          <a:bodyPr/>
          <a:lstStyle/>
          <a:p>
            <a:pPr>
              <a:buFontTx/>
              <a:buChar char="•"/>
            </a:pPr>
            <a:r>
              <a:rPr lang="en-US" dirty="0">
                <a:latin typeface="Times New Roman" charset="0"/>
              </a:rPr>
              <a:t> Winter-time cooling</a:t>
            </a:r>
          </a:p>
          <a:p>
            <a:pPr>
              <a:buFontTx/>
              <a:buChar char="•"/>
            </a:pPr>
            <a:r>
              <a:rPr lang="en-US" dirty="0">
                <a:latin typeface="Times New Roman" charset="0"/>
              </a:rPr>
              <a:t> </a:t>
            </a:r>
            <a:r>
              <a:rPr lang="en-US" dirty="0"/>
              <a:t>Heat flux components: Q [W/m</a:t>
            </a:r>
            <a:r>
              <a:rPr lang="en-US" baseline="30000" dirty="0"/>
              <a:t>2</a:t>
            </a:r>
            <a:r>
              <a:rPr lang="en-US" dirty="0"/>
              <a:t>]</a:t>
            </a:r>
          </a:p>
          <a:p>
            <a:pPr lvl="1">
              <a:buFontTx/>
              <a:buChar char="–"/>
            </a:pPr>
            <a:r>
              <a:rPr lang="en-US" dirty="0"/>
              <a:t> Q</a:t>
            </a:r>
            <a:r>
              <a:rPr lang="en-US" baseline="-25000" dirty="0"/>
              <a:t>SW</a:t>
            </a:r>
            <a:r>
              <a:rPr lang="en-US" dirty="0"/>
              <a:t>: Short-wave radiation </a:t>
            </a:r>
          </a:p>
          <a:p>
            <a:pPr lvl="1">
              <a:buFontTx/>
              <a:buChar char="–"/>
            </a:pPr>
            <a:r>
              <a:rPr lang="en-US" dirty="0"/>
              <a:t> Q</a:t>
            </a:r>
            <a:r>
              <a:rPr lang="en-US" baseline="-25000" dirty="0"/>
              <a:t>LW</a:t>
            </a:r>
            <a:r>
              <a:rPr lang="en-US" dirty="0"/>
              <a:t>: Long-wave radiation</a:t>
            </a:r>
          </a:p>
          <a:p>
            <a:pPr lvl="1">
              <a:buFontTx/>
              <a:buChar char="–"/>
            </a:pPr>
            <a:r>
              <a:rPr lang="en-US" dirty="0"/>
              <a:t> Q</a:t>
            </a:r>
            <a:r>
              <a:rPr lang="en-US" baseline="-25000" dirty="0"/>
              <a:t>SH</a:t>
            </a:r>
            <a:r>
              <a:rPr lang="en-US" dirty="0"/>
              <a:t>: Sensible heat flux</a:t>
            </a:r>
          </a:p>
          <a:p>
            <a:pPr lvl="1">
              <a:buFontTx/>
              <a:buChar char="–"/>
            </a:pPr>
            <a:r>
              <a:rPr lang="en-US" dirty="0"/>
              <a:t> Q</a:t>
            </a:r>
            <a:r>
              <a:rPr lang="en-US" baseline="-25000" dirty="0"/>
              <a:t>LH</a:t>
            </a:r>
            <a:r>
              <a:rPr lang="en-US" dirty="0"/>
              <a:t>: Latent heat flux</a:t>
            </a:r>
          </a:p>
          <a:p>
            <a:endParaRPr lang="en-US" dirty="0"/>
          </a:p>
        </p:txBody>
      </p:sp>
    </p:spTree>
    <p:extLst>
      <p:ext uri="{BB962C8B-B14F-4D97-AF65-F5344CB8AC3E}">
        <p14:creationId xmlns:p14="http://schemas.microsoft.com/office/powerpoint/2010/main" val="25795236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5" name="Picture 5" descr="q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09700" y="-192087"/>
            <a:ext cx="6097587" cy="8002588"/>
          </a:xfrm>
          <a:prstGeom prst="rect">
            <a:avLst/>
          </a:prstGeom>
          <a:noFill/>
          <a:extLst>
            <a:ext uri="{909E8E84-426E-40dd-AFC4-6F175D3DCCD1}">
              <a14:hiddenFill xmlns="" xmlns:a14="http://schemas.microsoft.com/office/drawing/2010/main">
                <a:solidFill>
                  <a:srgbClr val="FFFFFF"/>
                </a:solidFill>
              </a14:hiddenFill>
            </a:ext>
          </a:extLst>
        </p:spPr>
      </p:pic>
      <p:sp>
        <p:nvSpPr>
          <p:cNvPr id="97283" name="Rectangle 3"/>
          <p:cNvSpPr>
            <a:spLocks noGrp="1" noChangeArrowheads="1"/>
          </p:cNvSpPr>
          <p:nvPr>
            <p:ph type="title"/>
          </p:nvPr>
        </p:nvSpPr>
        <p:spPr>
          <a:xfrm>
            <a:off x="762000" y="152400"/>
            <a:ext cx="7772400" cy="685800"/>
          </a:xfrm>
        </p:spPr>
        <p:txBody>
          <a:bodyPr/>
          <a:lstStyle/>
          <a:p>
            <a:r>
              <a:rPr lang="en-US" sz="3600" dirty="0">
                <a:latin typeface="+mn-lt"/>
              </a:rPr>
              <a:t>Net air-to-sea heat flux</a:t>
            </a:r>
          </a:p>
        </p:txBody>
      </p:sp>
      <p:sp>
        <p:nvSpPr>
          <p:cNvPr id="97284" name="Rectangle 4"/>
          <p:cNvSpPr>
            <a:spLocks noChangeArrowheads="1"/>
          </p:cNvSpPr>
          <p:nvPr/>
        </p:nvSpPr>
        <p:spPr bwMode="auto">
          <a:xfrm>
            <a:off x="914400" y="914400"/>
            <a:ext cx="7086600" cy="4419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eaLnBrk="1" hangingPunct="1">
              <a:spcBef>
                <a:spcPct val="20000"/>
              </a:spcBef>
              <a:buFontTx/>
              <a:buChar char="•"/>
            </a:pPr>
            <a:r>
              <a:rPr lang="en-US" sz="2800" dirty="0"/>
              <a:t>Sum of the four components</a:t>
            </a:r>
          </a:p>
          <a:p>
            <a:pPr marL="742950" lvl="1" indent="-285750" eaLnBrk="1" hangingPunct="1">
              <a:spcBef>
                <a:spcPct val="20000"/>
              </a:spcBef>
              <a:buFontTx/>
              <a:buChar char="–"/>
            </a:pPr>
            <a:r>
              <a:rPr lang="en-US" dirty="0"/>
              <a:t>NCEP Reanalysis climatology 1968-1996</a:t>
            </a:r>
          </a:p>
          <a:p>
            <a:pPr marL="742950" lvl="1" indent="-285750" eaLnBrk="1" hangingPunct="1">
              <a:spcBef>
                <a:spcPct val="20000"/>
              </a:spcBef>
              <a:buFontTx/>
              <a:buChar char="–"/>
            </a:pPr>
            <a:r>
              <a:rPr lang="en-US" dirty="0"/>
              <a:t>Upward positive (positive into the atmosphere) </a:t>
            </a:r>
          </a:p>
        </p:txBody>
      </p:sp>
    </p:spTree>
    <p:extLst>
      <p:ext uri="{BB962C8B-B14F-4D97-AF65-F5344CB8AC3E}">
        <p14:creationId xmlns:p14="http://schemas.microsoft.com/office/powerpoint/2010/main" val="2772284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zones</a:t>
            </a:r>
          </a:p>
        </p:txBody>
      </p:sp>
      <p:pic>
        <p:nvPicPr>
          <p:cNvPr id="4" name="Content Placeholder 3" descr="temperature.gif"/>
          <p:cNvPicPr>
            <a:picLocks noGrp="1" noChangeAspect="1"/>
          </p:cNvPicPr>
          <p:nvPr>
            <p:ph idx="1"/>
          </p:nvPr>
        </p:nvPicPr>
        <p:blipFill>
          <a:blip r:embed="rId2">
            <a:extLst>
              <a:ext uri="{28A0092B-C50C-407E-A947-70E740481C1C}">
                <a14:useLocalDpi xmlns:a14="http://schemas.microsoft.com/office/drawing/2010/main" val="0"/>
              </a:ext>
            </a:extLst>
          </a:blip>
          <a:srcRect l="-11861" r="-11861"/>
          <a:stretch>
            <a:fillRect/>
          </a:stretch>
        </p:blipFill>
        <p:spPr/>
      </p:pic>
      <p:cxnSp>
        <p:nvCxnSpPr>
          <p:cNvPr id="6" name="Straight Arrow Connector 5"/>
          <p:cNvCxnSpPr/>
          <p:nvPr/>
        </p:nvCxnSpPr>
        <p:spPr>
          <a:xfrm>
            <a:off x="8069310" y="1809321"/>
            <a:ext cx="0" cy="25847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344420" y="1415534"/>
            <a:ext cx="1449779" cy="369332"/>
          </a:xfrm>
          <a:prstGeom prst="rect">
            <a:avLst/>
          </a:prstGeom>
          <a:noFill/>
          <a:ln>
            <a:solidFill>
              <a:srgbClr val="4F81BD"/>
            </a:solidFill>
          </a:ln>
        </p:spPr>
        <p:txBody>
          <a:bodyPr wrap="square" rtlCol="0">
            <a:spAutoFit/>
          </a:bodyPr>
          <a:lstStyle/>
          <a:p>
            <a:pPr algn="ctr"/>
            <a:r>
              <a:rPr lang="en-US" dirty="0"/>
              <a:t>Mixed layer</a:t>
            </a:r>
          </a:p>
        </p:txBody>
      </p:sp>
      <p:cxnSp>
        <p:nvCxnSpPr>
          <p:cNvPr id="8" name="Straight Arrow Connector 7"/>
          <p:cNvCxnSpPr/>
          <p:nvPr/>
        </p:nvCxnSpPr>
        <p:spPr>
          <a:xfrm>
            <a:off x="4973747" y="2122924"/>
            <a:ext cx="0" cy="922579"/>
          </a:xfrm>
          <a:prstGeom prst="straightConnector1">
            <a:avLst/>
          </a:prstGeom>
          <a:ln>
            <a:solidFill>
              <a:schemeClr val="accent4">
                <a:lumMod val="75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057592" y="2293017"/>
            <a:ext cx="1449779" cy="369332"/>
          </a:xfrm>
          <a:prstGeom prst="rect">
            <a:avLst/>
          </a:prstGeom>
          <a:noFill/>
          <a:ln>
            <a:solidFill>
              <a:srgbClr val="604A7B"/>
            </a:solidFill>
          </a:ln>
        </p:spPr>
        <p:txBody>
          <a:bodyPr wrap="square" rtlCol="0">
            <a:spAutoFit/>
          </a:bodyPr>
          <a:lstStyle/>
          <a:p>
            <a:pPr algn="ctr"/>
            <a:r>
              <a:rPr lang="en-US" dirty="0"/>
              <a:t>Thermocline</a:t>
            </a:r>
          </a:p>
        </p:txBody>
      </p:sp>
      <p:sp>
        <p:nvSpPr>
          <p:cNvPr id="13" name="TextBox 12"/>
          <p:cNvSpPr txBox="1"/>
          <p:nvPr/>
        </p:nvSpPr>
        <p:spPr>
          <a:xfrm>
            <a:off x="5176746" y="4355880"/>
            <a:ext cx="1449779" cy="369332"/>
          </a:xfrm>
          <a:prstGeom prst="rect">
            <a:avLst/>
          </a:prstGeom>
          <a:noFill/>
          <a:ln>
            <a:solidFill>
              <a:srgbClr val="FF0000"/>
            </a:solidFill>
          </a:ln>
        </p:spPr>
        <p:txBody>
          <a:bodyPr wrap="square" rtlCol="0">
            <a:spAutoFit/>
          </a:bodyPr>
          <a:lstStyle/>
          <a:p>
            <a:pPr algn="ctr"/>
            <a:r>
              <a:rPr lang="en-US" dirty="0"/>
              <a:t>Deep ocean</a:t>
            </a:r>
          </a:p>
        </p:txBody>
      </p:sp>
    </p:spTree>
    <p:extLst>
      <p:ext uri="{BB962C8B-B14F-4D97-AF65-F5344CB8AC3E}">
        <p14:creationId xmlns:p14="http://schemas.microsoft.com/office/powerpoint/2010/main" val="25414100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q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94644" y="134144"/>
            <a:ext cx="5815012" cy="763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p:nvPr>
        </p:nvSpPr>
        <p:spPr>
          <a:xfrm>
            <a:off x="762000" y="152400"/>
            <a:ext cx="7772400" cy="685800"/>
          </a:xfrm>
        </p:spPr>
        <p:txBody>
          <a:bodyPr/>
          <a:lstStyle/>
          <a:p>
            <a:r>
              <a:rPr lang="en-US" sz="3600">
                <a:latin typeface="Times New Roman" charset="0"/>
                <a:ea typeface="ＭＳ Ｐゴシック" charset="0"/>
                <a:cs typeface="ＭＳ Ｐゴシック" charset="0"/>
              </a:rPr>
              <a:t>Shortwave radiation</a:t>
            </a:r>
          </a:p>
        </p:txBody>
      </p:sp>
      <p:sp>
        <p:nvSpPr>
          <p:cNvPr id="24580" name="Rectangle 3"/>
          <p:cNvSpPr>
            <a:spLocks noChangeArrowheads="1"/>
          </p:cNvSpPr>
          <p:nvPr/>
        </p:nvSpPr>
        <p:spPr bwMode="auto">
          <a:xfrm>
            <a:off x="914400" y="914400"/>
            <a:ext cx="7086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latin typeface="Times New Roman" charset="0"/>
              </a:rPr>
              <a:t>NCEP-Reanalysis</a:t>
            </a:r>
          </a:p>
          <a:p>
            <a:pPr marL="742950" lvl="1" indent="-285750" eaLnBrk="1" hangingPunct="1">
              <a:spcBef>
                <a:spcPct val="20000"/>
              </a:spcBef>
              <a:buFontTx/>
              <a:buChar char="–"/>
            </a:pPr>
            <a:r>
              <a:rPr lang="en-US">
                <a:latin typeface="Times New Roman" charset="0"/>
              </a:rPr>
              <a:t>Climatology 1968-1996</a:t>
            </a:r>
          </a:p>
          <a:p>
            <a:pPr marL="742950" lvl="1" indent="-285750" eaLnBrk="1" hangingPunct="1">
              <a:spcBef>
                <a:spcPct val="20000"/>
              </a:spcBef>
              <a:buFontTx/>
              <a:buChar char="–"/>
            </a:pPr>
            <a:r>
              <a:rPr lang="en-US">
                <a:latin typeface="Times New Roman" charset="0"/>
              </a:rPr>
              <a:t>Upward positive (positive into the atmosphere) </a:t>
            </a:r>
          </a:p>
        </p:txBody>
      </p:sp>
    </p:spTree>
    <p:extLst>
      <p:ext uri="{BB962C8B-B14F-4D97-AF65-F5344CB8AC3E}">
        <p14:creationId xmlns:p14="http://schemas.microsoft.com/office/powerpoint/2010/main" val="3024753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SWra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368425"/>
            <a:ext cx="7104062" cy="548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p:nvPr>
        </p:nvSpPr>
        <p:spPr>
          <a:xfrm>
            <a:off x="533400" y="228600"/>
            <a:ext cx="8153400" cy="685800"/>
          </a:xfrm>
        </p:spPr>
        <p:txBody>
          <a:bodyPr>
            <a:normAutofit fontScale="90000"/>
          </a:bodyPr>
          <a:lstStyle/>
          <a:p>
            <a:pPr eaLnBrk="1" hangingPunct="1"/>
            <a:r>
              <a:rPr lang="en-US">
                <a:latin typeface="Times New Roman" charset="0"/>
                <a:ea typeface="ＭＳ Ｐゴシック" charset="0"/>
                <a:cs typeface="ＭＳ Ｐゴシック" charset="0"/>
              </a:rPr>
              <a:t>Factors controlling SW radiation</a:t>
            </a:r>
          </a:p>
        </p:txBody>
      </p:sp>
      <p:sp>
        <p:nvSpPr>
          <p:cNvPr id="26628" name="Rectangle 3"/>
          <p:cNvSpPr>
            <a:spLocks noGrp="1" noChangeArrowheads="1"/>
          </p:cNvSpPr>
          <p:nvPr>
            <p:ph type="body" idx="1"/>
          </p:nvPr>
        </p:nvSpPr>
        <p:spPr>
          <a:xfrm>
            <a:off x="685800" y="1143000"/>
            <a:ext cx="7772400" cy="1295400"/>
          </a:xfrm>
        </p:spPr>
        <p:txBody>
          <a:bodyPr/>
          <a:lstStyle/>
          <a:p>
            <a:pPr eaLnBrk="1" hangingPunct="1">
              <a:lnSpc>
                <a:spcPct val="90000"/>
              </a:lnSpc>
            </a:pPr>
            <a:r>
              <a:rPr lang="en-US" sz="2800">
                <a:latin typeface="Times New Roman" charset="0"/>
                <a:ea typeface="ＭＳ Ｐゴシック" charset="0"/>
                <a:cs typeface="ＭＳ Ｐゴシック" charset="0"/>
              </a:rPr>
              <a:t>Latitude</a:t>
            </a:r>
          </a:p>
          <a:p>
            <a:pPr eaLnBrk="1" hangingPunct="1">
              <a:lnSpc>
                <a:spcPct val="90000"/>
              </a:lnSpc>
            </a:pPr>
            <a:r>
              <a:rPr lang="en-US" sz="2800">
                <a:latin typeface="Times New Roman" charset="0"/>
                <a:ea typeface="ＭＳ Ｐゴシック" charset="0"/>
                <a:cs typeface="ＭＳ Ｐゴシック" charset="0"/>
              </a:rPr>
              <a:t>Cloudines (albedo)</a:t>
            </a:r>
          </a:p>
        </p:txBody>
      </p:sp>
    </p:spTree>
    <p:extLst>
      <p:ext uri="{BB962C8B-B14F-4D97-AF65-F5344CB8AC3E}">
        <p14:creationId xmlns:p14="http://schemas.microsoft.com/office/powerpoint/2010/main" val="1172319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ql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19225" y="-257175"/>
            <a:ext cx="6153150" cy="807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762000" y="152400"/>
            <a:ext cx="7772400" cy="685800"/>
          </a:xfrm>
        </p:spPr>
        <p:txBody>
          <a:bodyPr/>
          <a:lstStyle/>
          <a:p>
            <a:r>
              <a:rPr lang="en-US" sz="3600">
                <a:latin typeface="Times New Roman" charset="0"/>
                <a:ea typeface="ＭＳ Ｐゴシック" charset="0"/>
                <a:cs typeface="ＭＳ Ｐゴシック" charset="0"/>
              </a:rPr>
              <a:t>Longwave radiation</a:t>
            </a:r>
          </a:p>
        </p:txBody>
      </p:sp>
      <p:sp>
        <p:nvSpPr>
          <p:cNvPr id="32772" name="Rectangle 4"/>
          <p:cNvSpPr>
            <a:spLocks noChangeArrowheads="1"/>
          </p:cNvSpPr>
          <p:nvPr/>
        </p:nvSpPr>
        <p:spPr bwMode="auto">
          <a:xfrm>
            <a:off x="914400" y="914400"/>
            <a:ext cx="7086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latin typeface="Times New Roman" charset="0"/>
              </a:rPr>
              <a:t>NCEP-Reanalysis</a:t>
            </a:r>
          </a:p>
          <a:p>
            <a:pPr marL="742950" lvl="1" indent="-285750" eaLnBrk="1" hangingPunct="1">
              <a:spcBef>
                <a:spcPct val="20000"/>
              </a:spcBef>
              <a:buFontTx/>
              <a:buChar char="–"/>
            </a:pPr>
            <a:r>
              <a:rPr lang="en-US">
                <a:latin typeface="Times New Roman" charset="0"/>
              </a:rPr>
              <a:t>Climatology 1968-1996</a:t>
            </a:r>
          </a:p>
          <a:p>
            <a:pPr marL="742950" lvl="1" indent="-285750" eaLnBrk="1" hangingPunct="1">
              <a:spcBef>
                <a:spcPct val="20000"/>
              </a:spcBef>
              <a:buFontTx/>
              <a:buChar char="–"/>
            </a:pPr>
            <a:r>
              <a:rPr lang="en-US">
                <a:latin typeface="Times New Roman" charset="0"/>
              </a:rPr>
              <a:t>Upward positive (positive into the atmosphere) </a:t>
            </a:r>
          </a:p>
        </p:txBody>
      </p:sp>
    </p:spTree>
    <p:extLst>
      <p:ext uri="{BB962C8B-B14F-4D97-AF65-F5344CB8AC3E}">
        <p14:creationId xmlns:p14="http://schemas.microsoft.com/office/powerpoint/2010/main" val="93907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7" descr="LWrad.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685800"/>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2"/>
          <p:cNvSpPr>
            <a:spLocks noGrp="1" noChangeArrowheads="1"/>
          </p:cNvSpPr>
          <p:nvPr>
            <p:ph type="title"/>
          </p:nvPr>
        </p:nvSpPr>
        <p:spPr>
          <a:xfrm>
            <a:off x="533400" y="228600"/>
            <a:ext cx="8153400" cy="685800"/>
          </a:xfrm>
        </p:spPr>
        <p:txBody>
          <a:bodyPr>
            <a:normAutofit fontScale="90000"/>
          </a:bodyPr>
          <a:lstStyle/>
          <a:p>
            <a:pPr eaLnBrk="1" hangingPunct="1"/>
            <a:r>
              <a:rPr lang="en-US">
                <a:latin typeface="Times New Roman" charset="0"/>
                <a:ea typeface="ＭＳ Ｐゴシック" charset="0"/>
                <a:cs typeface="ＭＳ Ｐゴシック" charset="0"/>
              </a:rPr>
              <a:t>Longwave radiation</a:t>
            </a:r>
          </a:p>
        </p:txBody>
      </p:sp>
      <p:sp>
        <p:nvSpPr>
          <p:cNvPr id="34820" name="Rectangle 3"/>
          <p:cNvSpPr>
            <a:spLocks noGrp="1" noChangeArrowheads="1"/>
          </p:cNvSpPr>
          <p:nvPr>
            <p:ph type="body" idx="1"/>
          </p:nvPr>
        </p:nvSpPr>
        <p:spPr>
          <a:xfrm>
            <a:off x="685800" y="1143000"/>
            <a:ext cx="7772400" cy="4191000"/>
          </a:xfrm>
        </p:spPr>
        <p:txBody>
          <a:bodyPr/>
          <a:lstStyle/>
          <a:p>
            <a:pPr eaLnBrk="1" hangingPunct="1">
              <a:lnSpc>
                <a:spcPct val="90000"/>
              </a:lnSpc>
            </a:pPr>
            <a:r>
              <a:rPr lang="en-US" sz="2400">
                <a:latin typeface="Times New Roman" charset="0"/>
                <a:ea typeface="ＭＳ Ｐゴシック" charset="0"/>
                <a:cs typeface="ＭＳ Ｐゴシック" charset="0"/>
              </a:rPr>
              <a:t>SST, cloud and water vapor</a:t>
            </a:r>
          </a:p>
        </p:txBody>
      </p:sp>
    </p:spTree>
    <p:extLst>
      <p:ext uri="{BB962C8B-B14F-4D97-AF65-F5344CB8AC3E}">
        <p14:creationId xmlns:p14="http://schemas.microsoft.com/office/powerpoint/2010/main" val="18500573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q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553369" y="-123031"/>
            <a:ext cx="6037262" cy="792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p:nvPr>
        </p:nvSpPr>
        <p:spPr>
          <a:xfrm>
            <a:off x="762000" y="152400"/>
            <a:ext cx="7772400" cy="685800"/>
          </a:xfrm>
        </p:spPr>
        <p:txBody>
          <a:bodyPr/>
          <a:lstStyle/>
          <a:p>
            <a:r>
              <a:rPr lang="en-US" sz="3600">
                <a:latin typeface="Times New Roman" charset="0"/>
                <a:ea typeface="ＭＳ Ｐゴシック" charset="0"/>
                <a:cs typeface="ＭＳ Ｐゴシック" charset="0"/>
              </a:rPr>
              <a:t>Sensible heat flux</a:t>
            </a:r>
          </a:p>
        </p:txBody>
      </p:sp>
      <p:sp>
        <p:nvSpPr>
          <p:cNvPr id="36868" name="Rectangle 4"/>
          <p:cNvSpPr>
            <a:spLocks noChangeArrowheads="1"/>
          </p:cNvSpPr>
          <p:nvPr/>
        </p:nvSpPr>
        <p:spPr bwMode="auto">
          <a:xfrm>
            <a:off x="914400" y="914400"/>
            <a:ext cx="7086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latin typeface="Times New Roman" charset="0"/>
              </a:rPr>
              <a:t>NCEP-Reanalysis</a:t>
            </a:r>
          </a:p>
          <a:p>
            <a:pPr marL="742950" lvl="1" indent="-285750" eaLnBrk="1" hangingPunct="1">
              <a:spcBef>
                <a:spcPct val="20000"/>
              </a:spcBef>
              <a:buFontTx/>
              <a:buChar char="–"/>
            </a:pPr>
            <a:r>
              <a:rPr lang="en-US">
                <a:latin typeface="Times New Roman" charset="0"/>
              </a:rPr>
              <a:t>Climatology 1968-1996</a:t>
            </a:r>
          </a:p>
          <a:p>
            <a:pPr marL="742950" lvl="1" indent="-285750" eaLnBrk="1" hangingPunct="1">
              <a:spcBef>
                <a:spcPct val="20000"/>
              </a:spcBef>
              <a:buFontTx/>
              <a:buChar char="–"/>
            </a:pPr>
            <a:r>
              <a:rPr lang="en-US">
                <a:latin typeface="Times New Roman" charset="0"/>
              </a:rPr>
              <a:t>Upward positive (positive into the atmosphere) </a:t>
            </a:r>
          </a:p>
        </p:txBody>
      </p:sp>
    </p:spTree>
    <p:extLst>
      <p:ext uri="{BB962C8B-B14F-4D97-AF65-F5344CB8AC3E}">
        <p14:creationId xmlns:p14="http://schemas.microsoft.com/office/powerpoint/2010/main" val="296028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9" descr="SH.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90600"/>
            <a:ext cx="88757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4419600" y="1676400"/>
            <a:ext cx="4267200" cy="13716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en-US">
              <a:solidFill>
                <a:schemeClr val="tx1"/>
              </a:solidFill>
            </a:endParaRPr>
          </a:p>
        </p:txBody>
      </p:sp>
      <p:sp>
        <p:nvSpPr>
          <p:cNvPr id="38917" name="Rectangle 2"/>
          <p:cNvSpPr>
            <a:spLocks noGrp="1" noChangeArrowheads="1"/>
          </p:cNvSpPr>
          <p:nvPr>
            <p:ph type="ctrTitle"/>
          </p:nvPr>
        </p:nvSpPr>
        <p:spPr>
          <a:xfrm>
            <a:off x="838200" y="152400"/>
            <a:ext cx="7772400" cy="762000"/>
          </a:xfrm>
        </p:spPr>
        <p:txBody>
          <a:bodyPr/>
          <a:lstStyle/>
          <a:p>
            <a:pPr eaLnBrk="1" hangingPunct="1"/>
            <a:r>
              <a:rPr lang="en-US">
                <a:latin typeface="Times New Roman" charset="0"/>
                <a:ea typeface="ＭＳ Ｐゴシック" charset="0"/>
                <a:cs typeface="ＭＳ Ｐゴシック" charset="0"/>
              </a:rPr>
              <a:t>Sensible heat flux</a:t>
            </a:r>
          </a:p>
        </p:txBody>
      </p:sp>
      <p:sp>
        <p:nvSpPr>
          <p:cNvPr id="38918" name="Rectangle 10"/>
          <p:cNvSpPr>
            <a:spLocks noChangeArrowheads="1"/>
          </p:cNvSpPr>
          <p:nvPr/>
        </p:nvSpPr>
        <p:spPr bwMode="auto">
          <a:xfrm>
            <a:off x="609600" y="990600"/>
            <a:ext cx="7924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FontTx/>
              <a:buChar char="•"/>
            </a:pPr>
            <a:r>
              <a:rPr lang="en-US" sz="3200">
                <a:latin typeface="Times New Roman" charset="0"/>
              </a:rPr>
              <a:t> Surface wind speed and air-sea temperature difference</a:t>
            </a:r>
            <a:endParaRPr lang="en-US" sz="2800">
              <a:latin typeface="Times New Roman" charset="0"/>
            </a:endParaRPr>
          </a:p>
          <a:p>
            <a:pPr lvl="1" eaLnBrk="1" hangingPunct="1">
              <a:spcBef>
                <a:spcPct val="20000"/>
              </a:spcBef>
              <a:buFontTx/>
              <a:buChar char="-"/>
            </a:pPr>
            <a:endParaRPr lang="en-US" sz="2800">
              <a:latin typeface="Times New Roman" charset="0"/>
            </a:endParaRPr>
          </a:p>
        </p:txBody>
      </p:sp>
      <p:graphicFrame>
        <p:nvGraphicFramePr>
          <p:cNvPr id="38914" name="Object 2"/>
          <p:cNvGraphicFramePr>
            <a:graphicFrameLocks noChangeAspect="1"/>
          </p:cNvGraphicFramePr>
          <p:nvPr/>
        </p:nvGraphicFramePr>
        <p:xfrm>
          <a:off x="4537075" y="1763713"/>
          <a:ext cx="3921125" cy="1116012"/>
        </p:xfrm>
        <a:graphic>
          <a:graphicData uri="http://schemas.openxmlformats.org/presentationml/2006/ole">
            <mc:AlternateContent xmlns:mc="http://schemas.openxmlformats.org/markup-compatibility/2006">
              <mc:Choice xmlns:v="urn:schemas-microsoft-com:vml" Requires="v">
                <p:oleObj spid="_x0000_s12346" name="Equation" r:id="rId5" imgW="1651000" imgH="469900" progId="Equation.3">
                  <p:embed/>
                </p:oleObj>
              </mc:Choice>
              <mc:Fallback>
                <p:oleObj name="Equation" r:id="rId5" imgW="16510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075" y="1763713"/>
                        <a:ext cx="3921125" cy="11160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2701347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ql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494632" y="-254794"/>
            <a:ext cx="6151562" cy="807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a:xfrm>
            <a:off x="762000" y="152400"/>
            <a:ext cx="7772400" cy="685800"/>
          </a:xfrm>
        </p:spPr>
        <p:txBody>
          <a:bodyPr/>
          <a:lstStyle/>
          <a:p>
            <a:r>
              <a:rPr lang="en-US" sz="3600">
                <a:latin typeface="Times New Roman" charset="0"/>
                <a:ea typeface="ＭＳ Ｐゴシック" charset="0"/>
                <a:cs typeface="ＭＳ Ｐゴシック" charset="0"/>
              </a:rPr>
              <a:t>Latent heat flux</a:t>
            </a:r>
          </a:p>
        </p:txBody>
      </p:sp>
      <p:sp>
        <p:nvSpPr>
          <p:cNvPr id="40964" name="Rectangle 4"/>
          <p:cNvSpPr>
            <a:spLocks noChangeArrowheads="1"/>
          </p:cNvSpPr>
          <p:nvPr/>
        </p:nvSpPr>
        <p:spPr bwMode="auto">
          <a:xfrm>
            <a:off x="914400" y="914400"/>
            <a:ext cx="7086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en-US" sz="2800">
                <a:latin typeface="Times New Roman" charset="0"/>
              </a:rPr>
              <a:t>NCEP-Reanalysis</a:t>
            </a:r>
          </a:p>
          <a:p>
            <a:pPr marL="742950" lvl="1" indent="-285750" eaLnBrk="1" hangingPunct="1">
              <a:spcBef>
                <a:spcPct val="20000"/>
              </a:spcBef>
              <a:buFontTx/>
              <a:buChar char="–"/>
            </a:pPr>
            <a:r>
              <a:rPr lang="en-US">
                <a:latin typeface="Times New Roman" charset="0"/>
              </a:rPr>
              <a:t>Climatology 1968-1996</a:t>
            </a:r>
          </a:p>
          <a:p>
            <a:pPr marL="742950" lvl="1" indent="-285750" eaLnBrk="1" hangingPunct="1">
              <a:spcBef>
                <a:spcPct val="20000"/>
              </a:spcBef>
              <a:buFontTx/>
              <a:buChar char="–"/>
            </a:pPr>
            <a:r>
              <a:rPr lang="en-US">
                <a:latin typeface="Times New Roman" charset="0"/>
              </a:rPr>
              <a:t>Upward positive (positive into the atmosphere) </a:t>
            </a:r>
          </a:p>
        </p:txBody>
      </p:sp>
    </p:spTree>
    <p:extLst>
      <p:ext uri="{BB962C8B-B14F-4D97-AF65-F5344CB8AC3E}">
        <p14:creationId xmlns:p14="http://schemas.microsoft.com/office/powerpoint/2010/main" val="460330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ctrTitle"/>
          </p:nvPr>
        </p:nvSpPr>
        <p:spPr>
          <a:xfrm>
            <a:off x="838200" y="304800"/>
            <a:ext cx="7772400" cy="762000"/>
          </a:xfrm>
        </p:spPr>
        <p:txBody>
          <a:bodyPr/>
          <a:lstStyle/>
          <a:p>
            <a:pPr eaLnBrk="1" hangingPunct="1"/>
            <a:r>
              <a:rPr lang="en-US">
                <a:latin typeface="Times New Roman" charset="0"/>
                <a:ea typeface="ＭＳ Ｐゴシック" charset="0"/>
                <a:cs typeface="ＭＳ Ｐゴシック" charset="0"/>
              </a:rPr>
              <a:t>Latent heat flux</a:t>
            </a:r>
          </a:p>
        </p:txBody>
      </p:sp>
      <p:sp>
        <p:nvSpPr>
          <p:cNvPr id="43012" name="Rectangle 10"/>
          <p:cNvSpPr>
            <a:spLocks noChangeArrowheads="1"/>
          </p:cNvSpPr>
          <p:nvPr/>
        </p:nvSpPr>
        <p:spPr bwMode="auto">
          <a:xfrm>
            <a:off x="457200" y="1371600"/>
            <a:ext cx="67056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20000"/>
              </a:spcBef>
              <a:buFontTx/>
              <a:buChar char="•"/>
            </a:pPr>
            <a:r>
              <a:rPr lang="en-US" sz="3200">
                <a:latin typeface="Times New Roman" charset="0"/>
              </a:rPr>
              <a:t>  Rate of evaporation</a:t>
            </a:r>
          </a:p>
        </p:txBody>
      </p:sp>
      <p:pic>
        <p:nvPicPr>
          <p:cNvPr id="43013" name="Picture 6" descr="LH.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938" y="990600"/>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p:cNvSpPr/>
          <p:nvPr/>
        </p:nvSpPr>
        <p:spPr bwMode="auto">
          <a:xfrm>
            <a:off x="4343400" y="1447800"/>
            <a:ext cx="4114800" cy="1143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en-US">
              <a:solidFill>
                <a:schemeClr val="tx1"/>
              </a:solidFill>
            </a:endParaRPr>
          </a:p>
        </p:txBody>
      </p:sp>
      <p:graphicFrame>
        <p:nvGraphicFramePr>
          <p:cNvPr id="43010" name="Object 2"/>
          <p:cNvGraphicFramePr>
            <a:graphicFrameLocks noChangeAspect="1"/>
          </p:cNvGraphicFramePr>
          <p:nvPr/>
        </p:nvGraphicFramePr>
        <p:xfrm>
          <a:off x="4613275" y="1565275"/>
          <a:ext cx="3643313" cy="928688"/>
        </p:xfrm>
        <a:graphic>
          <a:graphicData uri="http://schemas.openxmlformats.org/presentationml/2006/ole">
            <mc:AlternateContent xmlns:mc="http://schemas.openxmlformats.org/markup-compatibility/2006">
              <mc:Choice xmlns:v="urn:schemas-microsoft-com:vml" Requires="v">
                <p:oleObj spid="_x0000_s16442" name="Equation" r:id="rId5" imgW="1943100" imgH="495300" progId="Equation.3">
                  <p:embed/>
                </p:oleObj>
              </mc:Choice>
              <mc:Fallback>
                <p:oleObj name="Equation" r:id="rId5" imgW="1943100" imgH="4953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275" y="1565275"/>
                        <a:ext cx="3643313" cy="928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3828632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TS structure of the Gulf Stream</a:t>
            </a:r>
          </a:p>
        </p:txBody>
      </p:sp>
      <p:pic>
        <p:nvPicPr>
          <p:cNvPr id="4" name="Content Placeholder 3" descr="A3_TSprofile.gif"/>
          <p:cNvPicPr>
            <a:picLocks noGrp="1" noChangeAspect="1"/>
          </p:cNvPicPr>
          <p:nvPr>
            <p:ph idx="1"/>
          </p:nvPr>
        </p:nvPicPr>
        <p:blipFill>
          <a:blip r:embed="rId2">
            <a:extLst>
              <a:ext uri="{28A0092B-C50C-407E-A947-70E740481C1C}">
                <a14:useLocalDpi xmlns:a14="http://schemas.microsoft.com/office/drawing/2010/main" val="0"/>
              </a:ext>
            </a:extLst>
          </a:blip>
          <a:srcRect l="-13062" r="-13062"/>
          <a:stretch>
            <a:fillRect/>
          </a:stretch>
        </p:blipFill>
        <p:spPr>
          <a:xfrm>
            <a:off x="-251587" y="1533653"/>
            <a:ext cx="9243844" cy="5083758"/>
          </a:xfrm>
        </p:spPr>
      </p:pic>
      <p:grpSp>
        <p:nvGrpSpPr>
          <p:cNvPr id="18" name="Group 17"/>
          <p:cNvGrpSpPr/>
          <p:nvPr/>
        </p:nvGrpSpPr>
        <p:grpSpPr>
          <a:xfrm>
            <a:off x="2326441" y="3282241"/>
            <a:ext cx="4403760" cy="1216080"/>
            <a:chOff x="2326441" y="3282241"/>
            <a:chExt cx="4403760" cy="1216080"/>
          </a:xfrm>
        </p:grpSpPr>
        <p:sp>
          <p:nvSpPr>
            <p:cNvPr id="9" name="Oval 8"/>
            <p:cNvSpPr/>
            <p:nvPr/>
          </p:nvSpPr>
          <p:spPr>
            <a:xfrm>
              <a:off x="2326441" y="3282241"/>
              <a:ext cx="294357" cy="1032527"/>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435844" y="4045621"/>
              <a:ext cx="294357" cy="269147"/>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767977" y="3801706"/>
              <a:ext cx="3564911" cy="328029"/>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851876" y="4128989"/>
              <a:ext cx="1698863" cy="369332"/>
            </a:xfrm>
            <a:prstGeom prst="rect">
              <a:avLst/>
            </a:prstGeom>
            <a:solidFill>
              <a:srgbClr val="FFFFFF"/>
            </a:solidFill>
          </p:spPr>
          <p:txBody>
            <a:bodyPr wrap="square" rtlCol="0">
              <a:spAutoFit/>
            </a:bodyPr>
            <a:lstStyle/>
            <a:p>
              <a:pPr algn="ctr"/>
              <a:r>
                <a:rPr lang="en-US" dirty="0">
                  <a:solidFill>
                    <a:srgbClr val="1F497D"/>
                  </a:solidFill>
                </a:rPr>
                <a:t>Deep Water</a:t>
              </a:r>
            </a:p>
          </p:txBody>
        </p:sp>
      </p:grpSp>
      <p:grpSp>
        <p:nvGrpSpPr>
          <p:cNvPr id="17" name="Group 16"/>
          <p:cNvGrpSpPr/>
          <p:nvPr/>
        </p:nvGrpSpPr>
        <p:grpSpPr>
          <a:xfrm>
            <a:off x="3473418" y="2010194"/>
            <a:ext cx="4054737" cy="1052362"/>
            <a:chOff x="3473418" y="2010194"/>
            <a:chExt cx="4054737" cy="1052362"/>
          </a:xfrm>
        </p:grpSpPr>
        <p:sp>
          <p:nvSpPr>
            <p:cNvPr id="5" name="Oval 4"/>
            <p:cNvSpPr/>
            <p:nvPr/>
          </p:nvSpPr>
          <p:spPr>
            <a:xfrm>
              <a:off x="3473418" y="2010194"/>
              <a:ext cx="294357" cy="30279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233798" y="2759765"/>
              <a:ext cx="294357" cy="302791"/>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3851876" y="2220465"/>
              <a:ext cx="3279981" cy="656047"/>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854725" y="2010194"/>
              <a:ext cx="1581119" cy="369332"/>
            </a:xfrm>
            <a:prstGeom prst="rect">
              <a:avLst/>
            </a:prstGeom>
            <a:solidFill>
              <a:srgbClr val="FFFFFF"/>
            </a:solidFill>
          </p:spPr>
          <p:txBody>
            <a:bodyPr wrap="square" rtlCol="0">
              <a:spAutoFit/>
            </a:bodyPr>
            <a:lstStyle/>
            <a:p>
              <a:pPr algn="ctr"/>
              <a:r>
                <a:rPr lang="en-US" dirty="0"/>
                <a:t>Mode Water</a:t>
              </a:r>
            </a:p>
          </p:txBody>
        </p:sp>
      </p:grpSp>
    </p:spTree>
    <p:extLst>
      <p:ext uri="{BB962C8B-B14F-4D97-AF65-F5344CB8AC3E}">
        <p14:creationId xmlns:p14="http://schemas.microsoft.com/office/powerpoint/2010/main" val="1192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188429"/>
            <a:ext cx="8382000" cy="762000"/>
          </a:xfrm>
        </p:spPr>
        <p:txBody>
          <a:bodyPr>
            <a:normAutofit/>
          </a:bodyPr>
          <a:lstStyle/>
          <a:p>
            <a:pPr eaLnBrk="1" hangingPunct="1"/>
            <a:r>
              <a:rPr lang="en-US" sz="2400" b="1" dirty="0" err="1"/>
              <a:t>Thermostad</a:t>
            </a:r>
            <a:r>
              <a:rPr lang="en-US" sz="2400" b="1" dirty="0"/>
              <a:t> : Subtropical Mode Water </a:t>
            </a:r>
            <a:r>
              <a:rPr lang="en-US" sz="2400" dirty="0"/>
              <a:t>(Eighteen Degree Water)</a:t>
            </a:r>
            <a:endParaRPr lang="en-US" dirty="0"/>
          </a:p>
        </p:txBody>
      </p:sp>
      <p:sp>
        <p:nvSpPr>
          <p:cNvPr id="39939" name="Text Box 3"/>
          <p:cNvSpPr txBox="1">
            <a:spLocks noChangeArrowheads="1"/>
          </p:cNvSpPr>
          <p:nvPr/>
        </p:nvSpPr>
        <p:spPr bwMode="auto">
          <a:xfrm>
            <a:off x="-13655" y="3601135"/>
            <a:ext cx="4114800" cy="4339650"/>
          </a:xfrm>
          <a:prstGeom prst="rect">
            <a:avLst/>
          </a:prstGeom>
          <a:noFill/>
          <a:ln w="9525">
            <a:noFill/>
            <a:miter lim="800000"/>
            <a:headEnd/>
            <a:tailEnd/>
          </a:ln>
        </p:spPr>
        <p:txBody>
          <a:bodyPr>
            <a:prstTxWarp prst="textNoShape">
              <a:avLst/>
            </a:prstTxWarp>
            <a:spAutoFit/>
          </a:bodyPr>
          <a:lstStyle/>
          <a:p>
            <a:pPr marL="457200" indent="-457200">
              <a:spcBef>
                <a:spcPct val="50000"/>
              </a:spcBef>
            </a:pPr>
            <a:r>
              <a:rPr lang="en-US" dirty="0">
                <a:solidFill>
                  <a:srgbClr val="000000"/>
                </a:solidFill>
              </a:rPr>
              <a:t>Section across Gulf Stream</a:t>
            </a:r>
          </a:p>
          <a:p>
            <a:pPr marL="457200" indent="-457200">
              <a:spcBef>
                <a:spcPct val="50000"/>
              </a:spcBef>
              <a:buFont typeface="Arial" charset="0"/>
              <a:buChar char="•"/>
            </a:pPr>
            <a:r>
              <a:rPr lang="en-US" dirty="0">
                <a:solidFill>
                  <a:srgbClr val="000000"/>
                </a:solidFill>
              </a:rPr>
              <a:t>Thickening of isotherms/isopycnals is the thermostad/pycnostad</a:t>
            </a:r>
          </a:p>
          <a:p>
            <a:pPr marL="457200" indent="-457200">
              <a:spcBef>
                <a:spcPct val="50000"/>
              </a:spcBef>
              <a:buFont typeface="Arial" charset="0"/>
              <a:buChar char="•"/>
            </a:pPr>
            <a:r>
              <a:rPr lang="en-US" dirty="0">
                <a:solidFill>
                  <a:srgbClr val="000000"/>
                </a:solidFill>
              </a:rPr>
              <a:t>Forms at surface as a thick mixed layer near Gulf Stream in late winter.</a:t>
            </a:r>
          </a:p>
          <a:p>
            <a:pPr marL="457200" indent="-457200">
              <a:spcBef>
                <a:spcPct val="50000"/>
              </a:spcBef>
              <a:buFont typeface="Arial" charset="0"/>
              <a:buChar char="•"/>
            </a:pPr>
            <a:r>
              <a:rPr lang="en-US" dirty="0">
                <a:solidFill>
                  <a:srgbClr val="000000"/>
                </a:solidFill>
              </a:rPr>
              <a:t>Circulates into the interior south of the Gulf Stream along isopycnals</a:t>
            </a:r>
            <a:endParaRPr lang="en-US" dirty="0">
              <a:solidFill>
                <a:srgbClr val="0000FF"/>
              </a:solidFill>
            </a:endParaRPr>
          </a:p>
        </p:txBody>
      </p:sp>
      <p:sp>
        <p:nvSpPr>
          <p:cNvPr id="5" name="TextBox 4"/>
          <p:cNvSpPr txBox="1"/>
          <p:nvPr/>
        </p:nvSpPr>
        <p:spPr>
          <a:xfrm>
            <a:off x="2201419" y="1752600"/>
            <a:ext cx="1524000" cy="707886"/>
          </a:xfrm>
          <a:prstGeom prst="rect">
            <a:avLst/>
          </a:prstGeom>
          <a:noFill/>
        </p:spPr>
        <p:txBody>
          <a:bodyPr wrap="square" rtlCol="0">
            <a:spAutoFit/>
          </a:bodyPr>
          <a:lstStyle/>
          <a:p>
            <a:r>
              <a:rPr lang="en-US" sz="2000" dirty="0">
                <a:latin typeface="Arial"/>
                <a:cs typeface="Arial"/>
              </a:rPr>
              <a:t>WHP Atlas Atlantic</a:t>
            </a:r>
          </a:p>
        </p:txBody>
      </p:sp>
      <p:grpSp>
        <p:nvGrpSpPr>
          <p:cNvPr id="9" name="Group 8"/>
          <p:cNvGrpSpPr/>
          <p:nvPr/>
        </p:nvGrpSpPr>
        <p:grpSpPr>
          <a:xfrm>
            <a:off x="218487" y="1143000"/>
            <a:ext cx="1982932" cy="2137410"/>
            <a:chOff x="6705600" y="457200"/>
            <a:chExt cx="1982932" cy="2137410"/>
          </a:xfrm>
        </p:grpSpPr>
        <p:pic>
          <p:nvPicPr>
            <p:cNvPr id="6" name="Picture 5"/>
            <p:cNvPicPr>
              <a:picLocks noChangeAspect="1"/>
            </p:cNvPicPr>
            <p:nvPr/>
          </p:nvPicPr>
          <p:blipFill>
            <a:blip r:embed="rId3"/>
            <a:stretch>
              <a:fillRect/>
            </a:stretch>
          </p:blipFill>
          <p:spPr>
            <a:xfrm>
              <a:off x="6705600" y="457200"/>
              <a:ext cx="1982932" cy="2137410"/>
            </a:xfrm>
            <a:prstGeom prst="rect">
              <a:avLst/>
            </a:prstGeom>
          </p:spPr>
        </p:pic>
        <p:cxnSp>
          <p:nvCxnSpPr>
            <p:cNvPr id="8" name="Straight Connector 7"/>
            <p:cNvCxnSpPr/>
            <p:nvPr/>
          </p:nvCxnSpPr>
          <p:spPr bwMode="auto">
            <a:xfrm rot="5400000">
              <a:off x="7049294" y="1562100"/>
              <a:ext cx="1447006" cy="794"/>
            </a:xfrm>
            <a:prstGeom prst="line">
              <a:avLst/>
            </a:prstGeom>
            <a:solidFill>
              <a:schemeClr val="accent1"/>
            </a:solidFill>
            <a:ln w="57150" cap="flat" cmpd="sng" algn="ctr">
              <a:solidFill>
                <a:schemeClr val="tx1"/>
              </a:solidFill>
              <a:prstDash val="solid"/>
              <a:round/>
              <a:headEnd type="none" w="med" len="med"/>
              <a:tailEnd type="none" w="med" len="med"/>
            </a:ln>
            <a:effectLst/>
          </p:spPr>
        </p:cxnSp>
      </p:grpSp>
      <p:pic>
        <p:nvPicPr>
          <p:cNvPr id="10" name="Picture 9"/>
          <p:cNvPicPr>
            <a:picLocks noChangeAspect="1"/>
          </p:cNvPicPr>
          <p:nvPr/>
        </p:nvPicPr>
        <p:blipFill>
          <a:blip r:embed="rId4"/>
          <a:srcRect t="3458" b="67409"/>
          <a:stretch>
            <a:fillRect/>
          </a:stretch>
        </p:blipFill>
        <p:spPr>
          <a:xfrm>
            <a:off x="3886200" y="914400"/>
            <a:ext cx="4495800" cy="3216257"/>
          </a:xfrm>
          <a:prstGeom prst="rect">
            <a:avLst/>
          </a:prstGeom>
        </p:spPr>
      </p:pic>
      <p:pic>
        <p:nvPicPr>
          <p:cNvPr id="12" name="Picture 11"/>
          <p:cNvPicPr>
            <a:picLocks noChangeAspect="1"/>
          </p:cNvPicPr>
          <p:nvPr/>
        </p:nvPicPr>
        <p:blipFill>
          <a:blip r:embed="rId5"/>
          <a:srcRect t="4190" b="67773"/>
          <a:stretch>
            <a:fillRect/>
          </a:stretch>
        </p:blipFill>
        <p:spPr>
          <a:xfrm>
            <a:off x="3962400" y="3860800"/>
            <a:ext cx="4495800" cy="2997200"/>
          </a:xfrm>
          <a:prstGeom prst="rect">
            <a:avLst/>
          </a:prstGeom>
        </p:spPr>
      </p:pic>
      <p:sp>
        <p:nvSpPr>
          <p:cNvPr id="13" name="TextBox 12"/>
          <p:cNvSpPr txBox="1"/>
          <p:nvPr/>
        </p:nvSpPr>
        <p:spPr>
          <a:xfrm>
            <a:off x="8305800" y="1905000"/>
            <a:ext cx="1066800" cy="1200328"/>
          </a:xfrm>
          <a:prstGeom prst="rect">
            <a:avLst/>
          </a:prstGeom>
          <a:noFill/>
        </p:spPr>
        <p:txBody>
          <a:bodyPr wrap="square" rtlCol="0">
            <a:spAutoFit/>
          </a:bodyPr>
          <a:lstStyle/>
          <a:p>
            <a:pPr algn="ctr"/>
            <a:r>
              <a:rPr lang="en-US" dirty="0"/>
              <a:t>Pot.</a:t>
            </a:r>
          </a:p>
          <a:p>
            <a:pPr algn="ctr"/>
            <a:r>
              <a:rPr lang="en-US" dirty="0"/>
              <a:t>Temp.</a:t>
            </a:r>
          </a:p>
          <a:p>
            <a:pPr algn="ctr"/>
            <a:r>
              <a:rPr lang="en-US" dirty="0" err="1">
                <a:latin typeface="Symbol" charset="2"/>
                <a:cs typeface="Symbol" charset="2"/>
              </a:rPr>
              <a:t>q</a:t>
            </a:r>
            <a:endParaRPr lang="en-US" dirty="0">
              <a:latin typeface="Symbol" charset="2"/>
              <a:cs typeface="Symbol" charset="2"/>
            </a:endParaRPr>
          </a:p>
        </p:txBody>
      </p:sp>
      <p:sp>
        <p:nvSpPr>
          <p:cNvPr id="14" name="TextBox 13"/>
          <p:cNvSpPr txBox="1"/>
          <p:nvPr/>
        </p:nvSpPr>
        <p:spPr>
          <a:xfrm>
            <a:off x="8153400" y="4876800"/>
            <a:ext cx="1219200" cy="830997"/>
          </a:xfrm>
          <a:prstGeom prst="rect">
            <a:avLst/>
          </a:prstGeom>
          <a:noFill/>
        </p:spPr>
        <p:txBody>
          <a:bodyPr wrap="square" rtlCol="0">
            <a:spAutoFit/>
          </a:bodyPr>
          <a:lstStyle/>
          <a:p>
            <a:pPr algn="ctr"/>
            <a:r>
              <a:rPr lang="en-US" dirty="0"/>
              <a:t>Neutral density</a:t>
            </a:r>
            <a:endParaRPr lang="en-US" dirty="0">
              <a:latin typeface="Symbol" charset="2"/>
              <a:cs typeface="Symbol" charset="2"/>
            </a:endParaRPr>
          </a:p>
        </p:txBody>
      </p:sp>
      <p:grpSp>
        <p:nvGrpSpPr>
          <p:cNvPr id="27" name="Group 26"/>
          <p:cNvGrpSpPr/>
          <p:nvPr/>
        </p:nvGrpSpPr>
        <p:grpSpPr>
          <a:xfrm>
            <a:off x="3200400" y="1981200"/>
            <a:ext cx="4267200" cy="3048000"/>
            <a:chOff x="3200400" y="1981200"/>
            <a:chExt cx="4267200" cy="3048000"/>
          </a:xfrm>
        </p:grpSpPr>
        <p:cxnSp>
          <p:nvCxnSpPr>
            <p:cNvPr id="16" name="Straight Arrow Connector 15"/>
            <p:cNvCxnSpPr/>
            <p:nvPr/>
          </p:nvCxnSpPr>
          <p:spPr bwMode="auto">
            <a:xfrm>
              <a:off x="3200400" y="3657600"/>
              <a:ext cx="4191000" cy="1371600"/>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cxnSp>
          <p:nvCxnSpPr>
            <p:cNvPr id="17" name="Straight Arrow Connector 16"/>
            <p:cNvCxnSpPr/>
            <p:nvPr/>
          </p:nvCxnSpPr>
          <p:spPr bwMode="auto">
            <a:xfrm flipV="1">
              <a:off x="3200400" y="1981200"/>
              <a:ext cx="4267200" cy="1524000"/>
            </a:xfrm>
            <a:prstGeom prst="straightConnector1">
              <a:avLst/>
            </a:prstGeom>
            <a:solidFill>
              <a:schemeClr val="accent1"/>
            </a:solidFill>
            <a:ln w="57150" cap="flat" cmpd="sng" algn="ctr">
              <a:solidFill>
                <a:srgbClr val="0000FF"/>
              </a:solidFill>
              <a:prstDash val="solid"/>
              <a:round/>
              <a:headEnd type="none" w="med" len="med"/>
              <a:tailEnd type="arrow"/>
            </a:ln>
            <a:effectLst/>
          </p:spPr>
        </p:cxnSp>
      </p:grpSp>
      <p:cxnSp>
        <p:nvCxnSpPr>
          <p:cNvPr id="23" name="Straight Connector 22"/>
          <p:cNvCxnSpPr/>
          <p:nvPr/>
        </p:nvCxnSpPr>
        <p:spPr bwMode="auto">
          <a:xfrm rot="5400000">
            <a:off x="5486400" y="3276600"/>
            <a:ext cx="4572000" cy="1588"/>
          </a:xfrm>
          <a:prstGeom prst="line">
            <a:avLst/>
          </a:prstGeom>
          <a:solidFill>
            <a:schemeClr val="accent1"/>
          </a:solidFill>
          <a:ln w="57150" cap="flat" cmpd="sng" algn="ctr">
            <a:solidFill>
              <a:srgbClr val="660066"/>
            </a:solidFill>
            <a:prstDash val="solid"/>
            <a:round/>
            <a:headEnd type="none" w="med" len="med"/>
            <a:tailEnd type="none" w="med" len="med"/>
          </a:ln>
          <a:effectLst/>
        </p:spPr>
      </p:cxnSp>
      <p:grpSp>
        <p:nvGrpSpPr>
          <p:cNvPr id="26" name="Group 25"/>
          <p:cNvGrpSpPr/>
          <p:nvPr/>
        </p:nvGrpSpPr>
        <p:grpSpPr>
          <a:xfrm>
            <a:off x="5943600" y="1752600"/>
            <a:ext cx="1524000" cy="3581400"/>
            <a:chOff x="5943600" y="1752600"/>
            <a:chExt cx="1524000" cy="3581400"/>
          </a:xfrm>
        </p:grpSpPr>
        <p:sp>
          <p:nvSpPr>
            <p:cNvPr id="24" name="Oval 23"/>
            <p:cNvSpPr/>
            <p:nvPr/>
          </p:nvSpPr>
          <p:spPr bwMode="auto">
            <a:xfrm>
              <a:off x="5943600" y="1752600"/>
              <a:ext cx="1447800" cy="762000"/>
            </a:xfrm>
            <a:prstGeom prst="ellipse">
              <a:avLst/>
            </a:prstGeom>
            <a:solidFill>
              <a:srgbClr val="660066">
                <a:alpha val="30000"/>
              </a:srgbClr>
            </a:solid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Oval 24"/>
            <p:cNvSpPr/>
            <p:nvPr/>
          </p:nvSpPr>
          <p:spPr bwMode="auto">
            <a:xfrm>
              <a:off x="6019800" y="4572000"/>
              <a:ext cx="1447800" cy="762000"/>
            </a:xfrm>
            <a:prstGeom prst="ellipse">
              <a:avLst/>
            </a:prstGeom>
            <a:solidFill>
              <a:srgbClr val="660066">
                <a:alpha val="30000"/>
              </a:srgbClr>
            </a:solid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28" name="Footer Placeholder 27"/>
          <p:cNvSpPr>
            <a:spLocks noGrp="1"/>
          </p:cNvSpPr>
          <p:nvPr>
            <p:ph type="ftr" sz="quarter" idx="11"/>
          </p:nvPr>
        </p:nvSpPr>
        <p:spPr/>
        <p:txBody>
          <a:bodyPr/>
          <a:lstStyle/>
          <a:p>
            <a:pPr>
              <a:defRPr/>
            </a:pPr>
            <a:r>
              <a:rPr lang="en-US"/>
              <a:t>Talley SIO 210 (2013)</a:t>
            </a:r>
          </a:p>
        </p:txBody>
      </p:sp>
    </p:spTree>
    <p:extLst>
      <p:ext uri="{BB962C8B-B14F-4D97-AF65-F5344CB8AC3E}">
        <p14:creationId xmlns:p14="http://schemas.microsoft.com/office/powerpoint/2010/main" val="4792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ensity_profile.gif"/>
          <p:cNvPicPr>
            <a:picLocks noGrp="1" noChangeAspect="1"/>
          </p:cNvPicPr>
          <p:nvPr>
            <p:ph idx="1"/>
          </p:nvPr>
        </p:nvPicPr>
        <p:blipFill rotWithShape="1">
          <a:blip r:embed="rId2">
            <a:extLst>
              <a:ext uri="{28A0092B-C50C-407E-A947-70E740481C1C}">
                <a14:useLocalDpi xmlns:a14="http://schemas.microsoft.com/office/drawing/2010/main" val="0"/>
              </a:ext>
            </a:extLst>
          </a:blip>
          <a:srcRect l="-7784" t="206"/>
          <a:stretch/>
        </p:blipFill>
        <p:spPr>
          <a:xfrm>
            <a:off x="-337158" y="1033898"/>
            <a:ext cx="9023958" cy="5440644"/>
          </a:xfrm>
        </p:spPr>
      </p:pic>
      <p:sp>
        <p:nvSpPr>
          <p:cNvPr id="9" name="TextBox 8"/>
          <p:cNvSpPr txBox="1"/>
          <p:nvPr/>
        </p:nvSpPr>
        <p:spPr>
          <a:xfrm>
            <a:off x="775463" y="292188"/>
            <a:ext cx="8080548" cy="584776"/>
          </a:xfrm>
          <a:prstGeom prst="rect">
            <a:avLst/>
          </a:prstGeom>
          <a:noFill/>
        </p:spPr>
        <p:txBody>
          <a:bodyPr wrap="square" rtlCol="0">
            <a:spAutoFit/>
          </a:bodyPr>
          <a:lstStyle/>
          <a:p>
            <a:pPr algn="ctr"/>
            <a:r>
              <a:rPr lang="en-US" sz="3200" dirty="0"/>
              <a:t>Halocline, Thermocline, </a:t>
            </a:r>
            <a:r>
              <a:rPr lang="en-US" sz="3200" dirty="0" err="1"/>
              <a:t>Pycnocline</a:t>
            </a:r>
            <a:endParaRPr lang="en-US" sz="3200" dirty="0"/>
          </a:p>
        </p:txBody>
      </p:sp>
    </p:spTree>
    <p:extLst>
      <p:ext uri="{BB962C8B-B14F-4D97-AF65-F5344CB8AC3E}">
        <p14:creationId xmlns:p14="http://schemas.microsoft.com/office/powerpoint/2010/main" val="2980598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85800" y="1371600"/>
            <a:ext cx="7772400" cy="52578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a:t>Pycnostads/thermostads embedded in the pycnocline occur in identifiable regions</a:t>
            </a:r>
          </a:p>
          <a:p>
            <a:r>
              <a:rPr lang="en-US" sz="2400"/>
              <a:t>They usually occur on the warm (low density) side of strong currents</a:t>
            </a:r>
          </a:p>
          <a:p>
            <a:r>
              <a:rPr lang="en-US" sz="2400"/>
              <a:t>Example (previous slide): Gulf Stream has a pycnostad/thermostad at about 18°C on its south (warm) side. </a:t>
            </a:r>
          </a:p>
          <a:p>
            <a:r>
              <a:rPr lang="en-US" sz="2400"/>
              <a:t>Because a pycnostad has a large volume of water in a given temperature-salinity interval, these waters were termed “</a:t>
            </a:r>
            <a:r>
              <a:rPr lang="en-US" sz="2400">
                <a:solidFill>
                  <a:srgbClr val="FF0000"/>
                </a:solidFill>
              </a:rPr>
              <a:t>Mode Waters</a:t>
            </a:r>
            <a:r>
              <a:rPr lang="en-US" sz="2400"/>
              <a:t>”, to indicate that the the mode of the distribution of volume in T/S space occurs in these particular T/S ranges. </a:t>
            </a:r>
            <a:endParaRPr lang="en-US" sz="2400" dirty="0"/>
          </a:p>
        </p:txBody>
      </p:sp>
      <p:sp>
        <p:nvSpPr>
          <p:cNvPr id="5" name="TextBox 4"/>
          <p:cNvSpPr txBox="1"/>
          <p:nvPr/>
        </p:nvSpPr>
        <p:spPr>
          <a:xfrm>
            <a:off x="967126" y="384479"/>
            <a:ext cx="6583447" cy="584776"/>
          </a:xfrm>
          <a:prstGeom prst="rect">
            <a:avLst/>
          </a:prstGeom>
          <a:noFill/>
        </p:spPr>
        <p:txBody>
          <a:bodyPr wrap="square" rtlCol="0">
            <a:spAutoFit/>
          </a:bodyPr>
          <a:lstStyle/>
          <a:p>
            <a:pPr algn="ctr"/>
            <a:r>
              <a:rPr lang="en-US" sz="3200" dirty="0"/>
              <a:t>Mode Water in the Upper Ocean</a:t>
            </a:r>
          </a:p>
        </p:txBody>
      </p:sp>
    </p:spTree>
    <p:extLst>
      <p:ext uri="{BB962C8B-B14F-4D97-AF65-F5344CB8AC3E}">
        <p14:creationId xmlns:p14="http://schemas.microsoft.com/office/powerpoint/2010/main" val="693490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6"/>
          <p:cNvSpPr txBox="1">
            <a:spLocks noChangeArrowheads="1"/>
          </p:cNvSpPr>
          <p:nvPr/>
        </p:nvSpPr>
        <p:spPr bwMode="auto">
          <a:xfrm>
            <a:off x="1143000" y="1355021"/>
            <a:ext cx="7010400" cy="83099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latin typeface="Arial"/>
                <a:cs typeface="Arial"/>
              </a:rPr>
              <a:t>Chlorofluorocarbon (CFC) water column inventory</a:t>
            </a:r>
          </a:p>
          <a:p>
            <a:r>
              <a:rPr lang="en-US" dirty="0">
                <a:solidFill>
                  <a:srgbClr val="000000"/>
                </a:solidFill>
                <a:latin typeface="Arial"/>
                <a:cs typeface="Arial"/>
              </a:rPr>
              <a:t>(conservative anthropogenic tracer)</a:t>
            </a:r>
          </a:p>
        </p:txBody>
      </p:sp>
      <p:sp>
        <p:nvSpPr>
          <p:cNvPr id="46083" name="Rectangle 7"/>
          <p:cNvSpPr>
            <a:spLocks noGrp="1" noChangeArrowheads="1"/>
          </p:cNvSpPr>
          <p:nvPr>
            <p:ph type="title"/>
          </p:nvPr>
        </p:nvSpPr>
        <p:spPr>
          <a:xfrm>
            <a:off x="685800" y="228600"/>
            <a:ext cx="7772400" cy="685800"/>
          </a:xfrm>
        </p:spPr>
        <p:txBody>
          <a:bodyPr>
            <a:normAutofit fontScale="90000"/>
          </a:bodyPr>
          <a:lstStyle/>
          <a:p>
            <a:pPr eaLnBrk="1" hangingPunct="1"/>
            <a:r>
              <a:rPr lang="en-US"/>
              <a:t>Importance of mode waters for dissolved gas inventories</a:t>
            </a:r>
          </a:p>
        </p:txBody>
      </p:sp>
      <p:pic>
        <p:nvPicPr>
          <p:cNvPr id="46084" name="Picture 8" descr="willey_fine_etal_grl_cfcmap"/>
          <p:cNvPicPr>
            <a:picLocks noChangeAspect="1" noChangeArrowheads="1"/>
          </p:cNvPicPr>
          <p:nvPr/>
        </p:nvPicPr>
        <p:blipFill>
          <a:blip r:embed="rId3"/>
          <a:srcRect/>
          <a:stretch>
            <a:fillRect/>
          </a:stretch>
        </p:blipFill>
        <p:spPr bwMode="auto">
          <a:xfrm>
            <a:off x="533400" y="2186018"/>
            <a:ext cx="8210976" cy="4191000"/>
          </a:xfrm>
          <a:prstGeom prst="rect">
            <a:avLst/>
          </a:prstGeom>
          <a:noFill/>
          <a:ln w="9525">
            <a:noFill/>
            <a:miter lim="800000"/>
            <a:headEnd/>
            <a:tailEnd/>
          </a:ln>
        </p:spPr>
      </p:pic>
      <p:sp>
        <p:nvSpPr>
          <p:cNvPr id="46085" name="Text Box 9"/>
          <p:cNvSpPr txBox="1">
            <a:spLocks noChangeArrowheads="1"/>
          </p:cNvSpPr>
          <p:nvPr/>
        </p:nvSpPr>
        <p:spPr bwMode="auto">
          <a:xfrm>
            <a:off x="4876800" y="6248400"/>
            <a:ext cx="42672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rPr>
              <a:t>Willey et al. (GRL 2004)</a:t>
            </a:r>
          </a:p>
        </p:txBody>
      </p:sp>
    </p:spTree>
    <p:extLst>
      <p:ext uri="{BB962C8B-B14F-4D97-AF65-F5344CB8AC3E}">
        <p14:creationId xmlns:p14="http://schemas.microsoft.com/office/powerpoint/2010/main" val="3940238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Sea-to-air CO</a:t>
            </a:r>
            <a:r>
              <a:rPr lang="en-US" baseline="-25000" dirty="0"/>
              <a:t>2</a:t>
            </a:r>
            <a:r>
              <a:rPr lang="en-US" dirty="0"/>
              <a:t> flux</a:t>
            </a:r>
          </a:p>
        </p:txBody>
      </p:sp>
      <p:pic>
        <p:nvPicPr>
          <p:cNvPr id="4" name="Content Placeholder 3" descr="annfluxgmm2u2windmap.jpg"/>
          <p:cNvPicPr>
            <a:picLocks noGrp="1" noChangeAspect="1"/>
          </p:cNvPicPr>
          <p:nvPr>
            <p:ph idx="1"/>
          </p:nvPr>
        </p:nvPicPr>
        <p:blipFill>
          <a:blip r:embed="rId2">
            <a:extLst>
              <a:ext uri="{28A0092B-C50C-407E-A947-70E740481C1C}">
                <a14:useLocalDpi xmlns:a14="http://schemas.microsoft.com/office/drawing/2010/main" val="0"/>
              </a:ext>
            </a:extLst>
          </a:blip>
          <a:srcRect t="14916" b="14916"/>
          <a:stretch>
            <a:fillRect/>
          </a:stretch>
        </p:blipFill>
        <p:spPr/>
      </p:pic>
    </p:spTree>
    <p:extLst>
      <p:ext uri="{BB962C8B-B14F-4D97-AF65-F5344CB8AC3E}">
        <p14:creationId xmlns:p14="http://schemas.microsoft.com/office/powerpoint/2010/main" val="2852598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 of fossil fuel CO</a:t>
            </a:r>
            <a:r>
              <a:rPr lang="en-US" baseline="-25000" dirty="0"/>
              <a:t>2</a:t>
            </a:r>
          </a:p>
        </p:txBody>
      </p:sp>
      <p:pic>
        <p:nvPicPr>
          <p:cNvPr id="4" name="Content Placeholder 3" descr="aco22.jpg"/>
          <p:cNvPicPr>
            <a:picLocks noGrp="1" noChangeAspect="1"/>
          </p:cNvPicPr>
          <p:nvPr>
            <p:ph idx="1"/>
          </p:nvPr>
        </p:nvPicPr>
        <p:blipFill>
          <a:blip r:embed="rId2">
            <a:extLst>
              <a:ext uri="{28A0092B-C50C-407E-A947-70E740481C1C}">
                <a14:useLocalDpi xmlns:a14="http://schemas.microsoft.com/office/drawing/2010/main" val="0"/>
              </a:ext>
            </a:extLst>
          </a:blip>
          <a:srcRect l="-65578" r="-65578"/>
          <a:stretch>
            <a:fillRect/>
          </a:stretch>
        </p:blipFill>
        <p:spPr>
          <a:xfrm>
            <a:off x="-1373316" y="1806155"/>
            <a:ext cx="8229600" cy="4525963"/>
          </a:xfrm>
        </p:spPr>
      </p:pic>
      <p:sp>
        <p:nvSpPr>
          <p:cNvPr id="5" name="TextBox 4"/>
          <p:cNvSpPr txBox="1"/>
          <p:nvPr/>
        </p:nvSpPr>
        <p:spPr>
          <a:xfrm>
            <a:off x="4725020" y="2556732"/>
            <a:ext cx="3763998" cy="1477328"/>
          </a:xfrm>
          <a:prstGeom prst="rect">
            <a:avLst/>
          </a:prstGeom>
          <a:noFill/>
        </p:spPr>
        <p:txBody>
          <a:bodyPr wrap="square" rtlCol="0">
            <a:spAutoFit/>
          </a:bodyPr>
          <a:lstStyle/>
          <a:p>
            <a:pPr marL="285750" indent="-285750">
              <a:buFont typeface="Arial"/>
              <a:buChar char="•"/>
            </a:pPr>
            <a:r>
              <a:rPr lang="en-US" dirty="0"/>
              <a:t>Ocean absorbs about 1/4 - 1/3 of anthropogenic carbon emission each year. </a:t>
            </a:r>
          </a:p>
          <a:p>
            <a:pPr marL="285750" indent="-285750">
              <a:buFont typeface="Arial"/>
              <a:buChar char="•"/>
            </a:pPr>
            <a:r>
              <a:rPr lang="en-US" dirty="0"/>
              <a:t>What part of the oceans is the carbon going to?</a:t>
            </a:r>
          </a:p>
        </p:txBody>
      </p:sp>
    </p:spTree>
    <p:extLst>
      <p:ext uri="{BB962C8B-B14F-4D97-AF65-F5344CB8AC3E}">
        <p14:creationId xmlns:p14="http://schemas.microsoft.com/office/powerpoint/2010/main" val="29407752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t>Intermediate layer</a:t>
            </a:r>
          </a:p>
        </p:txBody>
      </p:sp>
      <p:sp>
        <p:nvSpPr>
          <p:cNvPr id="63491" name="Text Box 3"/>
          <p:cNvSpPr txBox="1">
            <a:spLocks noChangeArrowheads="1"/>
          </p:cNvSpPr>
          <p:nvPr/>
        </p:nvSpPr>
        <p:spPr bwMode="auto">
          <a:xfrm>
            <a:off x="533400" y="1417638"/>
            <a:ext cx="8001000" cy="4385817"/>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latin typeface="Helvetica" charset="0"/>
                <a:ea typeface="Helvetica" charset="0"/>
                <a:cs typeface="Helvetica" charset="0"/>
              </a:rPr>
              <a:t>Characterization</a:t>
            </a:r>
            <a:r>
              <a:rPr lang="en-US" b="1" dirty="0">
                <a:solidFill>
                  <a:srgbClr val="000000"/>
                </a:solidFill>
                <a:latin typeface="Helvetica" charset="0"/>
                <a:ea typeface="Helvetica" charset="0"/>
                <a:cs typeface="Helvetica" charset="0"/>
              </a:rPr>
              <a:t>:  large-scale salinity maximum and minimum layers. </a:t>
            </a:r>
          </a:p>
          <a:p>
            <a:pPr>
              <a:spcBef>
                <a:spcPct val="50000"/>
              </a:spcBef>
            </a:pP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Location: just below the </a:t>
            </a:r>
            <a:r>
              <a:rPr lang="en-US" dirty="0" err="1">
                <a:solidFill>
                  <a:srgbClr val="000000"/>
                </a:solidFill>
                <a:latin typeface="Helvetica" charset="0"/>
                <a:ea typeface="Helvetica" charset="0"/>
                <a:cs typeface="Helvetica" charset="0"/>
              </a:rPr>
              <a:t>pycnocline</a:t>
            </a:r>
            <a:r>
              <a:rPr lang="en-US" dirty="0">
                <a:solidFill>
                  <a:srgbClr val="000000"/>
                </a:solidFill>
                <a:latin typeface="Helvetica" charset="0"/>
                <a:ea typeface="Helvetica" charset="0"/>
                <a:cs typeface="Helvetica" charset="0"/>
              </a:rPr>
              <a:t> in most of the ocean (especially tropics and subtropics), roughly 1000 to 2000 m depth.</a:t>
            </a:r>
            <a:br>
              <a:rPr lang="en-US" dirty="0">
                <a:solidFill>
                  <a:srgbClr val="000000"/>
                </a:solidFill>
                <a:latin typeface="Helvetica" charset="0"/>
                <a:ea typeface="Helvetica" charset="0"/>
                <a:cs typeface="Helvetica" charset="0"/>
              </a:rPr>
            </a:b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Originate from very specific sources (“injection sites”) in the Labrador Sea (“Labrador Sea Water”), the Mediterranean Sea (“Mediterranean Water”), the Red Sea (“Red Sea Water”), the Okhotsk Sea (“North Pacific Intermediate Water”), and the Drake Passage region (“Antarctic Intermediate Water”).</a:t>
            </a:r>
          </a:p>
          <a:p>
            <a:pPr>
              <a:spcBef>
                <a:spcPct val="50000"/>
              </a:spcBef>
            </a:pP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Formation mechanisms:  </a:t>
            </a:r>
            <a:r>
              <a:rPr lang="en-US" b="1" dirty="0">
                <a:solidFill>
                  <a:srgbClr val="000000"/>
                </a:solidFill>
                <a:latin typeface="Helvetica" charset="0"/>
                <a:ea typeface="Helvetica" charset="0"/>
                <a:cs typeface="Helvetica" charset="0"/>
              </a:rPr>
              <a:t>Deep convection </a:t>
            </a:r>
            <a:r>
              <a:rPr lang="en-US" dirty="0">
                <a:solidFill>
                  <a:srgbClr val="000000"/>
                </a:solidFill>
                <a:latin typeface="Helvetica" charset="0"/>
                <a:ea typeface="Helvetica" charset="0"/>
                <a:cs typeface="Helvetica" charset="0"/>
              </a:rPr>
              <a:t>(reaching to about 1500 m); brine rejection; vigorous mixing where boundary currents meet; otherwise nearly-</a:t>
            </a:r>
            <a:r>
              <a:rPr lang="en-US" dirty="0" err="1">
                <a:solidFill>
                  <a:srgbClr val="000000"/>
                </a:solidFill>
                <a:latin typeface="Helvetica" charset="0"/>
                <a:ea typeface="Helvetica" charset="0"/>
                <a:cs typeface="Helvetica" charset="0"/>
              </a:rPr>
              <a:t>isopycnal</a:t>
            </a:r>
            <a:r>
              <a:rPr lang="en-US" dirty="0">
                <a:solidFill>
                  <a:srgbClr val="000000"/>
                </a:solidFill>
                <a:latin typeface="Helvetica" charset="0"/>
                <a:ea typeface="Helvetica" charset="0"/>
                <a:cs typeface="Helvetica" charset="0"/>
              </a:rPr>
              <a:t> spreading</a:t>
            </a:r>
          </a:p>
        </p:txBody>
      </p:sp>
    </p:spTree>
    <p:extLst>
      <p:ext uri="{BB962C8B-B14F-4D97-AF65-F5344CB8AC3E}">
        <p14:creationId xmlns:p14="http://schemas.microsoft.com/office/powerpoint/2010/main" val="880498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12" descr="fig14.13_intwater_color_DPO.pdf"/>
          <p:cNvPicPr>
            <a:picLocks noChangeAspect="1"/>
          </p:cNvPicPr>
          <p:nvPr/>
        </p:nvPicPr>
        <p:blipFill>
          <a:blip r:embed="rId3"/>
          <a:srcRect t="30370" b="29630"/>
          <a:stretch>
            <a:fillRect/>
          </a:stretch>
        </p:blipFill>
        <p:spPr bwMode="auto">
          <a:xfrm>
            <a:off x="304800" y="1981200"/>
            <a:ext cx="8535708" cy="4419600"/>
          </a:xfrm>
          <a:prstGeom prst="rect">
            <a:avLst/>
          </a:prstGeom>
          <a:noFill/>
          <a:ln w="9525">
            <a:noFill/>
            <a:miter lim="800000"/>
            <a:headEnd/>
            <a:tailEnd/>
          </a:ln>
        </p:spPr>
      </p:pic>
      <p:sp>
        <p:nvSpPr>
          <p:cNvPr id="52229" name="Rectangle 18"/>
          <p:cNvSpPr>
            <a:spLocks noGrp="1" noChangeArrowheads="1"/>
          </p:cNvSpPr>
          <p:nvPr>
            <p:ph type="title"/>
          </p:nvPr>
        </p:nvSpPr>
        <p:spPr>
          <a:xfrm>
            <a:off x="685800" y="304800"/>
            <a:ext cx="8271042" cy="609600"/>
          </a:xfrm>
        </p:spPr>
        <p:txBody>
          <a:bodyPr>
            <a:noAutofit/>
          </a:bodyPr>
          <a:lstStyle/>
          <a:p>
            <a:pPr eaLnBrk="1" hangingPunct="1"/>
            <a:r>
              <a:rPr lang="en-US" sz="3200" dirty="0"/>
              <a:t>Intermediate water masses (salinity minimum)</a:t>
            </a:r>
          </a:p>
        </p:txBody>
      </p:sp>
      <p:sp>
        <p:nvSpPr>
          <p:cNvPr id="52230" name="Text Box 20"/>
          <p:cNvSpPr txBox="1">
            <a:spLocks noChangeArrowheads="1"/>
          </p:cNvSpPr>
          <p:nvPr/>
        </p:nvSpPr>
        <p:spPr bwMode="auto">
          <a:xfrm>
            <a:off x="732408" y="1030909"/>
            <a:ext cx="9144000" cy="1323439"/>
          </a:xfrm>
          <a:prstGeom prst="rect">
            <a:avLst/>
          </a:prstGeom>
          <a:noFill/>
          <a:ln w="9525">
            <a:noFill/>
            <a:miter lim="800000"/>
            <a:headEnd/>
            <a:tailEnd/>
          </a:ln>
        </p:spPr>
        <p:txBody>
          <a:bodyPr wrap="square">
            <a:prstTxWarp prst="textNoShape">
              <a:avLst/>
            </a:prstTxWarp>
            <a:spAutoFit/>
          </a:bodyPr>
          <a:lstStyle/>
          <a:p>
            <a:pPr>
              <a:buFont typeface="Wingdings" charset="2"/>
              <a:buChar char="§"/>
            </a:pPr>
            <a:r>
              <a:rPr lang="en-US" sz="2000" dirty="0">
                <a:solidFill>
                  <a:srgbClr val="008000"/>
                </a:solidFill>
                <a:latin typeface="Arial"/>
                <a:cs typeface="Arial"/>
              </a:rPr>
              <a:t>Low salinity intermediate layers (salinity minimum layers)</a:t>
            </a:r>
          </a:p>
          <a:p>
            <a:pPr>
              <a:buFont typeface="Wingdings" charset="2"/>
              <a:buChar char="§"/>
            </a:pPr>
            <a:endParaRPr lang="en-US" sz="2000" dirty="0">
              <a:solidFill>
                <a:srgbClr val="0000FF"/>
              </a:solidFill>
              <a:latin typeface="Arial"/>
              <a:cs typeface="Arial"/>
            </a:endParaRPr>
          </a:p>
          <a:p>
            <a:pPr>
              <a:buFont typeface="Wingdings" charset="2"/>
              <a:buChar char="§"/>
            </a:pPr>
            <a:r>
              <a:rPr lang="en-US" sz="2000" dirty="0">
                <a:solidFill>
                  <a:srgbClr val="FF6600"/>
                </a:solidFill>
                <a:latin typeface="Arial"/>
                <a:cs typeface="Arial"/>
              </a:rPr>
              <a:t>High salinity intermediate layers (salinity maximum layers)</a:t>
            </a:r>
          </a:p>
          <a:p>
            <a:endParaRPr lang="en-US" sz="2000" b="1" dirty="0">
              <a:solidFill>
                <a:srgbClr val="000000"/>
              </a:solidFill>
              <a:latin typeface="Lucida Sans" charset="0"/>
            </a:endParaRPr>
          </a:p>
        </p:txBody>
      </p:sp>
      <p:sp>
        <p:nvSpPr>
          <p:cNvPr id="52231" name="TextBox 11"/>
          <p:cNvSpPr txBox="1">
            <a:spLocks noChangeArrowheads="1"/>
          </p:cNvSpPr>
          <p:nvPr/>
        </p:nvSpPr>
        <p:spPr bwMode="auto">
          <a:xfrm>
            <a:off x="6858000" y="6172200"/>
            <a:ext cx="2286000" cy="461963"/>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DPO Fig. 14.13</a:t>
            </a:r>
          </a:p>
        </p:txBody>
      </p:sp>
    </p:spTree>
    <p:extLst>
      <p:ext uri="{BB962C8B-B14F-4D97-AF65-F5344CB8AC3E}">
        <p14:creationId xmlns:p14="http://schemas.microsoft.com/office/powerpoint/2010/main" val="74419168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3"/>
          <p:cNvSpPr>
            <a:spLocks noChangeArrowheads="1"/>
          </p:cNvSpPr>
          <p:nvPr/>
        </p:nvSpPr>
        <p:spPr bwMode="auto">
          <a:xfrm>
            <a:off x="228600" y="533400"/>
            <a:ext cx="5334000" cy="2743200"/>
          </a:xfrm>
          <a:prstGeom prst="rect">
            <a:avLst/>
          </a:prstGeom>
          <a:solidFill>
            <a:schemeClr val="bg1"/>
          </a:solidFill>
          <a:ln w="9525">
            <a:solidFill>
              <a:schemeClr val="tx1"/>
            </a:solidFill>
            <a:round/>
            <a:headEnd/>
            <a:tailEnd/>
          </a:ln>
        </p:spPr>
        <p:txBody>
          <a:bodyPr>
            <a:prstTxWarp prst="textNoShape">
              <a:avLst/>
            </a:prstTxWarp>
          </a:bodyPr>
          <a:lstStyle/>
          <a:p>
            <a:endParaRPr lang="en-US"/>
          </a:p>
        </p:txBody>
      </p:sp>
      <p:sp>
        <p:nvSpPr>
          <p:cNvPr id="52227" name="Text Box 12"/>
          <p:cNvSpPr txBox="1">
            <a:spLocks noChangeArrowheads="1"/>
          </p:cNvSpPr>
          <p:nvPr/>
        </p:nvSpPr>
        <p:spPr bwMode="auto">
          <a:xfrm>
            <a:off x="5867400" y="838200"/>
            <a:ext cx="3276600" cy="1262062"/>
          </a:xfrm>
          <a:prstGeom prst="rect">
            <a:avLst/>
          </a:prstGeom>
          <a:noFill/>
          <a:ln w="9525">
            <a:noFill/>
            <a:miter lim="800000"/>
            <a:headEnd/>
            <a:tailEnd/>
          </a:ln>
        </p:spPr>
        <p:txBody>
          <a:bodyPr>
            <a:prstTxWarp prst="textNoShape">
              <a:avLst/>
            </a:prstTxWarp>
            <a:spAutoFit/>
          </a:bodyPr>
          <a:lstStyle/>
          <a:p>
            <a:pPr>
              <a:spcBef>
                <a:spcPct val="50000"/>
              </a:spcBef>
            </a:pPr>
            <a:r>
              <a:rPr lang="en-US" sz="2000" b="1" dirty="0">
                <a:latin typeface="Lucida Sans" charset="0"/>
              </a:rPr>
              <a:t>Intermediate water production sites</a:t>
            </a:r>
          </a:p>
          <a:p>
            <a:pPr>
              <a:spcBef>
                <a:spcPct val="50000"/>
              </a:spcBef>
            </a:pPr>
            <a:endParaRPr lang="en-US" dirty="0"/>
          </a:p>
        </p:txBody>
      </p:sp>
      <p:grpSp>
        <p:nvGrpSpPr>
          <p:cNvPr id="52228" name="Group 14"/>
          <p:cNvGrpSpPr>
            <a:grpSpLocks/>
          </p:cNvGrpSpPr>
          <p:nvPr/>
        </p:nvGrpSpPr>
        <p:grpSpPr bwMode="auto">
          <a:xfrm>
            <a:off x="0" y="457200"/>
            <a:ext cx="5715000" cy="2959100"/>
            <a:chOff x="1" y="457200"/>
            <a:chExt cx="5715000" cy="2958514"/>
          </a:xfrm>
        </p:grpSpPr>
        <p:pic>
          <p:nvPicPr>
            <p:cNvPr id="52232" name="Picture 12" descr="fig14.13_intwater_color_DPO.pdf"/>
            <p:cNvPicPr>
              <a:picLocks noChangeAspect="1"/>
            </p:cNvPicPr>
            <p:nvPr/>
          </p:nvPicPr>
          <p:blipFill>
            <a:blip r:embed="rId3"/>
            <a:srcRect t="30370" b="29630"/>
            <a:stretch>
              <a:fillRect/>
            </a:stretch>
          </p:blipFill>
          <p:spPr bwMode="auto">
            <a:xfrm>
              <a:off x="1" y="457200"/>
              <a:ext cx="5715000" cy="2958514"/>
            </a:xfrm>
            <a:prstGeom prst="rect">
              <a:avLst/>
            </a:prstGeom>
            <a:noFill/>
            <a:ln w="9525">
              <a:noFill/>
              <a:miter lim="800000"/>
              <a:headEnd/>
              <a:tailEnd/>
            </a:ln>
          </p:spPr>
        </p:pic>
        <p:sp>
          <p:nvSpPr>
            <p:cNvPr id="52233" name="AutoShape 13"/>
            <p:cNvSpPr>
              <a:spLocks noChangeArrowheads="1"/>
            </p:cNvSpPr>
            <p:nvPr/>
          </p:nvSpPr>
          <p:spPr bwMode="auto">
            <a:xfrm>
              <a:off x="1143000" y="8382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52234" name="AutoShape 14"/>
            <p:cNvSpPr>
              <a:spLocks noChangeArrowheads="1"/>
            </p:cNvSpPr>
            <p:nvPr/>
          </p:nvSpPr>
          <p:spPr bwMode="auto">
            <a:xfrm>
              <a:off x="1752600" y="11430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52235" name="AutoShape 15"/>
            <p:cNvSpPr>
              <a:spLocks noChangeArrowheads="1"/>
            </p:cNvSpPr>
            <p:nvPr/>
          </p:nvSpPr>
          <p:spPr bwMode="auto">
            <a:xfrm>
              <a:off x="2209800" y="14478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52236" name="AutoShape 16"/>
            <p:cNvSpPr>
              <a:spLocks noChangeArrowheads="1"/>
            </p:cNvSpPr>
            <p:nvPr/>
          </p:nvSpPr>
          <p:spPr bwMode="auto">
            <a:xfrm>
              <a:off x="990600" y="26670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52237" name="AutoShape 17"/>
            <p:cNvSpPr>
              <a:spLocks noChangeArrowheads="1"/>
            </p:cNvSpPr>
            <p:nvPr/>
          </p:nvSpPr>
          <p:spPr bwMode="auto">
            <a:xfrm>
              <a:off x="3505200" y="925513"/>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grpSp>
      <p:sp>
        <p:nvSpPr>
          <p:cNvPr id="52230" name="Text Box 20"/>
          <p:cNvSpPr txBox="1">
            <a:spLocks noChangeArrowheads="1"/>
          </p:cNvSpPr>
          <p:nvPr/>
        </p:nvSpPr>
        <p:spPr bwMode="auto">
          <a:xfrm>
            <a:off x="533400" y="3581400"/>
            <a:ext cx="8077200" cy="3444875"/>
          </a:xfrm>
          <a:prstGeom prst="rect">
            <a:avLst/>
          </a:prstGeom>
          <a:noFill/>
          <a:ln w="9525">
            <a:noFill/>
            <a:miter lim="800000"/>
            <a:headEnd/>
            <a:tailEnd/>
          </a:ln>
        </p:spPr>
        <p:txBody>
          <a:bodyPr>
            <a:prstTxWarp prst="textNoShape">
              <a:avLst/>
            </a:prstTxWarp>
            <a:spAutoFit/>
          </a:bodyPr>
          <a:lstStyle/>
          <a:p>
            <a:pPr>
              <a:buFont typeface="Wingdings" charset="2"/>
              <a:buChar char="§"/>
            </a:pPr>
            <a:r>
              <a:rPr lang="en-US" sz="2000" dirty="0">
                <a:solidFill>
                  <a:srgbClr val="0000FF"/>
                </a:solidFill>
                <a:latin typeface="Lucida Sans" charset="0"/>
              </a:rPr>
              <a:t>Labrador Sea Water: salinity minimum, deep convection in Labrador Sea</a:t>
            </a:r>
          </a:p>
          <a:p>
            <a:pPr>
              <a:buFont typeface="Wingdings" charset="2"/>
              <a:buChar char="§"/>
            </a:pPr>
            <a:r>
              <a:rPr lang="en-US" sz="2000" dirty="0">
                <a:solidFill>
                  <a:srgbClr val="FF6600"/>
                </a:solidFill>
                <a:latin typeface="Lucida Sans" charset="0"/>
              </a:rPr>
              <a:t>Mediterranean Overflow Water: salinity maximum, evaporation and cooling in Mediterranean Sea, overflow</a:t>
            </a:r>
          </a:p>
          <a:p>
            <a:pPr>
              <a:buFont typeface="Wingdings" charset="2"/>
              <a:buChar char="§"/>
            </a:pPr>
            <a:r>
              <a:rPr lang="en-US" sz="2000" dirty="0">
                <a:solidFill>
                  <a:srgbClr val="0000FF"/>
                </a:solidFill>
                <a:latin typeface="Lucida Sans" charset="0"/>
              </a:rPr>
              <a:t>Antarctic Intermediate Water: salinity minimum, medium convection in Drake Passage region</a:t>
            </a:r>
          </a:p>
          <a:p>
            <a:pPr>
              <a:buFont typeface="Wingdings" charset="2"/>
              <a:buChar char="§"/>
            </a:pPr>
            <a:r>
              <a:rPr lang="en-US" sz="2000" dirty="0">
                <a:solidFill>
                  <a:srgbClr val="FF6600"/>
                </a:solidFill>
                <a:latin typeface="Lucida Sans" charset="0"/>
              </a:rPr>
              <a:t>Red Sea Overflow Water: salinity maximum, evaporation in Red Sea, overflow</a:t>
            </a:r>
          </a:p>
          <a:p>
            <a:pPr>
              <a:buFont typeface="Wingdings" charset="2"/>
              <a:buChar char="§"/>
            </a:pPr>
            <a:r>
              <a:rPr lang="en-US" sz="2000" dirty="0">
                <a:solidFill>
                  <a:srgbClr val="0000FF"/>
                </a:solidFill>
                <a:latin typeface="Lucida Sans" charset="0"/>
              </a:rPr>
              <a:t>North Pacific Intermediate Water (Okhotsk Sea): salinity minimum, brine rejection in the Okhotsk Sea</a:t>
            </a:r>
          </a:p>
          <a:p>
            <a:endParaRPr lang="en-US" sz="2000" b="1" dirty="0">
              <a:solidFill>
                <a:srgbClr val="000000"/>
              </a:solidFill>
              <a:latin typeface="Lucida Sans" charset="0"/>
            </a:endParaRPr>
          </a:p>
        </p:txBody>
      </p:sp>
      <p:sp>
        <p:nvSpPr>
          <p:cNvPr id="52231" name="TextBox 11"/>
          <p:cNvSpPr txBox="1">
            <a:spLocks noChangeArrowheads="1"/>
          </p:cNvSpPr>
          <p:nvPr/>
        </p:nvSpPr>
        <p:spPr bwMode="auto">
          <a:xfrm>
            <a:off x="5638800" y="2971800"/>
            <a:ext cx="2286000" cy="369332"/>
          </a:xfrm>
          <a:prstGeom prst="rect">
            <a:avLst/>
          </a:prstGeom>
          <a:noFill/>
          <a:ln w="9525">
            <a:noFill/>
            <a:miter lim="800000"/>
            <a:headEnd/>
            <a:tailEnd/>
          </a:ln>
        </p:spPr>
        <p:txBody>
          <a:bodyPr>
            <a:prstTxWarp prst="textNoShape">
              <a:avLst/>
            </a:prstTxWarp>
            <a:spAutoFit/>
          </a:bodyPr>
          <a:lstStyle/>
          <a:p>
            <a:r>
              <a:rPr lang="en-US" sz="1800" dirty="0">
                <a:solidFill>
                  <a:srgbClr val="000000"/>
                </a:solidFill>
              </a:rPr>
              <a:t>DPO Fig. 14.13</a:t>
            </a:r>
          </a:p>
        </p:txBody>
      </p:sp>
      <p:sp>
        <p:nvSpPr>
          <p:cNvPr id="15" name="AutoShape 16"/>
          <p:cNvSpPr>
            <a:spLocks noChangeArrowheads="1"/>
          </p:cNvSpPr>
          <p:nvPr/>
        </p:nvSpPr>
        <p:spPr bwMode="auto">
          <a:xfrm>
            <a:off x="8153400" y="1219200"/>
            <a:ext cx="304800" cy="30486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54765412"/>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304800" y="304800"/>
            <a:ext cx="7772400" cy="304800"/>
          </a:xfrm>
        </p:spPr>
        <p:txBody>
          <a:bodyPr>
            <a:normAutofit fontScale="90000"/>
          </a:bodyPr>
          <a:lstStyle/>
          <a:p>
            <a:pPr eaLnBrk="1" hangingPunct="1"/>
            <a:r>
              <a:rPr lang="en-US" dirty="0"/>
              <a:t>Pacific intermediate waters</a:t>
            </a:r>
          </a:p>
        </p:txBody>
      </p:sp>
      <p:pic>
        <p:nvPicPr>
          <p:cNvPr id="54275" name="Picture 3"/>
          <p:cNvPicPr>
            <a:picLocks noChangeAspect="1" noChangeArrowheads="1"/>
          </p:cNvPicPr>
          <p:nvPr/>
        </p:nvPicPr>
        <p:blipFill>
          <a:blip r:embed="rId3"/>
          <a:srcRect t="8958"/>
          <a:stretch>
            <a:fillRect/>
          </a:stretch>
        </p:blipFill>
        <p:spPr bwMode="auto">
          <a:xfrm>
            <a:off x="0" y="1852613"/>
            <a:ext cx="7086600" cy="5005387"/>
          </a:xfrm>
          <a:prstGeom prst="rect">
            <a:avLst/>
          </a:prstGeom>
          <a:noFill/>
          <a:ln w="9525">
            <a:noFill/>
            <a:miter lim="800000"/>
            <a:headEnd/>
            <a:tailEnd/>
          </a:ln>
        </p:spPr>
      </p:pic>
      <p:pic>
        <p:nvPicPr>
          <p:cNvPr id="54276" name="Picture 4"/>
          <p:cNvPicPr>
            <a:picLocks noChangeAspect="1" noChangeArrowheads="1"/>
          </p:cNvPicPr>
          <p:nvPr/>
        </p:nvPicPr>
        <p:blipFill>
          <a:blip r:embed="rId4"/>
          <a:srcRect l="9764" t="69727" r="55882" b="8363"/>
          <a:stretch>
            <a:fillRect/>
          </a:stretch>
        </p:blipFill>
        <p:spPr bwMode="auto">
          <a:xfrm>
            <a:off x="7315200" y="4648200"/>
            <a:ext cx="1828800" cy="1509713"/>
          </a:xfrm>
          <a:prstGeom prst="rect">
            <a:avLst/>
          </a:prstGeom>
          <a:noFill/>
          <a:ln w="38100">
            <a:solidFill>
              <a:srgbClr val="800080"/>
            </a:solidFill>
            <a:miter lim="800000"/>
            <a:headEnd/>
            <a:tailEnd/>
          </a:ln>
        </p:spPr>
      </p:pic>
      <p:sp>
        <p:nvSpPr>
          <p:cNvPr id="54284" name="Line 6"/>
          <p:cNvSpPr>
            <a:spLocks noChangeShapeType="1"/>
          </p:cNvSpPr>
          <p:nvPr/>
        </p:nvSpPr>
        <p:spPr bwMode="auto">
          <a:xfrm flipH="1">
            <a:off x="5638800" y="1676400"/>
            <a:ext cx="838200" cy="7620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4285" name="Line 7"/>
          <p:cNvSpPr>
            <a:spLocks noChangeShapeType="1"/>
          </p:cNvSpPr>
          <p:nvPr/>
        </p:nvSpPr>
        <p:spPr bwMode="auto">
          <a:xfrm>
            <a:off x="1905000" y="1676400"/>
            <a:ext cx="76200" cy="990600"/>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4280" name="Text Box 12"/>
          <p:cNvSpPr txBox="1">
            <a:spLocks noChangeArrowheads="1"/>
          </p:cNvSpPr>
          <p:nvPr/>
        </p:nvSpPr>
        <p:spPr bwMode="auto">
          <a:xfrm>
            <a:off x="7315200" y="6461125"/>
            <a:ext cx="1828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rPr>
              <a:t>DPO Fig. 4.12</a:t>
            </a:r>
            <a:endParaRPr lang="en-US">
              <a:solidFill>
                <a:srgbClr val="000000"/>
              </a:solidFill>
            </a:endParaRPr>
          </a:p>
        </p:txBody>
      </p:sp>
      <p:sp>
        <p:nvSpPr>
          <p:cNvPr id="54281" name="Text Box 13"/>
          <p:cNvSpPr txBox="1">
            <a:spLocks noChangeArrowheads="1"/>
          </p:cNvSpPr>
          <p:nvPr/>
        </p:nvSpPr>
        <p:spPr bwMode="auto">
          <a:xfrm>
            <a:off x="4572000" y="1143000"/>
            <a:ext cx="45720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FF"/>
                </a:solidFill>
                <a:latin typeface="Arial"/>
                <a:cs typeface="Arial"/>
              </a:rPr>
              <a:t>North Pacific Intermediate Water (NPIW)</a:t>
            </a:r>
          </a:p>
        </p:txBody>
      </p:sp>
      <p:sp>
        <p:nvSpPr>
          <p:cNvPr id="14" name="TextBox 13"/>
          <p:cNvSpPr txBox="1"/>
          <p:nvPr/>
        </p:nvSpPr>
        <p:spPr>
          <a:xfrm>
            <a:off x="228600" y="1143000"/>
            <a:ext cx="4114800" cy="830997"/>
          </a:xfrm>
          <a:prstGeom prst="rect">
            <a:avLst/>
          </a:prstGeom>
          <a:noFill/>
        </p:spPr>
        <p:txBody>
          <a:bodyPr wrap="square" rtlCol="0">
            <a:spAutoFit/>
          </a:bodyPr>
          <a:lstStyle/>
          <a:p>
            <a:r>
              <a:rPr lang="en-US" dirty="0">
                <a:solidFill>
                  <a:srgbClr val="0000FF"/>
                </a:solidFill>
                <a:latin typeface="Arial"/>
                <a:cs typeface="Arial"/>
              </a:rPr>
              <a:t>Antarctic Intermediate Water (AAIW)</a:t>
            </a:r>
          </a:p>
        </p:txBody>
      </p:sp>
      <p:sp>
        <p:nvSpPr>
          <p:cNvPr id="15" name="TextBox 14"/>
          <p:cNvSpPr txBox="1"/>
          <p:nvPr/>
        </p:nvSpPr>
        <p:spPr>
          <a:xfrm>
            <a:off x="211584" y="830610"/>
            <a:ext cx="8839200" cy="461665"/>
          </a:xfrm>
          <a:prstGeom prst="rect">
            <a:avLst/>
          </a:prstGeom>
          <a:noFill/>
        </p:spPr>
        <p:txBody>
          <a:bodyPr wrap="square" rtlCol="0">
            <a:spAutoFit/>
          </a:bodyPr>
          <a:lstStyle/>
          <a:p>
            <a:r>
              <a:rPr lang="en-US" dirty="0">
                <a:latin typeface="Arial"/>
                <a:cs typeface="Arial"/>
              </a:rPr>
              <a:t>Intermediate depth (500-2000 </a:t>
            </a:r>
            <a:r>
              <a:rPr lang="en-US" dirty="0" err="1">
                <a:latin typeface="Arial"/>
                <a:cs typeface="Arial"/>
              </a:rPr>
              <a:t>m</a:t>
            </a:r>
            <a:r>
              <a:rPr lang="en-US" dirty="0">
                <a:latin typeface="Arial"/>
                <a:cs typeface="Arial"/>
              </a:rPr>
              <a:t>), vertical salinity minima</a:t>
            </a:r>
          </a:p>
        </p:txBody>
      </p:sp>
      <p:sp>
        <p:nvSpPr>
          <p:cNvPr id="16" name="Footer Placeholder 15"/>
          <p:cNvSpPr>
            <a:spLocks noGrp="1"/>
          </p:cNvSpPr>
          <p:nvPr>
            <p:ph type="ftr" sz="quarter" idx="11"/>
          </p:nvPr>
        </p:nvSpPr>
        <p:spPr/>
        <p:txBody>
          <a:bodyPr/>
          <a:lstStyle/>
          <a:p>
            <a:pPr>
              <a:defRPr/>
            </a:pPr>
            <a:r>
              <a:rPr lang="en-US"/>
              <a:t>Talley SIO 210 (2013)</a:t>
            </a:r>
          </a:p>
        </p:txBody>
      </p:sp>
    </p:spTree>
    <p:extLst>
      <p:ext uri="{BB962C8B-B14F-4D97-AF65-F5344CB8AC3E}">
        <p14:creationId xmlns:p14="http://schemas.microsoft.com/office/powerpoint/2010/main" val="30246143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a:t>Atlantic intermediate waters</a:t>
            </a:r>
          </a:p>
        </p:txBody>
      </p:sp>
      <p:pic>
        <p:nvPicPr>
          <p:cNvPr id="56323" name="Picture 3"/>
          <p:cNvPicPr>
            <a:picLocks noChangeAspect="1" noChangeArrowheads="1"/>
          </p:cNvPicPr>
          <p:nvPr/>
        </p:nvPicPr>
        <p:blipFill>
          <a:blip r:embed="rId3"/>
          <a:srcRect l="5286" t="13600" r="5727" b="8372"/>
          <a:stretch>
            <a:fillRect/>
          </a:stretch>
        </p:blipFill>
        <p:spPr bwMode="auto">
          <a:xfrm>
            <a:off x="0" y="1676400"/>
            <a:ext cx="7086600" cy="4919663"/>
          </a:xfrm>
          <a:prstGeom prst="rect">
            <a:avLst/>
          </a:prstGeom>
          <a:noFill/>
          <a:ln w="9525">
            <a:noFill/>
            <a:miter lim="800000"/>
            <a:headEnd/>
            <a:tailEnd/>
          </a:ln>
        </p:spPr>
      </p:pic>
      <p:pic>
        <p:nvPicPr>
          <p:cNvPr id="56324" name="Picture 4"/>
          <p:cNvPicPr>
            <a:picLocks noChangeAspect="1" noChangeArrowheads="1"/>
          </p:cNvPicPr>
          <p:nvPr/>
        </p:nvPicPr>
        <p:blipFill>
          <a:blip r:embed="rId4"/>
          <a:srcRect l="10823" t="68182" r="65646" b="7545"/>
          <a:stretch>
            <a:fillRect/>
          </a:stretch>
        </p:blipFill>
        <p:spPr bwMode="auto">
          <a:xfrm>
            <a:off x="7543800" y="4572000"/>
            <a:ext cx="1198563" cy="1600200"/>
          </a:xfrm>
          <a:prstGeom prst="rect">
            <a:avLst/>
          </a:prstGeom>
          <a:noFill/>
          <a:ln w="38100">
            <a:noFill/>
            <a:miter lim="800000"/>
            <a:headEnd/>
            <a:tailEnd/>
          </a:ln>
        </p:spPr>
      </p:pic>
      <p:sp>
        <p:nvSpPr>
          <p:cNvPr id="56326" name="Text Box 15"/>
          <p:cNvSpPr txBox="1">
            <a:spLocks noChangeArrowheads="1"/>
          </p:cNvSpPr>
          <p:nvPr/>
        </p:nvSpPr>
        <p:spPr bwMode="auto">
          <a:xfrm>
            <a:off x="7086600" y="6400800"/>
            <a:ext cx="2057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rPr>
              <a:t>DPO Fig. 4.11</a:t>
            </a:r>
          </a:p>
        </p:txBody>
      </p:sp>
      <p:grpSp>
        <p:nvGrpSpPr>
          <p:cNvPr id="56327" name="Group 19"/>
          <p:cNvGrpSpPr>
            <a:grpSpLocks/>
          </p:cNvGrpSpPr>
          <p:nvPr/>
        </p:nvGrpSpPr>
        <p:grpSpPr bwMode="auto">
          <a:xfrm>
            <a:off x="1905000" y="1524000"/>
            <a:ext cx="7239000" cy="1447800"/>
            <a:chOff x="1200" y="960"/>
            <a:chExt cx="4560" cy="912"/>
          </a:xfrm>
        </p:grpSpPr>
        <p:grpSp>
          <p:nvGrpSpPr>
            <p:cNvPr id="56332" name="Group 12"/>
            <p:cNvGrpSpPr>
              <a:grpSpLocks/>
            </p:cNvGrpSpPr>
            <p:nvPr/>
          </p:nvGrpSpPr>
          <p:grpSpPr bwMode="auto">
            <a:xfrm>
              <a:off x="1200" y="1008"/>
              <a:ext cx="3168" cy="864"/>
              <a:chOff x="1200" y="1008"/>
              <a:chExt cx="3168" cy="864"/>
            </a:xfrm>
          </p:grpSpPr>
          <p:sp>
            <p:nvSpPr>
              <p:cNvPr id="56334" name="Line 7"/>
              <p:cNvSpPr>
                <a:spLocks noChangeShapeType="1"/>
              </p:cNvSpPr>
              <p:nvPr/>
            </p:nvSpPr>
            <p:spPr bwMode="auto">
              <a:xfrm flipH="1">
                <a:off x="4128" y="1536"/>
                <a:ext cx="240" cy="336"/>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sp>
            <p:nvSpPr>
              <p:cNvPr id="56335" name="Line 8"/>
              <p:cNvSpPr>
                <a:spLocks noChangeShapeType="1"/>
              </p:cNvSpPr>
              <p:nvPr/>
            </p:nvSpPr>
            <p:spPr bwMode="auto">
              <a:xfrm>
                <a:off x="1200" y="1008"/>
                <a:ext cx="336" cy="576"/>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sp>
          <p:nvSpPr>
            <p:cNvPr id="56333" name="Text Box 16"/>
            <p:cNvSpPr txBox="1">
              <a:spLocks noChangeArrowheads="1"/>
            </p:cNvSpPr>
            <p:nvPr/>
          </p:nvSpPr>
          <p:spPr bwMode="auto">
            <a:xfrm>
              <a:off x="4272" y="960"/>
              <a:ext cx="1488" cy="52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0000FF"/>
                  </a:solidFill>
                  <a:latin typeface="Arial"/>
                  <a:cs typeface="Arial"/>
                </a:rPr>
                <a:t>Labrador Sea Water (LSW)</a:t>
              </a:r>
            </a:p>
          </p:txBody>
        </p:sp>
      </p:grpSp>
      <p:grpSp>
        <p:nvGrpSpPr>
          <p:cNvPr id="56328" name="Group 22"/>
          <p:cNvGrpSpPr>
            <a:grpSpLocks/>
          </p:cNvGrpSpPr>
          <p:nvPr/>
        </p:nvGrpSpPr>
        <p:grpSpPr bwMode="auto">
          <a:xfrm>
            <a:off x="4343400" y="990599"/>
            <a:ext cx="3886200" cy="1752601"/>
            <a:chOff x="2736" y="624"/>
            <a:chExt cx="2448" cy="1104"/>
          </a:xfrm>
        </p:grpSpPr>
        <p:sp>
          <p:nvSpPr>
            <p:cNvPr id="56330" name="Text Box 18"/>
            <p:cNvSpPr txBox="1">
              <a:spLocks noChangeArrowheads="1"/>
            </p:cNvSpPr>
            <p:nvPr/>
          </p:nvSpPr>
          <p:spPr bwMode="auto">
            <a:xfrm>
              <a:off x="2736" y="624"/>
              <a:ext cx="2448" cy="291"/>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FF6600"/>
                  </a:solidFill>
                  <a:latin typeface="Arial"/>
                  <a:cs typeface="Arial"/>
                </a:rPr>
                <a:t>Mediterranean Water (MW)</a:t>
              </a:r>
            </a:p>
          </p:txBody>
        </p:sp>
        <p:sp>
          <p:nvSpPr>
            <p:cNvPr id="56331" name="Line 21"/>
            <p:cNvSpPr>
              <a:spLocks noChangeShapeType="1"/>
            </p:cNvSpPr>
            <p:nvPr/>
          </p:nvSpPr>
          <p:spPr bwMode="auto">
            <a:xfrm>
              <a:off x="3216" y="960"/>
              <a:ext cx="144" cy="768"/>
            </a:xfrm>
            <a:prstGeom prst="line">
              <a:avLst/>
            </a:prstGeom>
            <a:noFill/>
            <a:ln w="57150">
              <a:solidFill>
                <a:srgbClr val="FF0000"/>
              </a:solidFill>
              <a:round/>
              <a:headEnd/>
              <a:tailEnd type="triangle" w="med" len="med"/>
            </a:ln>
          </p:spPr>
          <p:txBody>
            <a:bodyPr wrap="none" anchor="ctr">
              <a:prstTxWarp prst="textNoShape">
                <a:avLst/>
              </a:prstTxWarp>
            </a:bodyPr>
            <a:lstStyle/>
            <a:p>
              <a:endParaRPr lang="en-US"/>
            </a:p>
          </p:txBody>
        </p:sp>
      </p:grpSp>
      <p:sp>
        <p:nvSpPr>
          <p:cNvPr id="19" name="Footer Placeholder 18"/>
          <p:cNvSpPr>
            <a:spLocks noGrp="1"/>
          </p:cNvSpPr>
          <p:nvPr>
            <p:ph type="ftr" sz="quarter" idx="11"/>
          </p:nvPr>
        </p:nvSpPr>
        <p:spPr/>
        <p:txBody>
          <a:bodyPr/>
          <a:lstStyle/>
          <a:p>
            <a:pPr>
              <a:defRPr/>
            </a:pPr>
            <a:r>
              <a:rPr lang="en-US"/>
              <a:t>Talley SIO 210 (2013)</a:t>
            </a:r>
          </a:p>
        </p:txBody>
      </p:sp>
      <p:sp>
        <p:nvSpPr>
          <p:cNvPr id="20" name="TextBox 19"/>
          <p:cNvSpPr txBox="1"/>
          <p:nvPr/>
        </p:nvSpPr>
        <p:spPr>
          <a:xfrm>
            <a:off x="228600" y="1143000"/>
            <a:ext cx="4114800" cy="830997"/>
          </a:xfrm>
          <a:prstGeom prst="rect">
            <a:avLst/>
          </a:prstGeom>
          <a:noFill/>
        </p:spPr>
        <p:txBody>
          <a:bodyPr wrap="square" rtlCol="0">
            <a:spAutoFit/>
          </a:bodyPr>
          <a:lstStyle/>
          <a:p>
            <a:r>
              <a:rPr lang="en-US" dirty="0">
                <a:solidFill>
                  <a:srgbClr val="0000FF"/>
                </a:solidFill>
                <a:latin typeface="Arial"/>
                <a:cs typeface="Arial"/>
              </a:rPr>
              <a:t>Antarctic Intermediate Water (AAIW)</a:t>
            </a:r>
          </a:p>
        </p:txBody>
      </p:sp>
      <p:sp>
        <p:nvSpPr>
          <p:cNvPr id="21" name="TextBox 20"/>
          <p:cNvSpPr txBox="1"/>
          <p:nvPr/>
        </p:nvSpPr>
        <p:spPr>
          <a:xfrm>
            <a:off x="246540" y="638259"/>
            <a:ext cx="8839200" cy="400110"/>
          </a:xfrm>
          <a:prstGeom prst="rect">
            <a:avLst/>
          </a:prstGeom>
          <a:noFill/>
        </p:spPr>
        <p:txBody>
          <a:bodyPr wrap="square" rtlCol="0">
            <a:spAutoFit/>
          </a:bodyPr>
          <a:lstStyle/>
          <a:p>
            <a:r>
              <a:rPr lang="en-US" sz="2000" dirty="0">
                <a:latin typeface="Arial"/>
                <a:cs typeface="Arial"/>
              </a:rPr>
              <a:t>Intermediate depth (500-2000 </a:t>
            </a:r>
            <a:r>
              <a:rPr lang="en-US" sz="2000" dirty="0" err="1">
                <a:latin typeface="Arial"/>
                <a:cs typeface="Arial"/>
              </a:rPr>
              <a:t>m</a:t>
            </a:r>
            <a:r>
              <a:rPr lang="en-US" sz="2000" dirty="0">
                <a:latin typeface="Arial"/>
                <a:cs typeface="Arial"/>
              </a:rPr>
              <a:t>), vertical salinity minima AND maximum</a:t>
            </a:r>
          </a:p>
        </p:txBody>
      </p:sp>
    </p:spTree>
    <p:extLst>
      <p:ext uri="{BB962C8B-B14F-4D97-AF65-F5344CB8AC3E}">
        <p14:creationId xmlns:p14="http://schemas.microsoft.com/office/powerpoint/2010/main" val="25805941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a:t>
            </a:r>
          </a:p>
        </p:txBody>
      </p:sp>
      <p:sp>
        <p:nvSpPr>
          <p:cNvPr id="3" name="Content Placeholder 2"/>
          <p:cNvSpPr>
            <a:spLocks noGrp="1"/>
          </p:cNvSpPr>
          <p:nvPr>
            <p:ph idx="1"/>
          </p:nvPr>
        </p:nvSpPr>
        <p:spPr/>
        <p:txBody>
          <a:bodyPr>
            <a:normAutofit/>
          </a:bodyPr>
          <a:lstStyle/>
          <a:p>
            <a:r>
              <a:rPr lang="en-US" dirty="0"/>
              <a:t> What water mass contains “</a:t>
            </a:r>
            <a:r>
              <a:rPr lang="en-US" dirty="0" err="1"/>
              <a:t>thermostad</a:t>
            </a:r>
            <a:r>
              <a:rPr lang="en-US" dirty="0"/>
              <a:t>”?</a:t>
            </a:r>
          </a:p>
          <a:p>
            <a:pPr marL="971550" lvl="1" indent="-514350">
              <a:buFont typeface="+mj-lt"/>
              <a:buAutoNum type="arabicPeriod"/>
            </a:pPr>
            <a:r>
              <a:rPr lang="en-US" dirty="0"/>
              <a:t>Mixed layer</a:t>
            </a:r>
          </a:p>
          <a:p>
            <a:pPr marL="971550" lvl="1" indent="-514350">
              <a:buFont typeface="+mj-lt"/>
              <a:buAutoNum type="arabicPeriod"/>
            </a:pPr>
            <a:r>
              <a:rPr lang="en-US" dirty="0"/>
              <a:t>Mode waters</a:t>
            </a:r>
          </a:p>
          <a:p>
            <a:pPr marL="971550" lvl="1" indent="-514350">
              <a:buFont typeface="+mj-lt"/>
              <a:buAutoNum type="arabicPeriod"/>
            </a:pPr>
            <a:r>
              <a:rPr lang="en-US" dirty="0"/>
              <a:t>Intermediate waters</a:t>
            </a:r>
          </a:p>
          <a:p>
            <a:pPr marL="971550" lvl="1" indent="-514350">
              <a:buFont typeface="+mj-lt"/>
              <a:buAutoNum type="arabicPeriod"/>
            </a:pPr>
            <a:r>
              <a:rPr lang="en-US" dirty="0"/>
              <a:t>Deep waters</a:t>
            </a:r>
          </a:p>
          <a:p>
            <a:pPr marL="971550" lvl="1" indent="-514350">
              <a:buFont typeface="+mj-lt"/>
              <a:buAutoNum type="arabicPeriod"/>
            </a:pPr>
            <a:r>
              <a:rPr lang="en-US" dirty="0"/>
              <a:t>Bottom waters</a:t>
            </a:r>
          </a:p>
        </p:txBody>
      </p:sp>
    </p:spTree>
    <p:extLst>
      <p:ext uri="{BB962C8B-B14F-4D97-AF65-F5344CB8AC3E}">
        <p14:creationId xmlns:p14="http://schemas.microsoft.com/office/powerpoint/2010/main" val="2861061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100854"/>
            <a:ext cx="8229600" cy="1143000"/>
          </a:xfrm>
        </p:spPr>
        <p:txBody>
          <a:bodyPr>
            <a:normAutofit/>
          </a:bodyPr>
          <a:lstStyle/>
          <a:p>
            <a:pPr eaLnBrk="1" hangingPunct="1"/>
            <a:r>
              <a:rPr lang="en-US" dirty="0"/>
              <a:t>Potential density</a:t>
            </a:r>
          </a:p>
        </p:txBody>
      </p:sp>
      <p:sp>
        <p:nvSpPr>
          <p:cNvPr id="20483" name="Rectangle 3"/>
          <p:cNvSpPr>
            <a:spLocks noGrp="1" noChangeArrowheads="1"/>
          </p:cNvSpPr>
          <p:nvPr>
            <p:ph type="body" idx="1"/>
          </p:nvPr>
        </p:nvSpPr>
        <p:spPr>
          <a:xfrm>
            <a:off x="304800" y="838200"/>
            <a:ext cx="8610600" cy="5791200"/>
          </a:xfrm>
        </p:spPr>
        <p:txBody>
          <a:bodyPr/>
          <a:lstStyle/>
          <a:p>
            <a:pPr lvl="1" eaLnBrk="1" hangingPunct="1">
              <a:lnSpc>
                <a:spcPct val="90000"/>
              </a:lnSpc>
              <a:buFontTx/>
              <a:buNone/>
              <a:defRPr/>
            </a:pPr>
            <a:endParaRPr lang="en-US" sz="2400" dirty="0">
              <a:solidFill>
                <a:schemeClr val="bg1"/>
              </a:solidFill>
              <a:sym typeface="Symbol" charset="2"/>
            </a:endParaRPr>
          </a:p>
          <a:p>
            <a:pPr lvl="1" eaLnBrk="1" hangingPunct="1">
              <a:lnSpc>
                <a:spcPct val="90000"/>
              </a:lnSpc>
              <a:buFontTx/>
              <a:buNone/>
              <a:defRPr/>
            </a:pPr>
            <a:r>
              <a:rPr lang="en-US" sz="2400" dirty="0">
                <a:sym typeface="Symbol" charset="2"/>
              </a:rPr>
              <a:t>Adiabatic compression has 2 effects on density:</a:t>
            </a:r>
          </a:p>
          <a:p>
            <a:pPr lvl="1" eaLnBrk="1" hangingPunct="1">
              <a:lnSpc>
                <a:spcPct val="90000"/>
              </a:lnSpc>
              <a:buFontTx/>
              <a:buNone/>
              <a:defRPr/>
            </a:pPr>
            <a:endParaRPr lang="en-US" sz="2400" dirty="0">
              <a:sym typeface="Symbol" charset="2"/>
            </a:endParaRPr>
          </a:p>
          <a:p>
            <a:pPr marL="914400" lvl="1" indent="-457200" eaLnBrk="1" hangingPunct="1">
              <a:lnSpc>
                <a:spcPct val="90000"/>
              </a:lnSpc>
              <a:buFontTx/>
              <a:buAutoNum type="arabicParenBoth"/>
              <a:defRPr/>
            </a:pPr>
            <a:r>
              <a:rPr lang="en-US" sz="2400" dirty="0">
                <a:sym typeface="Symbol" charset="2"/>
              </a:rPr>
              <a:t> Changes temperature (increases it)</a:t>
            </a:r>
          </a:p>
          <a:p>
            <a:pPr marL="914400" lvl="1" indent="-457200" eaLnBrk="1" hangingPunct="1">
              <a:lnSpc>
                <a:spcPct val="90000"/>
              </a:lnSpc>
              <a:buFontTx/>
              <a:buAutoNum type="arabicParenBoth"/>
              <a:defRPr/>
            </a:pPr>
            <a:endParaRPr lang="en-US" sz="2400" dirty="0">
              <a:sym typeface="Symbol" charset="2"/>
            </a:endParaRPr>
          </a:p>
          <a:p>
            <a:pPr marL="914400" lvl="1" indent="-457200" eaLnBrk="1" hangingPunct="1">
              <a:lnSpc>
                <a:spcPct val="90000"/>
              </a:lnSpc>
              <a:buFontTx/>
              <a:buAutoNum type="arabicParenBoth"/>
              <a:defRPr/>
            </a:pPr>
            <a:r>
              <a:rPr lang="en-US" sz="2400" dirty="0">
                <a:sym typeface="Symbol" charset="2"/>
              </a:rPr>
              <a:t> Mechanically compresses so that molecules are closer together (density increases)</a:t>
            </a:r>
          </a:p>
          <a:p>
            <a:pPr marL="914400" lvl="1" indent="-457200" eaLnBrk="1" hangingPunct="1">
              <a:lnSpc>
                <a:spcPct val="90000"/>
              </a:lnSpc>
              <a:buFontTx/>
              <a:buAutoNum type="arabicParenBoth"/>
              <a:defRPr/>
            </a:pPr>
            <a:endParaRPr lang="en-US" sz="2400" dirty="0">
              <a:sym typeface="Symbol" charset="2"/>
            </a:endParaRPr>
          </a:p>
          <a:p>
            <a:pPr marL="914400" lvl="1" indent="-457200" eaLnBrk="1" hangingPunct="1">
              <a:lnSpc>
                <a:spcPct val="90000"/>
              </a:lnSpc>
              <a:buFontTx/>
              <a:buNone/>
              <a:defRPr/>
            </a:pPr>
            <a:r>
              <a:rPr lang="en-US" sz="2400" dirty="0">
                <a:sym typeface="Symbol" charset="2"/>
              </a:rPr>
              <a:t>We are usually </a:t>
            </a:r>
            <a:r>
              <a:rPr lang="en-US" sz="2400" b="1" dirty="0">
                <a:sym typeface="Symbol" charset="2"/>
              </a:rPr>
              <a:t>NOT</a:t>
            </a:r>
            <a:r>
              <a:rPr lang="en-US" sz="2400" dirty="0">
                <a:sym typeface="Symbol" charset="2"/>
              </a:rPr>
              <a:t> interested in this purely compressional effect on density. We wish to trace water as it moves into the ocean. Assuming its movement is adiabatic (no sources of density, no mixing), then it follows surfaces that we should be able to define.  This is actually very subtle because density depends on both temperature and salinity. </a:t>
            </a:r>
          </a:p>
        </p:txBody>
      </p:sp>
    </p:spTree>
    <p:extLst>
      <p:ext uri="{BB962C8B-B14F-4D97-AF65-F5344CB8AC3E}">
        <p14:creationId xmlns:p14="http://schemas.microsoft.com/office/powerpoint/2010/main" val="26381305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question</a:t>
            </a:r>
          </a:p>
        </p:txBody>
      </p:sp>
      <p:sp>
        <p:nvSpPr>
          <p:cNvPr id="3" name="Content Placeholder 2"/>
          <p:cNvSpPr>
            <a:spLocks noGrp="1"/>
          </p:cNvSpPr>
          <p:nvPr>
            <p:ph idx="1"/>
          </p:nvPr>
        </p:nvSpPr>
        <p:spPr/>
        <p:txBody>
          <a:bodyPr/>
          <a:lstStyle/>
          <a:p>
            <a:r>
              <a:rPr lang="en-US" dirty="0"/>
              <a:t>What is the most important formation mechanism for the mode waters?</a:t>
            </a:r>
          </a:p>
          <a:p>
            <a:pPr marL="971550" lvl="1" indent="-514350">
              <a:buFont typeface="+mj-lt"/>
              <a:buAutoNum type="arabicPeriod"/>
            </a:pPr>
            <a:r>
              <a:rPr lang="en-US" dirty="0"/>
              <a:t>Deep convection in the polar ocean</a:t>
            </a:r>
          </a:p>
          <a:p>
            <a:pPr marL="971550" lvl="1" indent="-514350">
              <a:buFont typeface="+mj-lt"/>
              <a:buAutoNum type="arabicPeriod"/>
            </a:pPr>
            <a:r>
              <a:rPr lang="en-US" dirty="0"/>
              <a:t>Brine rejection following </a:t>
            </a:r>
            <a:r>
              <a:rPr lang="en-US" dirty="0" err="1"/>
              <a:t>seaice</a:t>
            </a:r>
            <a:r>
              <a:rPr lang="en-US" dirty="0"/>
              <a:t> formation</a:t>
            </a:r>
          </a:p>
          <a:p>
            <a:pPr marL="971550" lvl="1" indent="-514350">
              <a:buFont typeface="+mj-lt"/>
              <a:buAutoNum type="arabicPeriod"/>
            </a:pPr>
            <a:r>
              <a:rPr lang="en-US" dirty="0"/>
              <a:t>Winter-time heat loss and convection at mid-latitudes</a:t>
            </a:r>
          </a:p>
          <a:p>
            <a:pPr marL="971550" lvl="1" indent="-514350">
              <a:buFont typeface="+mj-lt"/>
              <a:buAutoNum type="arabicPeriod"/>
            </a:pPr>
            <a:r>
              <a:rPr lang="en-US" dirty="0"/>
              <a:t>Summer-time mixing due to the wind-driven turbulence</a:t>
            </a:r>
          </a:p>
          <a:p>
            <a:pPr lvl="1"/>
            <a:endParaRPr lang="en-US" dirty="0"/>
          </a:p>
        </p:txBody>
      </p:sp>
    </p:spTree>
    <p:extLst>
      <p:ext uri="{BB962C8B-B14F-4D97-AF65-F5344CB8AC3E}">
        <p14:creationId xmlns:p14="http://schemas.microsoft.com/office/powerpoint/2010/main" val="85180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t>Deep layer</a:t>
            </a:r>
          </a:p>
        </p:txBody>
      </p:sp>
      <p:sp>
        <p:nvSpPr>
          <p:cNvPr id="65539" name="Text Box 3"/>
          <p:cNvSpPr txBox="1">
            <a:spLocks noChangeArrowheads="1"/>
          </p:cNvSpPr>
          <p:nvPr/>
        </p:nvSpPr>
        <p:spPr bwMode="auto">
          <a:xfrm>
            <a:off x="457200" y="1423738"/>
            <a:ext cx="8305800" cy="5216813"/>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latin typeface="Helvetica" charset="0"/>
                <a:ea typeface="Helvetica" charset="0"/>
                <a:cs typeface="Helvetica" charset="0"/>
              </a:rPr>
              <a:t>Characterization: This is a thick layer below the intermediate layer and above the bottom waters, characterized by </a:t>
            </a:r>
            <a:r>
              <a:rPr lang="en-US" dirty="0" err="1">
                <a:solidFill>
                  <a:srgbClr val="000000"/>
                </a:solidFill>
                <a:latin typeface="Helvetica" charset="0"/>
                <a:ea typeface="Helvetica" charset="0"/>
                <a:cs typeface="Helvetica" charset="0"/>
              </a:rPr>
              <a:t>extrema</a:t>
            </a:r>
            <a:r>
              <a:rPr lang="en-US" dirty="0">
                <a:solidFill>
                  <a:srgbClr val="000000"/>
                </a:solidFill>
                <a:latin typeface="Helvetica" charset="0"/>
                <a:ea typeface="Helvetica" charset="0"/>
                <a:cs typeface="Helvetica" charset="0"/>
              </a:rPr>
              <a:t> of salinity, oxygen, nutrients.</a:t>
            </a:r>
          </a:p>
          <a:p>
            <a:pPr>
              <a:spcBef>
                <a:spcPct val="50000"/>
              </a:spcBef>
            </a:pP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Location: Roughly from 2000 to 4000 m depth.</a:t>
            </a:r>
          </a:p>
          <a:p>
            <a:pPr>
              <a:spcBef>
                <a:spcPct val="50000"/>
              </a:spcBef>
            </a:pP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The “North Atlantic Deep Water” originates through deep water formation processes north of the N. Atlantic (joined by Labrador Sea and Mediterranean Sea intermediate waters).  It is relatively “new”. </a:t>
            </a:r>
          </a:p>
          <a:p>
            <a:pPr>
              <a:spcBef>
                <a:spcPct val="50000"/>
              </a:spcBef>
            </a:pP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The “Pacific Deep Water” originates through slow upwelling of bottom waters in the Pacific, and is the oldest water in the ocean.  The “Indian Deep Water” is similar to the PDW.</a:t>
            </a:r>
          </a:p>
          <a:p>
            <a:pPr>
              <a:spcBef>
                <a:spcPct val="50000"/>
              </a:spcBef>
            </a:pPr>
            <a:r>
              <a:rPr lang="en-US" dirty="0">
                <a:solidFill>
                  <a:srgbClr val="000000"/>
                </a:solidFill>
                <a:latin typeface="Helvetica" charset="0"/>
                <a:ea typeface="Helvetica" charset="0"/>
                <a:cs typeface="Helvetica" charset="0"/>
              </a:rPr>
              <a:t>The “Circumpolar Deep Water” is a mixture of these new (NADW) and old (PDW and IDW) waters, plus new deep waters formed in the Antarctic (Weddell Sea etc.).</a:t>
            </a:r>
          </a:p>
        </p:txBody>
      </p:sp>
    </p:spTree>
    <p:extLst>
      <p:ext uri="{BB962C8B-B14F-4D97-AF65-F5344CB8AC3E}">
        <p14:creationId xmlns:p14="http://schemas.microsoft.com/office/powerpoint/2010/main" val="1251978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Deep layer (continued)</a:t>
            </a:r>
          </a:p>
        </p:txBody>
      </p:sp>
      <p:sp>
        <p:nvSpPr>
          <p:cNvPr id="67587" name="TextBox 2"/>
          <p:cNvSpPr txBox="1">
            <a:spLocks noChangeArrowheads="1"/>
          </p:cNvSpPr>
          <p:nvPr/>
        </p:nvSpPr>
        <p:spPr bwMode="auto">
          <a:xfrm>
            <a:off x="381000" y="1752600"/>
            <a:ext cx="8382000" cy="2031325"/>
          </a:xfrm>
          <a:prstGeom prst="rect">
            <a:avLst/>
          </a:prstGeom>
          <a:noFill/>
          <a:ln w="9525">
            <a:noFill/>
            <a:miter lim="800000"/>
            <a:headEnd/>
            <a:tailEnd/>
          </a:ln>
        </p:spPr>
        <p:txBody>
          <a:bodyPr>
            <a:prstTxWarp prst="textNoShape">
              <a:avLst/>
            </a:prstTxWarp>
            <a:spAutoFit/>
          </a:bodyPr>
          <a:lstStyle/>
          <a:p>
            <a:r>
              <a:rPr lang="en-US" dirty="0">
                <a:solidFill>
                  <a:srgbClr val="000000"/>
                </a:solidFill>
                <a:latin typeface="Helvetica" charset="0"/>
                <a:ea typeface="Helvetica" charset="0"/>
                <a:cs typeface="Helvetica" charset="0"/>
              </a:rPr>
              <a:t>Formation mechanisms and history:  varied including</a:t>
            </a:r>
          </a:p>
          <a:p>
            <a:r>
              <a:rPr lang="en-US" dirty="0">
                <a:solidFill>
                  <a:srgbClr val="000000"/>
                </a:solidFill>
                <a:latin typeface="Helvetica" charset="0"/>
                <a:ea typeface="Helvetica" charset="0"/>
                <a:cs typeface="Helvetica" charset="0"/>
              </a:rPr>
              <a:t>	</a:t>
            </a:r>
            <a:r>
              <a:rPr lang="en-US" b="1" dirty="0">
                <a:solidFill>
                  <a:srgbClr val="000000"/>
                </a:solidFill>
                <a:latin typeface="Helvetica" charset="0"/>
                <a:ea typeface="Helvetica" charset="0"/>
                <a:cs typeface="Helvetica" charset="0"/>
              </a:rPr>
              <a:t>deep convection </a:t>
            </a:r>
            <a:r>
              <a:rPr lang="en-US" dirty="0">
                <a:solidFill>
                  <a:srgbClr val="000000"/>
                </a:solidFill>
                <a:latin typeface="Helvetica" charset="0"/>
                <a:ea typeface="Helvetica" charset="0"/>
                <a:cs typeface="Helvetica" charset="0"/>
              </a:rPr>
              <a:t>(Nordic Seas, Labrador Sea)</a:t>
            </a:r>
          </a:p>
          <a:p>
            <a:r>
              <a:rPr lang="en-US" dirty="0">
                <a:solidFill>
                  <a:srgbClr val="000000"/>
                </a:solidFill>
                <a:latin typeface="Helvetica" charset="0"/>
                <a:ea typeface="Helvetica" charset="0"/>
                <a:cs typeface="Helvetica" charset="0"/>
              </a:rPr>
              <a:t>	</a:t>
            </a:r>
            <a:r>
              <a:rPr lang="en-US" b="1" dirty="0">
                <a:solidFill>
                  <a:srgbClr val="000000"/>
                </a:solidFill>
                <a:latin typeface="Helvetica" charset="0"/>
                <a:ea typeface="Helvetica" charset="0"/>
                <a:cs typeface="Helvetica" charset="0"/>
              </a:rPr>
              <a:t>brine rejection </a:t>
            </a:r>
            <a:r>
              <a:rPr lang="en-US" dirty="0">
                <a:solidFill>
                  <a:srgbClr val="000000"/>
                </a:solidFill>
                <a:latin typeface="Helvetica" charset="0"/>
                <a:ea typeface="Helvetica" charset="0"/>
                <a:cs typeface="Helvetica" charset="0"/>
              </a:rPr>
              <a:t>(Antarctic contribution to deep water)				</a:t>
            </a:r>
            <a:r>
              <a:rPr lang="en-US" b="1" dirty="0">
                <a:solidFill>
                  <a:srgbClr val="000000"/>
                </a:solidFill>
                <a:latin typeface="Helvetica" charset="0"/>
                <a:ea typeface="Helvetica" charset="0"/>
                <a:cs typeface="Helvetica" charset="0"/>
              </a:rPr>
              <a:t>upwelling</a:t>
            </a:r>
            <a:r>
              <a:rPr lang="en-US" dirty="0">
                <a:solidFill>
                  <a:srgbClr val="000000"/>
                </a:solidFill>
                <a:latin typeface="Helvetica" charset="0"/>
                <a:ea typeface="Helvetica" charset="0"/>
                <a:cs typeface="Helvetica" charset="0"/>
              </a:rPr>
              <a:t>  (ocean-wide)	</a:t>
            </a:r>
          </a:p>
          <a:p>
            <a:r>
              <a:rPr lang="en-US" dirty="0">
                <a:solidFill>
                  <a:srgbClr val="000000"/>
                </a:solidFill>
                <a:latin typeface="Helvetica" charset="0"/>
                <a:ea typeface="Helvetica" charset="0"/>
                <a:cs typeface="Helvetica" charset="0"/>
              </a:rPr>
              <a:t>	</a:t>
            </a:r>
            <a:r>
              <a:rPr lang="en-US" b="1" dirty="0">
                <a:solidFill>
                  <a:srgbClr val="000000"/>
                </a:solidFill>
                <a:latin typeface="Helvetica" charset="0"/>
                <a:ea typeface="Helvetica" charset="0"/>
                <a:cs typeface="Helvetica" charset="0"/>
              </a:rPr>
              <a:t>vigorous mixing at specific sites </a:t>
            </a:r>
            <a:r>
              <a:rPr lang="en-US" dirty="0">
                <a:solidFill>
                  <a:srgbClr val="000000"/>
                </a:solidFill>
                <a:latin typeface="Helvetica" charset="0"/>
                <a:ea typeface="Helvetica" charset="0"/>
                <a:cs typeface="Helvetica" charset="0"/>
              </a:rPr>
              <a:t>(strait overflows)</a:t>
            </a:r>
          </a:p>
          <a:p>
            <a:r>
              <a:rPr lang="en-US" dirty="0">
                <a:solidFill>
                  <a:srgbClr val="000000"/>
                </a:solidFill>
                <a:latin typeface="Helvetica" charset="0"/>
                <a:ea typeface="Helvetica" charset="0"/>
                <a:cs typeface="Helvetica" charset="0"/>
              </a:rPr>
              <a:t>	spreading along </a:t>
            </a:r>
            <a:r>
              <a:rPr lang="en-US" dirty="0" err="1">
                <a:solidFill>
                  <a:srgbClr val="000000"/>
                </a:solidFill>
                <a:latin typeface="Helvetica" charset="0"/>
                <a:ea typeface="Helvetica" charset="0"/>
                <a:cs typeface="Helvetica" charset="0"/>
              </a:rPr>
              <a:t>isopycnals</a:t>
            </a:r>
            <a:r>
              <a:rPr lang="en-US" dirty="0">
                <a:solidFill>
                  <a:srgbClr val="000000"/>
                </a:solidFill>
                <a:latin typeface="Helvetica" charset="0"/>
                <a:ea typeface="Helvetica" charset="0"/>
                <a:cs typeface="Helvetica" charset="0"/>
              </a:rPr>
              <a:t> with minimal mixing</a:t>
            </a:r>
          </a:p>
          <a:p>
            <a:r>
              <a:rPr lang="en-US" dirty="0">
                <a:solidFill>
                  <a:srgbClr val="000000"/>
                </a:solidFill>
                <a:latin typeface="Helvetica" charset="0"/>
                <a:ea typeface="Helvetica" charset="0"/>
                <a:cs typeface="Helvetica" charset="0"/>
              </a:rPr>
              <a:t> </a:t>
            </a:r>
          </a:p>
        </p:txBody>
      </p:sp>
    </p:spTree>
    <p:extLst>
      <p:ext uri="{BB962C8B-B14F-4D97-AF65-F5344CB8AC3E}">
        <p14:creationId xmlns:p14="http://schemas.microsoft.com/office/powerpoint/2010/main" val="3533164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t>Bottom layer</a:t>
            </a:r>
          </a:p>
        </p:txBody>
      </p:sp>
      <p:sp>
        <p:nvSpPr>
          <p:cNvPr id="68611" name="Text Box 3"/>
          <p:cNvSpPr txBox="1">
            <a:spLocks noChangeArrowheads="1"/>
          </p:cNvSpPr>
          <p:nvPr/>
        </p:nvSpPr>
        <p:spPr bwMode="auto">
          <a:xfrm>
            <a:off x="609600" y="1565442"/>
            <a:ext cx="8077200" cy="3416320"/>
          </a:xfrm>
          <a:prstGeom prst="rect">
            <a:avLst/>
          </a:prstGeom>
          <a:noFill/>
          <a:ln w="9525">
            <a:noFill/>
            <a:miter lim="800000"/>
            <a:headEnd/>
            <a:tailEnd/>
          </a:ln>
        </p:spPr>
        <p:txBody>
          <a:bodyPr>
            <a:prstTxWarp prst="textNoShape">
              <a:avLst/>
            </a:prstTxWarp>
            <a:spAutoFit/>
          </a:bodyPr>
          <a:lstStyle/>
          <a:p>
            <a:pPr>
              <a:spcBef>
                <a:spcPct val="50000"/>
              </a:spcBef>
            </a:pPr>
            <a:r>
              <a:rPr lang="en-US" dirty="0">
                <a:solidFill>
                  <a:srgbClr val="000000"/>
                </a:solidFill>
                <a:latin typeface="Helvetica" charset="0"/>
                <a:ea typeface="Helvetica" charset="0"/>
                <a:cs typeface="Helvetica" charset="0"/>
              </a:rPr>
              <a:t>Characterization: </a:t>
            </a:r>
            <a:r>
              <a:rPr lang="en-US" b="1" dirty="0">
                <a:solidFill>
                  <a:srgbClr val="000000"/>
                </a:solidFill>
                <a:latin typeface="Helvetica" charset="0"/>
                <a:ea typeface="Helvetica" charset="0"/>
                <a:cs typeface="Helvetica" charset="0"/>
              </a:rPr>
              <a:t>Densest, coldest layer</a:t>
            </a:r>
          </a:p>
          <a:p>
            <a:pPr>
              <a:spcBef>
                <a:spcPct val="50000"/>
              </a:spcBef>
            </a:pPr>
            <a:r>
              <a:rPr lang="en-US" dirty="0">
                <a:solidFill>
                  <a:srgbClr val="000000"/>
                </a:solidFill>
                <a:latin typeface="Helvetica" charset="0"/>
                <a:ea typeface="Helvetica" charset="0"/>
                <a:cs typeface="Helvetica" charset="0"/>
              </a:rPr>
              <a:t>Location: ocean bottom, usually connotes very dense water from the Antarctic. </a:t>
            </a:r>
          </a:p>
          <a:p>
            <a:pPr>
              <a:spcBef>
                <a:spcPct val="50000"/>
              </a:spcBef>
            </a:pP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In the Antarctic region, </a:t>
            </a:r>
            <a:r>
              <a:rPr lang="en-US" b="1" dirty="0">
                <a:solidFill>
                  <a:srgbClr val="000000"/>
                </a:solidFill>
                <a:latin typeface="Helvetica" charset="0"/>
                <a:ea typeface="Helvetica" charset="0"/>
                <a:cs typeface="Helvetica" charset="0"/>
              </a:rPr>
              <a:t>“Antarctic Bottom Water”</a:t>
            </a:r>
          </a:p>
          <a:p>
            <a:pPr>
              <a:spcBef>
                <a:spcPct val="50000"/>
              </a:spcBef>
            </a:pPr>
            <a:r>
              <a:rPr lang="en-US" dirty="0">
                <a:solidFill>
                  <a:srgbClr val="000000"/>
                </a:solidFill>
                <a:latin typeface="Helvetica" charset="0"/>
                <a:ea typeface="Helvetica" charset="0"/>
                <a:cs typeface="Helvetica" charset="0"/>
              </a:rPr>
              <a:t>Elsewhere, </a:t>
            </a:r>
            <a:r>
              <a:rPr lang="en-US" b="1" dirty="0">
                <a:solidFill>
                  <a:srgbClr val="000000"/>
                </a:solidFill>
                <a:latin typeface="Helvetica" charset="0"/>
                <a:ea typeface="Helvetica" charset="0"/>
                <a:cs typeface="Helvetica" charset="0"/>
              </a:rPr>
              <a:t>“Lower Circumpolar Deep Water”</a:t>
            </a:r>
          </a:p>
          <a:p>
            <a:pPr>
              <a:spcBef>
                <a:spcPct val="50000"/>
              </a:spcBef>
            </a:pPr>
            <a:endParaRPr lang="en-US" dirty="0">
              <a:solidFill>
                <a:srgbClr val="000000"/>
              </a:solidFill>
              <a:latin typeface="Helvetica" charset="0"/>
              <a:ea typeface="Helvetica" charset="0"/>
              <a:cs typeface="Helvetica" charset="0"/>
            </a:endParaRPr>
          </a:p>
          <a:p>
            <a:pPr>
              <a:spcBef>
                <a:spcPct val="50000"/>
              </a:spcBef>
            </a:pPr>
            <a:r>
              <a:rPr lang="en-US" dirty="0">
                <a:solidFill>
                  <a:srgbClr val="000000"/>
                </a:solidFill>
                <a:latin typeface="Helvetica" charset="0"/>
                <a:ea typeface="Helvetica" charset="0"/>
                <a:cs typeface="Helvetica" charset="0"/>
              </a:rPr>
              <a:t>Formation mechanism: </a:t>
            </a:r>
            <a:r>
              <a:rPr lang="en-US" b="1" dirty="0">
                <a:solidFill>
                  <a:srgbClr val="000000"/>
                </a:solidFill>
                <a:latin typeface="Helvetica" charset="0"/>
                <a:ea typeface="Helvetica" charset="0"/>
                <a:cs typeface="Helvetica" charset="0"/>
              </a:rPr>
              <a:t>brine rejection close to Antarctica: coastal </a:t>
            </a:r>
            <a:r>
              <a:rPr lang="en-US" b="1" dirty="0" err="1">
                <a:solidFill>
                  <a:srgbClr val="000000"/>
                </a:solidFill>
                <a:latin typeface="Helvetica" charset="0"/>
                <a:ea typeface="Helvetica" charset="0"/>
                <a:cs typeface="Helvetica" charset="0"/>
              </a:rPr>
              <a:t>polynya</a:t>
            </a:r>
            <a:endParaRPr lang="en-US" b="1" dirty="0">
              <a:solidFill>
                <a:srgbClr val="000000"/>
              </a:solidFill>
              <a:latin typeface="Helvetica" charset="0"/>
              <a:ea typeface="Helvetica" charset="0"/>
              <a:cs typeface="Helvetica" charset="0"/>
            </a:endParaRPr>
          </a:p>
        </p:txBody>
      </p:sp>
    </p:spTree>
    <p:extLst>
      <p:ext uri="{BB962C8B-B14F-4D97-AF65-F5344CB8AC3E}">
        <p14:creationId xmlns:p14="http://schemas.microsoft.com/office/powerpoint/2010/main" val="40549032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p:cNvGrpSpPr>
          <p:nvPr/>
        </p:nvGrpSpPr>
        <p:grpSpPr bwMode="auto">
          <a:xfrm>
            <a:off x="609600" y="1295400"/>
            <a:ext cx="7742238" cy="3697288"/>
            <a:chOff x="192" y="647"/>
            <a:chExt cx="4877" cy="2329"/>
          </a:xfrm>
        </p:grpSpPr>
        <p:pic>
          <p:nvPicPr>
            <p:cNvPr id="62475" name="Picture 5"/>
            <p:cNvPicPr>
              <a:picLocks noChangeAspect="1" noChangeArrowheads="1"/>
            </p:cNvPicPr>
            <p:nvPr/>
          </p:nvPicPr>
          <p:blipFill>
            <a:blip r:embed="rId3"/>
            <a:srcRect t="14911" r="1492" b="22874"/>
            <a:stretch>
              <a:fillRect/>
            </a:stretch>
          </p:blipFill>
          <p:spPr bwMode="auto">
            <a:xfrm>
              <a:off x="192" y="647"/>
              <a:ext cx="4877" cy="2329"/>
            </a:xfrm>
            <a:prstGeom prst="rect">
              <a:avLst/>
            </a:prstGeom>
            <a:noFill/>
            <a:ln w="9525">
              <a:noFill/>
              <a:miter lim="800000"/>
              <a:headEnd/>
              <a:tailEnd/>
            </a:ln>
          </p:spPr>
        </p:pic>
        <p:sp>
          <p:nvSpPr>
            <p:cNvPr id="62476" name="AutoShape 6"/>
            <p:cNvSpPr>
              <a:spLocks noChangeArrowheads="1"/>
            </p:cNvSpPr>
            <p:nvPr/>
          </p:nvSpPr>
          <p:spPr bwMode="auto">
            <a:xfrm>
              <a:off x="1728" y="720"/>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62477" name="AutoShape 7"/>
            <p:cNvSpPr>
              <a:spLocks noChangeArrowheads="1"/>
            </p:cNvSpPr>
            <p:nvPr/>
          </p:nvSpPr>
          <p:spPr bwMode="auto">
            <a:xfrm>
              <a:off x="1440" y="2688"/>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62478" name="AutoShape 8"/>
            <p:cNvSpPr>
              <a:spLocks noChangeArrowheads="1"/>
            </p:cNvSpPr>
            <p:nvPr/>
          </p:nvSpPr>
          <p:spPr bwMode="auto">
            <a:xfrm>
              <a:off x="3072" y="2592"/>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62479" name="AutoShape 9"/>
            <p:cNvSpPr>
              <a:spLocks noChangeArrowheads="1"/>
            </p:cNvSpPr>
            <p:nvPr/>
          </p:nvSpPr>
          <p:spPr bwMode="auto">
            <a:xfrm>
              <a:off x="3456" y="2736"/>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grpSp>
      <p:sp>
        <p:nvSpPr>
          <p:cNvPr id="62467" name="Rectangle 18"/>
          <p:cNvSpPr>
            <a:spLocks noGrp="1" noChangeArrowheads="1"/>
          </p:cNvSpPr>
          <p:nvPr>
            <p:ph type="title"/>
          </p:nvPr>
        </p:nvSpPr>
        <p:spPr>
          <a:xfrm>
            <a:off x="457200" y="64920"/>
            <a:ext cx="8229600" cy="1143000"/>
          </a:xfrm>
        </p:spPr>
        <p:txBody>
          <a:bodyPr/>
          <a:lstStyle/>
          <a:p>
            <a:pPr eaLnBrk="1" hangingPunct="1"/>
            <a:r>
              <a:rPr lang="en-US" dirty="0"/>
              <a:t>Ventilation of the deep ocean</a:t>
            </a:r>
          </a:p>
        </p:txBody>
      </p:sp>
      <p:sp>
        <p:nvSpPr>
          <p:cNvPr id="62469" name="Text Box 28"/>
          <p:cNvSpPr txBox="1">
            <a:spLocks noChangeArrowheads="1"/>
          </p:cNvSpPr>
          <p:nvPr/>
        </p:nvSpPr>
        <p:spPr bwMode="auto">
          <a:xfrm>
            <a:off x="533400" y="5349895"/>
            <a:ext cx="8610600" cy="1508105"/>
          </a:xfrm>
          <a:prstGeom prst="rect">
            <a:avLst/>
          </a:prstGeom>
          <a:noFill/>
          <a:ln w="9525">
            <a:noFill/>
            <a:miter lim="800000"/>
            <a:headEnd/>
            <a:tailEnd/>
          </a:ln>
        </p:spPr>
        <p:txBody>
          <a:bodyPr wrap="square">
            <a:prstTxWarp prst="textNoShape">
              <a:avLst/>
            </a:prstTxWarp>
            <a:spAutoFit/>
          </a:bodyPr>
          <a:lstStyle/>
          <a:p>
            <a:pPr>
              <a:buFont typeface="Wingdings" charset="2"/>
              <a:buChar char="§"/>
            </a:pPr>
            <a:r>
              <a:rPr lang="en-US" dirty="0">
                <a:solidFill>
                  <a:srgbClr val="3366FF"/>
                </a:solidFill>
                <a:latin typeface="Arial"/>
                <a:cs typeface="Arial"/>
              </a:rPr>
              <a:t>Localized deep convection or brine rejection at high latitudes, with subsequent local turbulent mixing and then flow mostly along isopycnals </a:t>
            </a:r>
            <a:endParaRPr lang="en-US" dirty="0">
              <a:solidFill>
                <a:srgbClr val="0000FF"/>
              </a:solidFill>
              <a:latin typeface="Arial"/>
              <a:cs typeface="Arial"/>
            </a:endParaRPr>
          </a:p>
          <a:p>
            <a:endParaRPr lang="en-US" sz="2000" b="1" dirty="0">
              <a:solidFill>
                <a:srgbClr val="000000"/>
              </a:solidFill>
              <a:latin typeface="Lucida Sans" charset="0"/>
            </a:endParaRPr>
          </a:p>
        </p:txBody>
      </p:sp>
      <p:sp>
        <p:nvSpPr>
          <p:cNvPr id="62470" name="TextBox 15"/>
          <p:cNvSpPr txBox="1">
            <a:spLocks noChangeArrowheads="1"/>
          </p:cNvSpPr>
          <p:nvPr/>
        </p:nvSpPr>
        <p:spPr bwMode="auto">
          <a:xfrm>
            <a:off x="6858000" y="6172200"/>
            <a:ext cx="2286000" cy="461963"/>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DPO Fig. 14.14a</a:t>
            </a:r>
          </a:p>
        </p:txBody>
      </p:sp>
    </p:spTree>
    <p:extLst>
      <p:ext uri="{BB962C8B-B14F-4D97-AF65-F5344CB8AC3E}">
        <p14:creationId xmlns:p14="http://schemas.microsoft.com/office/powerpoint/2010/main" val="3896069016"/>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1"/>
            <a:ext cx="8839200" cy="855133"/>
          </a:xfrm>
        </p:spPr>
        <p:txBody>
          <a:bodyPr>
            <a:normAutofit/>
          </a:bodyPr>
          <a:lstStyle/>
          <a:p>
            <a:pPr eaLnBrk="1" hangingPunct="1"/>
            <a:r>
              <a:rPr lang="en-US" dirty="0"/>
              <a:t>Deep Ventilation</a:t>
            </a:r>
          </a:p>
        </p:txBody>
      </p:sp>
      <p:sp>
        <p:nvSpPr>
          <p:cNvPr id="45059" name="Text Box 3"/>
          <p:cNvSpPr txBox="1">
            <a:spLocks noChangeArrowheads="1"/>
          </p:cNvSpPr>
          <p:nvPr/>
        </p:nvSpPr>
        <p:spPr bwMode="auto">
          <a:xfrm>
            <a:off x="838200" y="4191000"/>
            <a:ext cx="79248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pic>
        <p:nvPicPr>
          <p:cNvPr id="45060" name="Picture 4"/>
          <p:cNvPicPr>
            <a:picLocks noChangeAspect="1" noChangeArrowheads="1"/>
          </p:cNvPicPr>
          <p:nvPr/>
        </p:nvPicPr>
        <p:blipFill>
          <a:blip r:embed="rId3"/>
          <a:srcRect t="8958"/>
          <a:stretch>
            <a:fillRect/>
          </a:stretch>
        </p:blipFill>
        <p:spPr bwMode="auto">
          <a:xfrm>
            <a:off x="59260" y="1117611"/>
            <a:ext cx="4419600" cy="3121025"/>
          </a:xfrm>
          <a:prstGeom prst="rect">
            <a:avLst/>
          </a:prstGeom>
          <a:noFill/>
          <a:ln w="9525">
            <a:noFill/>
            <a:miter lim="800000"/>
            <a:headEnd/>
            <a:tailEnd/>
          </a:ln>
        </p:spPr>
      </p:pic>
      <p:pic>
        <p:nvPicPr>
          <p:cNvPr id="45062" name="Picture 6" descr="image063"/>
          <p:cNvPicPr>
            <a:picLocks noChangeAspect="1" noChangeArrowheads="1"/>
          </p:cNvPicPr>
          <p:nvPr/>
        </p:nvPicPr>
        <p:blipFill>
          <a:blip r:embed="rId4"/>
          <a:srcRect/>
          <a:stretch>
            <a:fillRect/>
          </a:stretch>
        </p:blipFill>
        <p:spPr bwMode="auto">
          <a:xfrm>
            <a:off x="4648200" y="1162050"/>
            <a:ext cx="4267200" cy="3028950"/>
          </a:xfrm>
          <a:prstGeom prst="rect">
            <a:avLst/>
          </a:prstGeom>
          <a:noFill/>
          <a:ln w="9525">
            <a:noFill/>
            <a:miter lim="800000"/>
            <a:headEnd/>
            <a:tailEnd/>
          </a:ln>
        </p:spPr>
      </p:pic>
      <p:sp>
        <p:nvSpPr>
          <p:cNvPr id="45063" name="Text Box 7"/>
          <p:cNvSpPr txBox="1">
            <a:spLocks noChangeArrowheads="1"/>
          </p:cNvSpPr>
          <p:nvPr/>
        </p:nvSpPr>
        <p:spPr bwMode="auto">
          <a:xfrm>
            <a:off x="973667" y="4732867"/>
            <a:ext cx="6951133" cy="1338828"/>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rgbClr val="000000"/>
                </a:solidFill>
              </a:rPr>
              <a:t>Flow and mixing is mostly along </a:t>
            </a:r>
            <a:r>
              <a:rPr lang="en-US" b="1" dirty="0" err="1">
                <a:solidFill>
                  <a:srgbClr val="000000"/>
                </a:solidFill>
              </a:rPr>
              <a:t>isopycnals</a:t>
            </a:r>
            <a:r>
              <a:rPr lang="en-US" dirty="0">
                <a:solidFill>
                  <a:srgbClr val="000000"/>
                </a:solidFill>
              </a:rPr>
              <a:t> (constant potential density surfaces)</a:t>
            </a:r>
          </a:p>
          <a:p>
            <a:pPr>
              <a:spcBef>
                <a:spcPct val="50000"/>
              </a:spcBef>
            </a:pPr>
            <a:r>
              <a:rPr lang="en-US" dirty="0">
                <a:solidFill>
                  <a:srgbClr val="000000"/>
                </a:solidFill>
              </a:rPr>
              <a:t>Ocean circulation is mainly </a:t>
            </a:r>
            <a:r>
              <a:rPr lang="en-US" b="1" dirty="0">
                <a:solidFill>
                  <a:srgbClr val="000000"/>
                </a:solidFill>
              </a:rPr>
              <a:t>adiabatic</a:t>
            </a:r>
            <a:r>
              <a:rPr lang="en-US" dirty="0">
                <a:solidFill>
                  <a:srgbClr val="000000"/>
                </a:solidFill>
              </a:rPr>
              <a:t> --- movement/mixing of water is primarily oriented along </a:t>
            </a:r>
            <a:r>
              <a:rPr lang="en-US" dirty="0" err="1">
                <a:solidFill>
                  <a:srgbClr val="000000"/>
                </a:solidFill>
              </a:rPr>
              <a:t>isopycnals</a:t>
            </a:r>
            <a:endParaRPr lang="en-US" dirty="0">
              <a:solidFill>
                <a:srgbClr val="000000"/>
              </a:solidFill>
            </a:endParaRPr>
          </a:p>
        </p:txBody>
      </p:sp>
      <p:pic>
        <p:nvPicPr>
          <p:cNvPr id="45064" name="Picture 8"/>
          <p:cNvPicPr>
            <a:picLocks noChangeAspect="1" noChangeArrowheads="1"/>
          </p:cNvPicPr>
          <p:nvPr/>
        </p:nvPicPr>
        <p:blipFill>
          <a:blip r:embed="rId5"/>
          <a:srcRect l="9764" t="69727" r="55882" b="8363"/>
          <a:stretch>
            <a:fillRect/>
          </a:stretch>
        </p:blipFill>
        <p:spPr bwMode="auto">
          <a:xfrm>
            <a:off x="7924800" y="0"/>
            <a:ext cx="1219200" cy="1023938"/>
          </a:xfrm>
          <a:prstGeom prst="rect">
            <a:avLst/>
          </a:prstGeom>
          <a:noFill/>
          <a:ln w="38100">
            <a:solidFill>
              <a:srgbClr val="800080"/>
            </a:solidFill>
            <a:miter lim="800000"/>
            <a:headEnd/>
            <a:tailEnd/>
          </a:ln>
        </p:spPr>
      </p:pic>
      <p:sp>
        <p:nvSpPr>
          <p:cNvPr id="45066" name="Freeform 10"/>
          <p:cNvSpPr>
            <a:spLocks noChangeArrowheads="1"/>
          </p:cNvSpPr>
          <p:nvPr/>
        </p:nvSpPr>
        <p:spPr bwMode="auto">
          <a:xfrm>
            <a:off x="4876800" y="1295400"/>
            <a:ext cx="3233738" cy="2065338"/>
          </a:xfrm>
          <a:custGeom>
            <a:avLst/>
            <a:gdLst>
              <a:gd name="T0" fmla="*/ 0 w 3234267"/>
              <a:gd name="T1" fmla="*/ 0 h 2065866"/>
              <a:gd name="T2" fmla="*/ 50768 w 3234267"/>
              <a:gd name="T3" fmla="*/ 50748 h 2065866"/>
              <a:gd name="T4" fmla="*/ 135379 w 3234267"/>
              <a:gd name="T5" fmla="*/ 169161 h 2065866"/>
              <a:gd name="T6" fmla="*/ 186147 w 3234267"/>
              <a:gd name="T7" fmla="*/ 270657 h 2065866"/>
              <a:gd name="T8" fmla="*/ 203068 w 3234267"/>
              <a:gd name="T9" fmla="*/ 321405 h 2065866"/>
              <a:gd name="T10" fmla="*/ 236911 w 3234267"/>
              <a:gd name="T11" fmla="*/ 389068 h 2065866"/>
              <a:gd name="T12" fmla="*/ 287679 w 3234267"/>
              <a:gd name="T13" fmla="*/ 541314 h 2065866"/>
              <a:gd name="T14" fmla="*/ 304600 w 3234267"/>
              <a:gd name="T15" fmla="*/ 592062 h 2065866"/>
              <a:gd name="T16" fmla="*/ 338447 w 3234267"/>
              <a:gd name="T17" fmla="*/ 710472 h 2065866"/>
              <a:gd name="T18" fmla="*/ 355368 w 3234267"/>
              <a:gd name="T19" fmla="*/ 828885 h 2065866"/>
              <a:gd name="T20" fmla="*/ 389211 w 3234267"/>
              <a:gd name="T21" fmla="*/ 964213 h 2065866"/>
              <a:gd name="T22" fmla="*/ 439979 w 3234267"/>
              <a:gd name="T23" fmla="*/ 1167206 h 2065866"/>
              <a:gd name="T24" fmla="*/ 456900 w 3234267"/>
              <a:gd name="T25" fmla="*/ 1234869 h 2065866"/>
              <a:gd name="T26" fmla="*/ 507668 w 3234267"/>
              <a:gd name="T27" fmla="*/ 1268702 h 2065866"/>
              <a:gd name="T28" fmla="*/ 609200 w 3234267"/>
              <a:gd name="T29" fmla="*/ 1336365 h 2065866"/>
              <a:gd name="T30" fmla="*/ 710736 w 3234267"/>
              <a:gd name="T31" fmla="*/ 1387113 h 2065866"/>
              <a:gd name="T32" fmla="*/ 812268 w 3234267"/>
              <a:gd name="T33" fmla="*/ 1454778 h 2065866"/>
              <a:gd name="T34" fmla="*/ 863036 w 3234267"/>
              <a:gd name="T35" fmla="*/ 1488609 h 2065866"/>
              <a:gd name="T36" fmla="*/ 913801 w 3234267"/>
              <a:gd name="T37" fmla="*/ 1539357 h 2065866"/>
              <a:gd name="T38" fmla="*/ 981490 w 3234267"/>
              <a:gd name="T39" fmla="*/ 1556274 h 2065866"/>
              <a:gd name="T40" fmla="*/ 1286094 w 3234267"/>
              <a:gd name="T41" fmla="*/ 1590105 h 2065866"/>
              <a:gd name="T42" fmla="*/ 1336858 w 3234267"/>
              <a:gd name="T43" fmla="*/ 1607022 h 2065866"/>
              <a:gd name="T44" fmla="*/ 1624536 w 3234267"/>
              <a:gd name="T45" fmla="*/ 1657770 h 2065866"/>
              <a:gd name="T46" fmla="*/ 1726071 w 3234267"/>
              <a:gd name="T47" fmla="*/ 1691602 h 2065866"/>
              <a:gd name="T48" fmla="*/ 1878372 w 3234267"/>
              <a:gd name="T49" fmla="*/ 1725436 h 2065866"/>
              <a:gd name="T50" fmla="*/ 1979904 w 3234267"/>
              <a:gd name="T51" fmla="*/ 1759266 h 2065866"/>
              <a:gd name="T52" fmla="*/ 2081437 w 3234267"/>
              <a:gd name="T53" fmla="*/ 1793098 h 2065866"/>
              <a:gd name="T54" fmla="*/ 2352194 w 3234267"/>
              <a:gd name="T55" fmla="*/ 1843847 h 2065866"/>
              <a:gd name="T56" fmla="*/ 2419883 w 3234267"/>
              <a:gd name="T57" fmla="*/ 1860762 h 2065866"/>
              <a:gd name="T58" fmla="*/ 2521416 w 3234267"/>
              <a:gd name="T59" fmla="*/ 1894595 h 2065866"/>
              <a:gd name="T60" fmla="*/ 2741405 w 3234267"/>
              <a:gd name="T61" fmla="*/ 1945343 h 2065866"/>
              <a:gd name="T62" fmla="*/ 2792172 w 3234267"/>
              <a:gd name="T63" fmla="*/ 1962258 h 2065866"/>
              <a:gd name="T64" fmla="*/ 2842940 w 3234267"/>
              <a:gd name="T65" fmla="*/ 1996091 h 2065866"/>
              <a:gd name="T66" fmla="*/ 2961395 w 3234267"/>
              <a:gd name="T67" fmla="*/ 2029924 h 2065866"/>
              <a:gd name="T68" fmla="*/ 3062930 w 3234267"/>
              <a:gd name="T69" fmla="*/ 2063754 h 2065866"/>
              <a:gd name="T70" fmla="*/ 3232151 w 3234267"/>
              <a:gd name="T71" fmla="*/ 2063754 h 20658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34267"/>
              <a:gd name="T109" fmla="*/ 0 h 2065866"/>
              <a:gd name="T110" fmla="*/ 3234267 w 3234267"/>
              <a:gd name="T111" fmla="*/ 2065866 h 20658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34267" h="2065866">
                <a:moveTo>
                  <a:pt x="0" y="0"/>
                </a:moveTo>
                <a:cubicBezTo>
                  <a:pt x="16933" y="16933"/>
                  <a:pt x="36881" y="31313"/>
                  <a:pt x="50800" y="50800"/>
                </a:cubicBezTo>
                <a:cubicBezTo>
                  <a:pt x="162241" y="206816"/>
                  <a:pt x="3384" y="37250"/>
                  <a:pt x="135467" y="169333"/>
                </a:cubicBezTo>
                <a:cubicBezTo>
                  <a:pt x="178028" y="297020"/>
                  <a:pt x="120616" y="139630"/>
                  <a:pt x="186267" y="270933"/>
                </a:cubicBezTo>
                <a:cubicBezTo>
                  <a:pt x="194249" y="286898"/>
                  <a:pt x="196169" y="305327"/>
                  <a:pt x="203200" y="321733"/>
                </a:cubicBezTo>
                <a:cubicBezTo>
                  <a:pt x="213144" y="344935"/>
                  <a:pt x="227692" y="366029"/>
                  <a:pt x="237067" y="389466"/>
                </a:cubicBezTo>
                <a:cubicBezTo>
                  <a:pt x="237074" y="389483"/>
                  <a:pt x="279397" y="516457"/>
                  <a:pt x="287867" y="541866"/>
                </a:cubicBezTo>
                <a:lnTo>
                  <a:pt x="304800" y="592666"/>
                </a:lnTo>
                <a:cubicBezTo>
                  <a:pt x="319311" y="636198"/>
                  <a:pt x="330160" y="664412"/>
                  <a:pt x="338667" y="711200"/>
                </a:cubicBezTo>
                <a:cubicBezTo>
                  <a:pt x="345807" y="750468"/>
                  <a:pt x="347773" y="790596"/>
                  <a:pt x="355600" y="829733"/>
                </a:cubicBezTo>
                <a:cubicBezTo>
                  <a:pt x="364728" y="875375"/>
                  <a:pt x="381815" y="919288"/>
                  <a:pt x="389467" y="965200"/>
                </a:cubicBezTo>
                <a:cubicBezTo>
                  <a:pt x="433777" y="1231067"/>
                  <a:pt x="373179" y="900044"/>
                  <a:pt x="440267" y="1168400"/>
                </a:cubicBezTo>
                <a:cubicBezTo>
                  <a:pt x="445911" y="1190978"/>
                  <a:pt x="444291" y="1216769"/>
                  <a:pt x="457200" y="1236133"/>
                </a:cubicBezTo>
                <a:cubicBezTo>
                  <a:pt x="468489" y="1253066"/>
                  <a:pt x="492366" y="1256971"/>
                  <a:pt x="508000" y="1270000"/>
                </a:cubicBezTo>
                <a:cubicBezTo>
                  <a:pt x="592561" y="1340468"/>
                  <a:pt x="520325" y="1307975"/>
                  <a:pt x="609600" y="1337733"/>
                </a:cubicBezTo>
                <a:cubicBezTo>
                  <a:pt x="835107" y="1488072"/>
                  <a:pt x="500891" y="1271696"/>
                  <a:pt x="711200" y="1388533"/>
                </a:cubicBezTo>
                <a:cubicBezTo>
                  <a:pt x="746781" y="1408300"/>
                  <a:pt x="778933" y="1433688"/>
                  <a:pt x="812800" y="1456266"/>
                </a:cubicBezTo>
                <a:cubicBezTo>
                  <a:pt x="829733" y="1467555"/>
                  <a:pt x="849209" y="1475742"/>
                  <a:pt x="863600" y="1490133"/>
                </a:cubicBezTo>
                <a:cubicBezTo>
                  <a:pt x="880533" y="1507066"/>
                  <a:pt x="893608" y="1529052"/>
                  <a:pt x="914400" y="1540933"/>
                </a:cubicBezTo>
                <a:cubicBezTo>
                  <a:pt x="934607" y="1552479"/>
                  <a:pt x="959313" y="1553302"/>
                  <a:pt x="982134" y="1557866"/>
                </a:cubicBezTo>
                <a:cubicBezTo>
                  <a:pt x="1102602" y="1581960"/>
                  <a:pt x="1144887" y="1579896"/>
                  <a:pt x="1286934" y="1591733"/>
                </a:cubicBezTo>
                <a:cubicBezTo>
                  <a:pt x="1303867" y="1597377"/>
                  <a:pt x="1320342" y="1604652"/>
                  <a:pt x="1337734" y="1608666"/>
                </a:cubicBezTo>
                <a:cubicBezTo>
                  <a:pt x="1473247" y="1639938"/>
                  <a:pt x="1500670" y="1641619"/>
                  <a:pt x="1625600" y="1659466"/>
                </a:cubicBezTo>
                <a:cubicBezTo>
                  <a:pt x="1659467" y="1670755"/>
                  <a:pt x="1692195" y="1686332"/>
                  <a:pt x="1727200" y="1693333"/>
                </a:cubicBezTo>
                <a:cubicBezTo>
                  <a:pt x="1775555" y="1703004"/>
                  <a:pt x="1831760" y="1712848"/>
                  <a:pt x="1879600" y="1727200"/>
                </a:cubicBezTo>
                <a:cubicBezTo>
                  <a:pt x="1913793" y="1737458"/>
                  <a:pt x="1947333" y="1749777"/>
                  <a:pt x="1981200" y="1761066"/>
                </a:cubicBezTo>
                <a:cubicBezTo>
                  <a:pt x="2015067" y="1772355"/>
                  <a:pt x="2047587" y="1789064"/>
                  <a:pt x="2082800" y="1794933"/>
                </a:cubicBezTo>
                <a:cubicBezTo>
                  <a:pt x="2168537" y="1809222"/>
                  <a:pt x="2272522" y="1825430"/>
                  <a:pt x="2353734" y="1845733"/>
                </a:cubicBezTo>
                <a:cubicBezTo>
                  <a:pt x="2376312" y="1851377"/>
                  <a:pt x="2399176" y="1855979"/>
                  <a:pt x="2421467" y="1862666"/>
                </a:cubicBezTo>
                <a:cubicBezTo>
                  <a:pt x="2455660" y="1872924"/>
                  <a:pt x="2488062" y="1889532"/>
                  <a:pt x="2523067" y="1896533"/>
                </a:cubicBezTo>
                <a:cubicBezTo>
                  <a:pt x="2590238" y="1909967"/>
                  <a:pt x="2681918" y="1926906"/>
                  <a:pt x="2743200" y="1947333"/>
                </a:cubicBezTo>
                <a:lnTo>
                  <a:pt x="2794000" y="1964266"/>
                </a:lnTo>
                <a:cubicBezTo>
                  <a:pt x="2810933" y="1975555"/>
                  <a:pt x="2826597" y="1989032"/>
                  <a:pt x="2844800" y="1998133"/>
                </a:cubicBezTo>
                <a:cubicBezTo>
                  <a:pt x="2873249" y="2012357"/>
                  <a:pt x="2936214" y="2023864"/>
                  <a:pt x="2963334" y="2032000"/>
                </a:cubicBezTo>
                <a:cubicBezTo>
                  <a:pt x="2997527" y="2042258"/>
                  <a:pt x="3029235" y="2065866"/>
                  <a:pt x="3064934" y="2065866"/>
                </a:cubicBezTo>
                <a:lnTo>
                  <a:pt x="3234267" y="2065866"/>
                </a:lnTo>
              </a:path>
            </a:pathLst>
          </a:custGeom>
          <a:noFill/>
          <a:ln w="76200">
            <a:solidFill>
              <a:srgbClr val="CCFFCC"/>
            </a:solidFill>
            <a:round/>
            <a:headEnd/>
            <a:tailEnd type="triangle" w="med" len="med"/>
          </a:ln>
        </p:spPr>
        <p:txBody>
          <a:bodyPr>
            <a:prstTxWarp prst="textNoShape">
              <a:avLst/>
            </a:prstTxWarp>
          </a:bodyPr>
          <a:lstStyle/>
          <a:p>
            <a:endParaRPr lang="en-US"/>
          </a:p>
        </p:txBody>
      </p:sp>
      <p:sp>
        <p:nvSpPr>
          <p:cNvPr id="45067" name="Freeform 11"/>
          <p:cNvSpPr>
            <a:spLocks noChangeArrowheads="1"/>
          </p:cNvSpPr>
          <p:nvPr/>
        </p:nvSpPr>
        <p:spPr bwMode="auto">
          <a:xfrm>
            <a:off x="135460" y="1117611"/>
            <a:ext cx="3233738" cy="2065338"/>
          </a:xfrm>
          <a:custGeom>
            <a:avLst/>
            <a:gdLst>
              <a:gd name="T0" fmla="*/ 0 w 3234267"/>
              <a:gd name="T1" fmla="*/ 0 h 2065866"/>
              <a:gd name="T2" fmla="*/ 50768 w 3234267"/>
              <a:gd name="T3" fmla="*/ 50748 h 2065866"/>
              <a:gd name="T4" fmla="*/ 135379 w 3234267"/>
              <a:gd name="T5" fmla="*/ 169161 h 2065866"/>
              <a:gd name="T6" fmla="*/ 186147 w 3234267"/>
              <a:gd name="T7" fmla="*/ 270657 h 2065866"/>
              <a:gd name="T8" fmla="*/ 203068 w 3234267"/>
              <a:gd name="T9" fmla="*/ 321405 h 2065866"/>
              <a:gd name="T10" fmla="*/ 236911 w 3234267"/>
              <a:gd name="T11" fmla="*/ 389068 h 2065866"/>
              <a:gd name="T12" fmla="*/ 287679 w 3234267"/>
              <a:gd name="T13" fmla="*/ 541314 h 2065866"/>
              <a:gd name="T14" fmla="*/ 304600 w 3234267"/>
              <a:gd name="T15" fmla="*/ 592062 h 2065866"/>
              <a:gd name="T16" fmla="*/ 338447 w 3234267"/>
              <a:gd name="T17" fmla="*/ 710472 h 2065866"/>
              <a:gd name="T18" fmla="*/ 355368 w 3234267"/>
              <a:gd name="T19" fmla="*/ 828885 h 2065866"/>
              <a:gd name="T20" fmla="*/ 389211 w 3234267"/>
              <a:gd name="T21" fmla="*/ 964213 h 2065866"/>
              <a:gd name="T22" fmla="*/ 439979 w 3234267"/>
              <a:gd name="T23" fmla="*/ 1167206 h 2065866"/>
              <a:gd name="T24" fmla="*/ 456900 w 3234267"/>
              <a:gd name="T25" fmla="*/ 1234869 h 2065866"/>
              <a:gd name="T26" fmla="*/ 507668 w 3234267"/>
              <a:gd name="T27" fmla="*/ 1268702 h 2065866"/>
              <a:gd name="T28" fmla="*/ 609200 w 3234267"/>
              <a:gd name="T29" fmla="*/ 1336365 h 2065866"/>
              <a:gd name="T30" fmla="*/ 710736 w 3234267"/>
              <a:gd name="T31" fmla="*/ 1387113 h 2065866"/>
              <a:gd name="T32" fmla="*/ 812268 w 3234267"/>
              <a:gd name="T33" fmla="*/ 1454778 h 2065866"/>
              <a:gd name="T34" fmla="*/ 863036 w 3234267"/>
              <a:gd name="T35" fmla="*/ 1488609 h 2065866"/>
              <a:gd name="T36" fmla="*/ 913801 w 3234267"/>
              <a:gd name="T37" fmla="*/ 1539357 h 2065866"/>
              <a:gd name="T38" fmla="*/ 981490 w 3234267"/>
              <a:gd name="T39" fmla="*/ 1556274 h 2065866"/>
              <a:gd name="T40" fmla="*/ 1286094 w 3234267"/>
              <a:gd name="T41" fmla="*/ 1590105 h 2065866"/>
              <a:gd name="T42" fmla="*/ 1336858 w 3234267"/>
              <a:gd name="T43" fmla="*/ 1607022 h 2065866"/>
              <a:gd name="T44" fmla="*/ 1624536 w 3234267"/>
              <a:gd name="T45" fmla="*/ 1657770 h 2065866"/>
              <a:gd name="T46" fmla="*/ 1726071 w 3234267"/>
              <a:gd name="T47" fmla="*/ 1691602 h 2065866"/>
              <a:gd name="T48" fmla="*/ 1878372 w 3234267"/>
              <a:gd name="T49" fmla="*/ 1725436 h 2065866"/>
              <a:gd name="T50" fmla="*/ 1979904 w 3234267"/>
              <a:gd name="T51" fmla="*/ 1759266 h 2065866"/>
              <a:gd name="T52" fmla="*/ 2081437 w 3234267"/>
              <a:gd name="T53" fmla="*/ 1793098 h 2065866"/>
              <a:gd name="T54" fmla="*/ 2352194 w 3234267"/>
              <a:gd name="T55" fmla="*/ 1843847 h 2065866"/>
              <a:gd name="T56" fmla="*/ 2419883 w 3234267"/>
              <a:gd name="T57" fmla="*/ 1860762 h 2065866"/>
              <a:gd name="T58" fmla="*/ 2521416 w 3234267"/>
              <a:gd name="T59" fmla="*/ 1894595 h 2065866"/>
              <a:gd name="T60" fmla="*/ 2741405 w 3234267"/>
              <a:gd name="T61" fmla="*/ 1945343 h 2065866"/>
              <a:gd name="T62" fmla="*/ 2792172 w 3234267"/>
              <a:gd name="T63" fmla="*/ 1962258 h 2065866"/>
              <a:gd name="T64" fmla="*/ 2842940 w 3234267"/>
              <a:gd name="T65" fmla="*/ 1996091 h 2065866"/>
              <a:gd name="T66" fmla="*/ 2961395 w 3234267"/>
              <a:gd name="T67" fmla="*/ 2029924 h 2065866"/>
              <a:gd name="T68" fmla="*/ 3062930 w 3234267"/>
              <a:gd name="T69" fmla="*/ 2063754 h 2065866"/>
              <a:gd name="T70" fmla="*/ 3232151 w 3234267"/>
              <a:gd name="T71" fmla="*/ 2063754 h 20658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34267"/>
              <a:gd name="T109" fmla="*/ 0 h 2065866"/>
              <a:gd name="T110" fmla="*/ 3234267 w 3234267"/>
              <a:gd name="T111" fmla="*/ 2065866 h 206586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34267" h="2065866">
                <a:moveTo>
                  <a:pt x="0" y="0"/>
                </a:moveTo>
                <a:cubicBezTo>
                  <a:pt x="16933" y="16933"/>
                  <a:pt x="36881" y="31313"/>
                  <a:pt x="50800" y="50800"/>
                </a:cubicBezTo>
                <a:cubicBezTo>
                  <a:pt x="162241" y="206816"/>
                  <a:pt x="3384" y="37250"/>
                  <a:pt x="135467" y="169333"/>
                </a:cubicBezTo>
                <a:cubicBezTo>
                  <a:pt x="178028" y="297020"/>
                  <a:pt x="120616" y="139630"/>
                  <a:pt x="186267" y="270933"/>
                </a:cubicBezTo>
                <a:cubicBezTo>
                  <a:pt x="194249" y="286898"/>
                  <a:pt x="196169" y="305327"/>
                  <a:pt x="203200" y="321733"/>
                </a:cubicBezTo>
                <a:cubicBezTo>
                  <a:pt x="213144" y="344935"/>
                  <a:pt x="227692" y="366029"/>
                  <a:pt x="237067" y="389466"/>
                </a:cubicBezTo>
                <a:cubicBezTo>
                  <a:pt x="237074" y="389483"/>
                  <a:pt x="279397" y="516457"/>
                  <a:pt x="287867" y="541866"/>
                </a:cubicBezTo>
                <a:lnTo>
                  <a:pt x="304800" y="592666"/>
                </a:lnTo>
                <a:cubicBezTo>
                  <a:pt x="319311" y="636198"/>
                  <a:pt x="330160" y="664412"/>
                  <a:pt x="338667" y="711200"/>
                </a:cubicBezTo>
                <a:cubicBezTo>
                  <a:pt x="345807" y="750468"/>
                  <a:pt x="347773" y="790596"/>
                  <a:pt x="355600" y="829733"/>
                </a:cubicBezTo>
                <a:cubicBezTo>
                  <a:pt x="364728" y="875375"/>
                  <a:pt x="381815" y="919288"/>
                  <a:pt x="389467" y="965200"/>
                </a:cubicBezTo>
                <a:cubicBezTo>
                  <a:pt x="433777" y="1231067"/>
                  <a:pt x="373179" y="900044"/>
                  <a:pt x="440267" y="1168400"/>
                </a:cubicBezTo>
                <a:cubicBezTo>
                  <a:pt x="445911" y="1190978"/>
                  <a:pt x="444291" y="1216769"/>
                  <a:pt x="457200" y="1236133"/>
                </a:cubicBezTo>
                <a:cubicBezTo>
                  <a:pt x="468489" y="1253066"/>
                  <a:pt x="492366" y="1256971"/>
                  <a:pt x="508000" y="1270000"/>
                </a:cubicBezTo>
                <a:cubicBezTo>
                  <a:pt x="592561" y="1340468"/>
                  <a:pt x="520325" y="1307975"/>
                  <a:pt x="609600" y="1337733"/>
                </a:cubicBezTo>
                <a:cubicBezTo>
                  <a:pt x="835107" y="1488072"/>
                  <a:pt x="500891" y="1271696"/>
                  <a:pt x="711200" y="1388533"/>
                </a:cubicBezTo>
                <a:cubicBezTo>
                  <a:pt x="746781" y="1408300"/>
                  <a:pt x="778933" y="1433688"/>
                  <a:pt x="812800" y="1456266"/>
                </a:cubicBezTo>
                <a:cubicBezTo>
                  <a:pt x="829733" y="1467555"/>
                  <a:pt x="849209" y="1475742"/>
                  <a:pt x="863600" y="1490133"/>
                </a:cubicBezTo>
                <a:cubicBezTo>
                  <a:pt x="880533" y="1507066"/>
                  <a:pt x="893608" y="1529052"/>
                  <a:pt x="914400" y="1540933"/>
                </a:cubicBezTo>
                <a:cubicBezTo>
                  <a:pt x="934607" y="1552479"/>
                  <a:pt x="959313" y="1553302"/>
                  <a:pt x="982134" y="1557866"/>
                </a:cubicBezTo>
                <a:cubicBezTo>
                  <a:pt x="1102602" y="1581960"/>
                  <a:pt x="1144887" y="1579896"/>
                  <a:pt x="1286934" y="1591733"/>
                </a:cubicBezTo>
                <a:cubicBezTo>
                  <a:pt x="1303867" y="1597377"/>
                  <a:pt x="1320342" y="1604652"/>
                  <a:pt x="1337734" y="1608666"/>
                </a:cubicBezTo>
                <a:cubicBezTo>
                  <a:pt x="1473247" y="1639938"/>
                  <a:pt x="1500670" y="1641619"/>
                  <a:pt x="1625600" y="1659466"/>
                </a:cubicBezTo>
                <a:cubicBezTo>
                  <a:pt x="1659467" y="1670755"/>
                  <a:pt x="1692195" y="1686332"/>
                  <a:pt x="1727200" y="1693333"/>
                </a:cubicBezTo>
                <a:cubicBezTo>
                  <a:pt x="1775555" y="1703004"/>
                  <a:pt x="1831760" y="1712848"/>
                  <a:pt x="1879600" y="1727200"/>
                </a:cubicBezTo>
                <a:cubicBezTo>
                  <a:pt x="1913793" y="1737458"/>
                  <a:pt x="1947333" y="1749777"/>
                  <a:pt x="1981200" y="1761066"/>
                </a:cubicBezTo>
                <a:cubicBezTo>
                  <a:pt x="2015067" y="1772355"/>
                  <a:pt x="2047587" y="1789064"/>
                  <a:pt x="2082800" y="1794933"/>
                </a:cubicBezTo>
                <a:cubicBezTo>
                  <a:pt x="2168537" y="1809222"/>
                  <a:pt x="2272522" y="1825430"/>
                  <a:pt x="2353734" y="1845733"/>
                </a:cubicBezTo>
                <a:cubicBezTo>
                  <a:pt x="2376312" y="1851377"/>
                  <a:pt x="2399176" y="1855979"/>
                  <a:pt x="2421467" y="1862666"/>
                </a:cubicBezTo>
                <a:cubicBezTo>
                  <a:pt x="2455660" y="1872924"/>
                  <a:pt x="2488062" y="1889532"/>
                  <a:pt x="2523067" y="1896533"/>
                </a:cubicBezTo>
                <a:cubicBezTo>
                  <a:pt x="2590238" y="1909967"/>
                  <a:pt x="2681918" y="1926906"/>
                  <a:pt x="2743200" y="1947333"/>
                </a:cubicBezTo>
                <a:lnTo>
                  <a:pt x="2794000" y="1964266"/>
                </a:lnTo>
                <a:cubicBezTo>
                  <a:pt x="2810933" y="1975555"/>
                  <a:pt x="2826597" y="1989032"/>
                  <a:pt x="2844800" y="1998133"/>
                </a:cubicBezTo>
                <a:cubicBezTo>
                  <a:pt x="2873249" y="2012357"/>
                  <a:pt x="2936214" y="2023864"/>
                  <a:pt x="2963334" y="2032000"/>
                </a:cubicBezTo>
                <a:cubicBezTo>
                  <a:pt x="2997527" y="2042258"/>
                  <a:pt x="3029235" y="2065866"/>
                  <a:pt x="3064934" y="2065866"/>
                </a:cubicBezTo>
                <a:lnTo>
                  <a:pt x="3234267" y="2065866"/>
                </a:lnTo>
              </a:path>
            </a:pathLst>
          </a:custGeom>
          <a:noFill/>
          <a:ln w="76200">
            <a:solidFill>
              <a:srgbClr val="CCFFCC"/>
            </a:solidFill>
            <a:round/>
            <a:headEnd/>
            <a:tailEnd type="triangle" w="med" len="med"/>
          </a:ln>
        </p:spPr>
        <p:txBody>
          <a:bodyPr>
            <a:prstTxWarp prst="textNoShape">
              <a:avLst/>
            </a:prstTxWarp>
          </a:bodyPr>
          <a:lstStyle/>
          <a:p>
            <a:endParaRPr lang="en-US"/>
          </a:p>
        </p:txBody>
      </p:sp>
    </p:spTree>
    <p:extLst>
      <p:ext uri="{BB962C8B-B14F-4D97-AF65-F5344CB8AC3E}">
        <p14:creationId xmlns:p14="http://schemas.microsoft.com/office/powerpoint/2010/main" val="37955031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2"/>
          <p:cNvGrpSpPr>
            <a:grpSpLocks/>
          </p:cNvGrpSpPr>
          <p:nvPr/>
        </p:nvGrpSpPr>
        <p:grpSpPr bwMode="auto">
          <a:xfrm>
            <a:off x="228600" y="762000"/>
            <a:ext cx="8534400" cy="2438400"/>
            <a:chOff x="192" y="864"/>
            <a:chExt cx="5376" cy="1536"/>
          </a:xfrm>
        </p:grpSpPr>
        <p:sp>
          <p:nvSpPr>
            <p:cNvPr id="62473" name="Text Box 3"/>
            <p:cNvSpPr txBox="1">
              <a:spLocks noChangeArrowheads="1"/>
            </p:cNvSpPr>
            <p:nvPr/>
          </p:nvSpPr>
          <p:spPr bwMode="auto">
            <a:xfrm>
              <a:off x="3360" y="1056"/>
              <a:ext cx="2208" cy="442"/>
            </a:xfrm>
            <a:prstGeom prst="rect">
              <a:avLst/>
            </a:prstGeom>
            <a:noFill/>
            <a:ln w="9525">
              <a:noFill/>
              <a:miter lim="800000"/>
              <a:headEnd/>
              <a:tailEnd/>
            </a:ln>
          </p:spPr>
          <p:txBody>
            <a:bodyPr>
              <a:prstTxWarp prst="textNoShape">
                <a:avLst/>
              </a:prstTxWarp>
              <a:spAutoFit/>
            </a:bodyPr>
            <a:lstStyle/>
            <a:p>
              <a:pPr>
                <a:spcBef>
                  <a:spcPct val="50000"/>
                </a:spcBef>
              </a:pPr>
              <a:r>
                <a:rPr lang="en-US" sz="2000" b="1" dirty="0">
                  <a:latin typeface="Lucida Sans" charset="0"/>
                </a:rPr>
                <a:t>Deep and bottom water production sites </a:t>
              </a:r>
              <a:r>
                <a:rPr lang="en-US" sz="2000" b="1" dirty="0">
                  <a:solidFill>
                    <a:schemeClr val="bg1"/>
                  </a:solidFill>
                  <a:latin typeface="Lucida Sans" charset="0"/>
                </a:rPr>
                <a:t>sites</a:t>
              </a:r>
              <a:endParaRPr lang="en-US" dirty="0"/>
            </a:p>
          </p:txBody>
        </p:sp>
        <p:grpSp>
          <p:nvGrpSpPr>
            <p:cNvPr id="62474" name="Group 4"/>
            <p:cNvGrpSpPr>
              <a:grpSpLocks/>
            </p:cNvGrpSpPr>
            <p:nvPr/>
          </p:nvGrpSpPr>
          <p:grpSpPr bwMode="auto">
            <a:xfrm>
              <a:off x="192" y="864"/>
              <a:ext cx="3168" cy="1536"/>
              <a:chOff x="192" y="624"/>
              <a:chExt cx="3168" cy="1536"/>
            </a:xfrm>
          </p:grpSpPr>
          <p:pic>
            <p:nvPicPr>
              <p:cNvPr id="62475" name="Picture 5"/>
              <p:cNvPicPr>
                <a:picLocks noChangeAspect="1" noChangeArrowheads="1"/>
              </p:cNvPicPr>
              <p:nvPr/>
            </p:nvPicPr>
            <p:blipFill>
              <a:blip r:embed="rId3"/>
              <a:srcRect t="14911" r="1492" b="22874"/>
              <a:stretch>
                <a:fillRect/>
              </a:stretch>
            </p:blipFill>
            <p:spPr bwMode="auto">
              <a:xfrm>
                <a:off x="192" y="647"/>
                <a:ext cx="3168" cy="1513"/>
              </a:xfrm>
              <a:prstGeom prst="rect">
                <a:avLst/>
              </a:prstGeom>
              <a:noFill/>
              <a:ln w="9525">
                <a:noFill/>
                <a:miter lim="800000"/>
                <a:headEnd/>
                <a:tailEnd/>
              </a:ln>
            </p:spPr>
          </p:pic>
          <p:sp>
            <p:nvSpPr>
              <p:cNvPr id="62476" name="AutoShape 6"/>
              <p:cNvSpPr>
                <a:spLocks noChangeArrowheads="1"/>
              </p:cNvSpPr>
              <p:nvPr/>
            </p:nvSpPr>
            <p:spPr bwMode="auto">
              <a:xfrm>
                <a:off x="1152" y="624"/>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62477" name="AutoShape 7"/>
              <p:cNvSpPr>
                <a:spLocks noChangeArrowheads="1"/>
              </p:cNvSpPr>
              <p:nvPr/>
            </p:nvSpPr>
            <p:spPr bwMode="auto">
              <a:xfrm>
                <a:off x="960" y="1968"/>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62478" name="AutoShape 8"/>
              <p:cNvSpPr>
                <a:spLocks noChangeArrowheads="1"/>
              </p:cNvSpPr>
              <p:nvPr/>
            </p:nvSpPr>
            <p:spPr bwMode="auto">
              <a:xfrm>
                <a:off x="2016" y="1872"/>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62479" name="AutoShape 9"/>
              <p:cNvSpPr>
                <a:spLocks noChangeArrowheads="1"/>
              </p:cNvSpPr>
              <p:nvPr/>
            </p:nvSpPr>
            <p:spPr bwMode="auto">
              <a:xfrm>
                <a:off x="2304" y="1968"/>
                <a:ext cx="192" cy="192"/>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grpSp>
      </p:grpSp>
      <p:sp>
        <p:nvSpPr>
          <p:cNvPr id="62467" name="Rectangle 18"/>
          <p:cNvSpPr>
            <a:spLocks noGrp="1" noChangeArrowheads="1"/>
          </p:cNvSpPr>
          <p:nvPr>
            <p:ph type="title"/>
          </p:nvPr>
        </p:nvSpPr>
        <p:spPr>
          <a:xfrm>
            <a:off x="468439" y="-242310"/>
            <a:ext cx="8229600" cy="1143000"/>
          </a:xfrm>
        </p:spPr>
        <p:txBody>
          <a:bodyPr/>
          <a:lstStyle/>
          <a:p>
            <a:pPr eaLnBrk="1" hangingPunct="1"/>
            <a:r>
              <a:rPr lang="en-US" dirty="0"/>
              <a:t>Deep and bottom water</a:t>
            </a:r>
          </a:p>
        </p:txBody>
      </p:sp>
      <p:grpSp>
        <p:nvGrpSpPr>
          <p:cNvPr id="62468" name="Group 30"/>
          <p:cNvGrpSpPr>
            <a:grpSpLocks/>
          </p:cNvGrpSpPr>
          <p:nvPr/>
        </p:nvGrpSpPr>
        <p:grpSpPr bwMode="auto">
          <a:xfrm>
            <a:off x="2362200" y="1143000"/>
            <a:ext cx="2514600" cy="1219200"/>
            <a:chOff x="1488" y="720"/>
            <a:chExt cx="1584" cy="768"/>
          </a:xfrm>
        </p:grpSpPr>
        <p:sp>
          <p:nvSpPr>
            <p:cNvPr id="62471" name="AutoShape 25"/>
            <p:cNvSpPr>
              <a:spLocks noChangeArrowheads="1"/>
            </p:cNvSpPr>
            <p:nvPr/>
          </p:nvSpPr>
          <p:spPr bwMode="auto">
            <a:xfrm>
              <a:off x="1488" y="1056"/>
              <a:ext cx="576" cy="432"/>
            </a:xfrm>
            <a:prstGeom prst="octagon">
              <a:avLst>
                <a:gd name="adj" fmla="val 29287"/>
              </a:avLst>
            </a:prstGeom>
            <a:solidFill>
              <a:srgbClr val="FF6600">
                <a:alpha val="58038"/>
              </a:srgbClr>
            </a:solidFill>
            <a:ln w="9525">
              <a:noFill/>
              <a:miter lim="800000"/>
              <a:headEnd/>
              <a:tailEnd/>
            </a:ln>
          </p:spPr>
          <p:txBody>
            <a:bodyPr wrap="none" anchor="ctr">
              <a:prstTxWarp prst="textNoShape">
                <a:avLst/>
              </a:prstTxWarp>
            </a:bodyPr>
            <a:lstStyle/>
            <a:p>
              <a:endParaRPr lang="en-US"/>
            </a:p>
          </p:txBody>
        </p:sp>
        <p:sp>
          <p:nvSpPr>
            <p:cNvPr id="62472" name="AutoShape 26"/>
            <p:cNvSpPr>
              <a:spLocks noChangeArrowheads="1"/>
            </p:cNvSpPr>
            <p:nvPr/>
          </p:nvSpPr>
          <p:spPr bwMode="auto">
            <a:xfrm>
              <a:off x="2160" y="720"/>
              <a:ext cx="912" cy="672"/>
            </a:xfrm>
            <a:prstGeom prst="octagon">
              <a:avLst>
                <a:gd name="adj" fmla="val 29287"/>
              </a:avLst>
            </a:prstGeom>
            <a:solidFill>
              <a:srgbClr val="FF6600">
                <a:alpha val="58038"/>
              </a:srgbClr>
            </a:solidFill>
            <a:ln w="9525">
              <a:noFill/>
              <a:miter lim="800000"/>
              <a:headEnd/>
              <a:tailEnd/>
            </a:ln>
          </p:spPr>
          <p:txBody>
            <a:bodyPr wrap="none" anchor="ctr">
              <a:prstTxWarp prst="textNoShape">
                <a:avLst/>
              </a:prstTxWarp>
            </a:bodyPr>
            <a:lstStyle/>
            <a:p>
              <a:endParaRPr lang="en-US"/>
            </a:p>
          </p:txBody>
        </p:sp>
      </p:grpSp>
      <p:sp>
        <p:nvSpPr>
          <p:cNvPr id="62469" name="Text Box 28"/>
          <p:cNvSpPr txBox="1">
            <a:spLocks noChangeArrowheads="1"/>
          </p:cNvSpPr>
          <p:nvPr/>
        </p:nvSpPr>
        <p:spPr bwMode="auto">
          <a:xfrm>
            <a:off x="533400" y="3413125"/>
            <a:ext cx="8077200" cy="3785652"/>
          </a:xfrm>
          <a:prstGeom prst="rect">
            <a:avLst/>
          </a:prstGeom>
          <a:noFill/>
          <a:ln w="9525">
            <a:noFill/>
            <a:miter lim="800000"/>
            <a:headEnd/>
            <a:tailEnd/>
          </a:ln>
        </p:spPr>
        <p:txBody>
          <a:bodyPr>
            <a:prstTxWarp prst="textNoShape">
              <a:avLst/>
            </a:prstTxWarp>
            <a:spAutoFit/>
          </a:bodyPr>
          <a:lstStyle/>
          <a:p>
            <a:pPr>
              <a:buFont typeface="Wingdings" charset="2"/>
              <a:buChar char="§"/>
            </a:pPr>
            <a:r>
              <a:rPr lang="en-US" sz="2000" dirty="0">
                <a:solidFill>
                  <a:srgbClr val="3366FF"/>
                </a:solidFill>
                <a:latin typeface="Lucida Sans" charset="0"/>
              </a:rPr>
              <a:t>North Atlantic Deep Water: high salinity, high oxygen; mixture of NSOW, LSW and MOW; formed at sea surface through deep convection</a:t>
            </a:r>
          </a:p>
          <a:p>
            <a:pPr>
              <a:buFont typeface="Wingdings" charset="2"/>
              <a:buChar char="§"/>
            </a:pPr>
            <a:endParaRPr lang="en-US" sz="2000" dirty="0">
              <a:solidFill>
                <a:srgbClr val="3366FF"/>
              </a:solidFill>
              <a:latin typeface="Lucida Sans" charset="0"/>
            </a:endParaRPr>
          </a:p>
          <a:p>
            <a:pPr>
              <a:buFont typeface="Wingdings" charset="2"/>
              <a:buChar char="§"/>
            </a:pPr>
            <a:r>
              <a:rPr lang="en-US" sz="2000" dirty="0">
                <a:solidFill>
                  <a:srgbClr val="0000FF"/>
                </a:solidFill>
                <a:latin typeface="Lucida Sans" charset="0"/>
              </a:rPr>
              <a:t>Antarctic Bottom Water: very cold, high oxygen; formed near sea surface along coast of Antarctica through sea ice formation-brine rejection</a:t>
            </a:r>
          </a:p>
          <a:p>
            <a:pPr>
              <a:buFont typeface="Wingdings" charset="2"/>
              <a:buChar char="§"/>
            </a:pPr>
            <a:endParaRPr lang="en-US" sz="2000" dirty="0">
              <a:solidFill>
                <a:srgbClr val="0000FF"/>
              </a:solidFill>
              <a:latin typeface="Lucida Sans" charset="0"/>
            </a:endParaRPr>
          </a:p>
          <a:p>
            <a:pPr>
              <a:buFont typeface="Wingdings" charset="2"/>
              <a:buChar char="§"/>
            </a:pPr>
            <a:r>
              <a:rPr lang="en-US" sz="2000" dirty="0">
                <a:solidFill>
                  <a:srgbClr val="FF6600"/>
                </a:solidFill>
                <a:latin typeface="Lucida Sans" charset="0"/>
              </a:rPr>
              <a:t>Indian and Pacific Deep Waters: low oxygen, high nutrients; slow upwelling and slow deep mixing of inflowing NADW and AABW</a:t>
            </a:r>
          </a:p>
          <a:p>
            <a:endParaRPr lang="en-US" sz="2000" b="1" dirty="0">
              <a:solidFill>
                <a:srgbClr val="000000"/>
              </a:solidFill>
              <a:latin typeface="Lucida Sans" charset="0"/>
            </a:endParaRPr>
          </a:p>
        </p:txBody>
      </p:sp>
      <p:sp>
        <p:nvSpPr>
          <p:cNvPr id="62470" name="TextBox 15"/>
          <p:cNvSpPr txBox="1">
            <a:spLocks noChangeArrowheads="1"/>
          </p:cNvSpPr>
          <p:nvPr/>
        </p:nvSpPr>
        <p:spPr bwMode="auto">
          <a:xfrm>
            <a:off x="4876800" y="2819400"/>
            <a:ext cx="2286000" cy="461963"/>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DPO Fig. 14.14a</a:t>
            </a:r>
          </a:p>
        </p:txBody>
      </p:sp>
      <p:sp>
        <p:nvSpPr>
          <p:cNvPr id="16" name="Footer Placeholder 15"/>
          <p:cNvSpPr>
            <a:spLocks noGrp="1"/>
          </p:cNvSpPr>
          <p:nvPr>
            <p:ph type="ftr" sz="quarter" idx="11"/>
          </p:nvPr>
        </p:nvSpPr>
        <p:spPr>
          <a:xfrm>
            <a:off x="6248400" y="6629400"/>
            <a:ext cx="2895600" cy="457200"/>
          </a:xfrm>
        </p:spPr>
        <p:txBody>
          <a:bodyPr/>
          <a:lstStyle/>
          <a:p>
            <a:pPr>
              <a:defRPr/>
            </a:pPr>
            <a:r>
              <a:rPr lang="en-US" dirty="0"/>
              <a:t>Talley SIO 210 (2013)</a:t>
            </a:r>
          </a:p>
        </p:txBody>
      </p:sp>
      <p:sp>
        <p:nvSpPr>
          <p:cNvPr id="17" name="AutoShape 7"/>
          <p:cNvSpPr>
            <a:spLocks noChangeArrowheads="1"/>
          </p:cNvSpPr>
          <p:nvPr/>
        </p:nvSpPr>
        <p:spPr bwMode="auto">
          <a:xfrm>
            <a:off x="7620000" y="14478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
        <p:nvSpPr>
          <p:cNvPr id="18" name="AutoShape 7"/>
          <p:cNvSpPr>
            <a:spLocks noChangeArrowheads="1"/>
          </p:cNvSpPr>
          <p:nvPr/>
        </p:nvSpPr>
        <p:spPr bwMode="auto">
          <a:xfrm>
            <a:off x="2590800" y="2743200"/>
            <a:ext cx="304800" cy="304800"/>
          </a:xfrm>
          <a:prstGeom prst="triangle">
            <a:avLst>
              <a:gd name="adj" fmla="val 50000"/>
            </a:avLst>
          </a:prstGeom>
          <a:solidFill>
            <a:srgbClr val="FF0303"/>
          </a:solidFill>
          <a:ln w="9525">
            <a:solidFill>
              <a:srgbClr val="FF0303"/>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1392567831"/>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76" y="234402"/>
            <a:ext cx="8950711" cy="608650"/>
          </a:xfrm>
        </p:spPr>
        <p:txBody>
          <a:bodyPr>
            <a:noAutofit/>
          </a:bodyPr>
          <a:lstStyle/>
          <a:p>
            <a:r>
              <a:rPr lang="en-US" sz="3600"/>
              <a:t>Subsurface changes</a:t>
            </a:r>
            <a:r>
              <a:rPr lang="en-US" sz="3600" dirty="0"/>
              <a:t>: Circumpolar Deep Water</a:t>
            </a:r>
          </a:p>
        </p:txBody>
      </p:sp>
      <p:sp>
        <p:nvSpPr>
          <p:cNvPr id="3" name="Content Placeholder 2"/>
          <p:cNvSpPr>
            <a:spLocks noGrp="1"/>
          </p:cNvSpPr>
          <p:nvPr>
            <p:ph idx="1"/>
          </p:nvPr>
        </p:nvSpPr>
        <p:spPr>
          <a:xfrm>
            <a:off x="331767" y="1041853"/>
            <a:ext cx="7886700" cy="4351339"/>
          </a:xfrm>
        </p:spPr>
        <p:txBody>
          <a:bodyPr>
            <a:normAutofit/>
          </a:bodyPr>
          <a:lstStyle/>
          <a:p>
            <a:r>
              <a:rPr lang="en-US" sz="2000" dirty="0" err="1"/>
              <a:t>Gille</a:t>
            </a:r>
            <a:r>
              <a:rPr lang="en-US" sz="2000" dirty="0"/>
              <a:t> 2002, 2008; </a:t>
            </a:r>
            <a:r>
              <a:rPr lang="en-US" sz="2000" dirty="0" err="1"/>
              <a:t>Schmidtko</a:t>
            </a:r>
            <a:r>
              <a:rPr lang="en-US" sz="2000" dirty="0"/>
              <a:t> et al., 2014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778" y="1448111"/>
            <a:ext cx="3103965" cy="253012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5278" y="1448111"/>
            <a:ext cx="3226790" cy="2512664"/>
          </a:xfrm>
          <a:prstGeom prst="rect">
            <a:avLst/>
          </a:prstGeom>
        </p:spPr>
      </p:pic>
      <p:sp>
        <p:nvSpPr>
          <p:cNvPr id="6" name="TextBox 5"/>
          <p:cNvSpPr txBox="1"/>
          <p:nvPr/>
        </p:nvSpPr>
        <p:spPr>
          <a:xfrm>
            <a:off x="7219281" y="2266669"/>
            <a:ext cx="1710046" cy="646331"/>
          </a:xfrm>
          <a:prstGeom prst="rect">
            <a:avLst/>
          </a:prstGeom>
          <a:noFill/>
        </p:spPr>
        <p:txBody>
          <a:bodyPr wrap="square" rtlCol="0">
            <a:spAutoFit/>
          </a:bodyPr>
          <a:lstStyle/>
          <a:p>
            <a:r>
              <a:rPr lang="en-US" dirty="0"/>
              <a:t>Core of CDW = </a:t>
            </a:r>
            <a:r>
              <a:rPr lang="en-US" dirty="0" err="1"/>
              <a:t>Tmax</a:t>
            </a:r>
            <a:r>
              <a:rPr lang="en-US" dirty="0"/>
              <a:t> layer</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55" y="4092656"/>
            <a:ext cx="2997087" cy="2406528"/>
          </a:xfrm>
          <a:prstGeom prst="rect">
            <a:avLst/>
          </a:prstGeom>
        </p:spPr>
      </p:pic>
      <p:sp>
        <p:nvSpPr>
          <p:cNvPr id="8" name="Rectangle 7"/>
          <p:cNvSpPr/>
          <p:nvPr/>
        </p:nvSpPr>
        <p:spPr>
          <a:xfrm>
            <a:off x="3431969" y="3978234"/>
            <a:ext cx="248774" cy="273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905323" y="4541539"/>
            <a:ext cx="4168981" cy="1477328"/>
          </a:xfrm>
          <a:prstGeom prst="rect">
            <a:avLst/>
          </a:prstGeom>
          <a:noFill/>
        </p:spPr>
        <p:txBody>
          <a:bodyPr wrap="square" rtlCol="0">
            <a:spAutoFit/>
          </a:bodyPr>
          <a:lstStyle/>
          <a:p>
            <a:pPr marL="285750" indent="-285750">
              <a:buFont typeface="Arial" charset="0"/>
              <a:buChar char="•"/>
            </a:pPr>
            <a:r>
              <a:rPr lang="en-US" dirty="0"/>
              <a:t>Since 1970s CDW is generally warming up and shoaling</a:t>
            </a:r>
          </a:p>
          <a:p>
            <a:pPr marL="285750" indent="-285750">
              <a:buFont typeface="Arial" charset="0"/>
              <a:buChar char="•"/>
            </a:pPr>
            <a:r>
              <a:rPr lang="en-US" dirty="0"/>
              <a:t>Trend is not zonally uniform</a:t>
            </a:r>
          </a:p>
          <a:p>
            <a:pPr marL="285750" indent="-285750">
              <a:buFont typeface="Arial" charset="0"/>
              <a:buChar char="•"/>
            </a:pPr>
            <a:r>
              <a:rPr lang="en-US" dirty="0"/>
              <a:t>Shelf warming promotes basal melting in the AS/BS sector</a:t>
            </a:r>
          </a:p>
        </p:txBody>
      </p:sp>
      <p:sp>
        <p:nvSpPr>
          <p:cNvPr id="11" name="TextBox 10"/>
          <p:cNvSpPr txBox="1"/>
          <p:nvPr/>
        </p:nvSpPr>
        <p:spPr>
          <a:xfrm rot="16200000">
            <a:off x="-617291" y="2458493"/>
            <a:ext cx="2018805" cy="369332"/>
          </a:xfrm>
          <a:prstGeom prst="rect">
            <a:avLst/>
          </a:prstGeom>
          <a:noFill/>
        </p:spPr>
        <p:txBody>
          <a:bodyPr wrap="square" rtlCol="0">
            <a:spAutoFit/>
          </a:bodyPr>
          <a:lstStyle/>
          <a:p>
            <a:r>
              <a:rPr lang="en-US" dirty="0"/>
              <a:t>Trend at </a:t>
            </a:r>
            <a:r>
              <a:rPr lang="en-US"/>
              <a:t>CDW core</a:t>
            </a:r>
          </a:p>
        </p:txBody>
      </p:sp>
      <p:sp>
        <p:nvSpPr>
          <p:cNvPr id="12" name="TextBox 11"/>
          <p:cNvSpPr txBox="1"/>
          <p:nvPr/>
        </p:nvSpPr>
        <p:spPr>
          <a:xfrm rot="16200000">
            <a:off x="-742475" y="5055041"/>
            <a:ext cx="2294103" cy="369332"/>
          </a:xfrm>
          <a:prstGeom prst="rect">
            <a:avLst/>
          </a:prstGeom>
          <a:noFill/>
        </p:spPr>
        <p:txBody>
          <a:bodyPr wrap="square" rtlCol="0">
            <a:spAutoFit/>
          </a:bodyPr>
          <a:lstStyle/>
          <a:p>
            <a:r>
              <a:rPr lang="en-US" dirty="0"/>
              <a:t>Trend at </a:t>
            </a:r>
            <a:r>
              <a:rPr lang="en-US"/>
              <a:t>shelf bottom</a:t>
            </a:r>
          </a:p>
        </p:txBody>
      </p:sp>
    </p:spTree>
    <p:extLst>
      <p:ext uri="{BB962C8B-B14F-4D97-AF65-F5344CB8AC3E}">
        <p14:creationId xmlns:p14="http://schemas.microsoft.com/office/powerpoint/2010/main" val="3040310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759" y="163247"/>
            <a:ext cx="8538358" cy="763029"/>
          </a:xfrm>
        </p:spPr>
        <p:txBody>
          <a:bodyPr>
            <a:normAutofit fontScale="90000"/>
          </a:bodyPr>
          <a:lstStyle/>
          <a:p>
            <a:pPr algn="ctr"/>
            <a:r>
              <a:rPr lang="en-US" dirty="0"/>
              <a:t>Recent changes in the Antarctic climate</a:t>
            </a:r>
          </a:p>
        </p:txBody>
      </p:sp>
      <p:pic>
        <p:nvPicPr>
          <p:cNvPr id="4" name="Picture 3"/>
          <p:cNvPicPr>
            <a:picLocks noChangeAspect="1"/>
          </p:cNvPicPr>
          <p:nvPr/>
        </p:nvPicPr>
        <p:blipFill>
          <a:blip r:embed="rId2"/>
          <a:stretch>
            <a:fillRect/>
          </a:stretch>
        </p:blipFill>
        <p:spPr>
          <a:xfrm>
            <a:off x="4560125" y="2904136"/>
            <a:ext cx="4286992" cy="2690969"/>
          </a:xfrm>
          <a:prstGeom prst="rect">
            <a:avLst/>
          </a:prstGeom>
        </p:spPr>
      </p:pic>
      <p:sp>
        <p:nvSpPr>
          <p:cNvPr id="5" name="TextBox 4"/>
          <p:cNvSpPr txBox="1"/>
          <p:nvPr/>
        </p:nvSpPr>
        <p:spPr>
          <a:xfrm>
            <a:off x="5501459" y="2719470"/>
            <a:ext cx="2826330" cy="369332"/>
          </a:xfrm>
          <a:prstGeom prst="rect">
            <a:avLst/>
          </a:prstGeom>
          <a:noFill/>
        </p:spPr>
        <p:txBody>
          <a:bodyPr wrap="square" rtlCol="0">
            <a:spAutoFit/>
          </a:bodyPr>
          <a:lstStyle/>
          <a:p>
            <a:pPr algn="ctr"/>
            <a:r>
              <a:rPr lang="en-US" dirty="0"/>
              <a:t>SAM index</a:t>
            </a:r>
          </a:p>
        </p:txBody>
      </p:sp>
      <p:sp>
        <p:nvSpPr>
          <p:cNvPr id="6" name="TextBox 5"/>
          <p:cNvSpPr txBox="1"/>
          <p:nvPr/>
        </p:nvSpPr>
        <p:spPr>
          <a:xfrm>
            <a:off x="5028699" y="1407374"/>
            <a:ext cx="3299090" cy="1015663"/>
          </a:xfrm>
          <a:prstGeom prst="rect">
            <a:avLst/>
          </a:prstGeom>
          <a:noFill/>
        </p:spPr>
        <p:txBody>
          <a:bodyPr wrap="square" rtlCol="0">
            <a:spAutoFit/>
          </a:bodyPr>
          <a:lstStyle/>
          <a:p>
            <a:r>
              <a:rPr lang="en-US" sz="2000" b="1" dirty="0">
                <a:solidFill>
                  <a:srgbClr val="FF0000"/>
                </a:solidFill>
              </a:rPr>
              <a:t>Positive trend in SAM </a:t>
            </a:r>
            <a:r>
              <a:rPr lang="en-US" sz="2000" dirty="0"/>
              <a:t>= </a:t>
            </a:r>
            <a:r>
              <a:rPr lang="en-US" sz="2000" b="1" dirty="0"/>
              <a:t>intensified, poleward-shifted zonal wind</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070" y="1219424"/>
            <a:ext cx="3348388" cy="5152030"/>
          </a:xfrm>
          <a:prstGeom prst="rect">
            <a:avLst/>
          </a:prstGeom>
        </p:spPr>
      </p:pic>
      <p:sp>
        <p:nvSpPr>
          <p:cNvPr id="12" name="TextBox 11"/>
          <p:cNvSpPr txBox="1"/>
          <p:nvPr/>
        </p:nvSpPr>
        <p:spPr>
          <a:xfrm>
            <a:off x="532263" y="1130376"/>
            <a:ext cx="1378424" cy="523220"/>
          </a:xfrm>
          <a:prstGeom prst="rect">
            <a:avLst/>
          </a:prstGeom>
          <a:solidFill>
            <a:schemeClr val="bg1"/>
          </a:solidFill>
        </p:spPr>
        <p:txBody>
          <a:bodyPr wrap="square" rtlCol="0">
            <a:spAutoFit/>
          </a:bodyPr>
          <a:lstStyle/>
          <a:p>
            <a:r>
              <a:rPr lang="en-US" sz="2800"/>
              <a:t>SAM</a:t>
            </a:r>
          </a:p>
        </p:txBody>
      </p:sp>
      <p:sp>
        <p:nvSpPr>
          <p:cNvPr id="13" name="TextBox 12"/>
          <p:cNvSpPr txBox="1"/>
          <p:nvPr/>
        </p:nvSpPr>
        <p:spPr>
          <a:xfrm>
            <a:off x="532263" y="5816669"/>
            <a:ext cx="1149091" cy="523220"/>
          </a:xfrm>
          <a:prstGeom prst="rect">
            <a:avLst/>
          </a:prstGeom>
          <a:solidFill>
            <a:schemeClr val="bg1"/>
          </a:solidFill>
        </p:spPr>
        <p:txBody>
          <a:bodyPr wrap="square" rtlCol="0">
            <a:spAutoFit/>
          </a:bodyPr>
          <a:lstStyle/>
          <a:p>
            <a:pPr algn="ctr"/>
            <a:r>
              <a:rPr lang="en-US" sz="2800"/>
              <a:t>ENSO</a:t>
            </a:r>
          </a:p>
        </p:txBody>
      </p:sp>
      <p:sp>
        <p:nvSpPr>
          <p:cNvPr id="14" name="TextBox 13"/>
          <p:cNvSpPr txBox="1"/>
          <p:nvPr/>
        </p:nvSpPr>
        <p:spPr>
          <a:xfrm>
            <a:off x="2702257" y="6371454"/>
            <a:ext cx="1992573" cy="369332"/>
          </a:xfrm>
          <a:prstGeom prst="rect">
            <a:avLst/>
          </a:prstGeom>
          <a:noFill/>
        </p:spPr>
        <p:txBody>
          <a:bodyPr wrap="square" rtlCol="0">
            <a:spAutoFit/>
          </a:bodyPr>
          <a:lstStyle/>
          <a:p>
            <a:r>
              <a:rPr lang="en-US" dirty="0" err="1"/>
              <a:t>Sallee</a:t>
            </a:r>
            <a:r>
              <a:rPr lang="en-US" dirty="0"/>
              <a:t> et al., 2008</a:t>
            </a:r>
          </a:p>
        </p:txBody>
      </p:sp>
      <p:sp>
        <p:nvSpPr>
          <p:cNvPr id="15" name="TextBox 14"/>
          <p:cNvSpPr txBox="1"/>
          <p:nvPr/>
        </p:nvSpPr>
        <p:spPr>
          <a:xfrm>
            <a:off x="6318914" y="5706872"/>
            <a:ext cx="2351904" cy="369332"/>
          </a:xfrm>
          <a:prstGeom prst="rect">
            <a:avLst/>
          </a:prstGeom>
          <a:noFill/>
        </p:spPr>
        <p:txBody>
          <a:bodyPr wrap="square" rtlCol="0">
            <a:spAutoFit/>
          </a:bodyPr>
          <a:lstStyle/>
          <a:p>
            <a:r>
              <a:rPr lang="en-US" dirty="0"/>
              <a:t>Marshall et al., 2016</a:t>
            </a:r>
          </a:p>
        </p:txBody>
      </p:sp>
    </p:spTree>
    <p:extLst>
      <p:ext uri="{BB962C8B-B14F-4D97-AF65-F5344CB8AC3E}">
        <p14:creationId xmlns:p14="http://schemas.microsoft.com/office/powerpoint/2010/main" val="1282444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7-08-01 12.05.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38" y="2205636"/>
            <a:ext cx="4410958" cy="198602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1371" y="1477181"/>
            <a:ext cx="4242376" cy="2298824"/>
          </a:xfrm>
          <a:prstGeom prst="rect">
            <a:avLst/>
          </a:prstGeom>
        </p:spPr>
      </p:pic>
      <p:sp>
        <p:nvSpPr>
          <p:cNvPr id="2" name="Title 1"/>
          <p:cNvSpPr>
            <a:spLocks noGrp="1"/>
          </p:cNvSpPr>
          <p:nvPr>
            <p:ph type="title"/>
          </p:nvPr>
        </p:nvSpPr>
        <p:spPr>
          <a:xfrm>
            <a:off x="628650" y="365128"/>
            <a:ext cx="7886700" cy="394894"/>
          </a:xfrm>
        </p:spPr>
        <p:txBody>
          <a:bodyPr>
            <a:normAutofit fontScale="90000"/>
          </a:bodyPr>
          <a:lstStyle/>
          <a:p>
            <a:r>
              <a:rPr lang="en-US" dirty="0"/>
              <a:t>Deoxygenation</a:t>
            </a:r>
          </a:p>
        </p:txBody>
      </p:sp>
      <p:sp>
        <p:nvSpPr>
          <p:cNvPr id="3" name="Content Placeholder 2"/>
          <p:cNvSpPr>
            <a:spLocks noGrp="1"/>
          </p:cNvSpPr>
          <p:nvPr>
            <p:ph idx="1"/>
          </p:nvPr>
        </p:nvSpPr>
        <p:spPr>
          <a:xfrm>
            <a:off x="414894" y="1033152"/>
            <a:ext cx="7886700" cy="5155686"/>
          </a:xfrm>
        </p:spPr>
        <p:txBody>
          <a:bodyPr>
            <a:normAutofit/>
          </a:bodyPr>
          <a:lstStyle/>
          <a:p>
            <a:r>
              <a:rPr lang="en-US" sz="2000" dirty="0"/>
              <a:t>Large scale </a:t>
            </a:r>
            <a:r>
              <a:rPr lang="en-US" sz="2000" dirty="0" err="1"/>
              <a:t>obs</a:t>
            </a:r>
            <a:r>
              <a:rPr lang="en-US" sz="2000" dirty="0"/>
              <a:t> analysis (</a:t>
            </a:r>
            <a:r>
              <a:rPr lang="en-US" sz="2000" dirty="0" err="1"/>
              <a:t>Schmidtko</a:t>
            </a:r>
            <a:r>
              <a:rPr lang="en-US" sz="2000" dirty="0"/>
              <a:t> et al., 2017; Ito et al., 2017)</a:t>
            </a:r>
          </a:p>
          <a:p>
            <a:r>
              <a:rPr lang="en-US" sz="2000" dirty="0"/>
              <a:t>Vertical profiles (S4P, 1992 &amp; 2011)</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236" y="4194693"/>
            <a:ext cx="4551135" cy="1977228"/>
          </a:xfrm>
          <a:prstGeom prst="rect">
            <a:avLst/>
          </a:prstGeom>
        </p:spPr>
      </p:pic>
      <p:sp>
        <p:nvSpPr>
          <p:cNvPr id="8" name="TextBox 7"/>
          <p:cNvSpPr txBox="1"/>
          <p:nvPr/>
        </p:nvSpPr>
        <p:spPr>
          <a:xfrm>
            <a:off x="4441372" y="6124421"/>
            <a:ext cx="4242375" cy="369332"/>
          </a:xfrm>
          <a:prstGeom prst="rect">
            <a:avLst/>
          </a:prstGeom>
          <a:noFill/>
        </p:spPr>
        <p:txBody>
          <a:bodyPr wrap="square" rtlCol="0">
            <a:spAutoFit/>
          </a:bodyPr>
          <a:lstStyle/>
          <a:p>
            <a:r>
              <a:rPr lang="en-US" dirty="0">
                <a:solidFill>
                  <a:srgbClr val="00B050"/>
                </a:solidFill>
              </a:rPr>
              <a:t>Green (300m</a:t>
            </a:r>
            <a:r>
              <a:rPr lang="en-US">
                <a:solidFill>
                  <a:srgbClr val="00B050"/>
                </a:solidFill>
              </a:rPr>
              <a:t>)</a:t>
            </a:r>
            <a:r>
              <a:rPr lang="en-US"/>
              <a:t>;</a:t>
            </a:r>
            <a:r>
              <a:rPr lang="en-US">
                <a:solidFill>
                  <a:srgbClr val="0070C0"/>
                </a:solidFill>
              </a:rPr>
              <a:t> </a:t>
            </a:r>
            <a:r>
              <a:rPr lang="en-US">
                <a:solidFill>
                  <a:srgbClr val="FF0000"/>
                </a:solidFill>
              </a:rPr>
              <a:t>Red (1000m)</a:t>
            </a:r>
            <a:r>
              <a:rPr lang="en-US"/>
              <a:t>; </a:t>
            </a:r>
            <a:r>
              <a:rPr lang="en-US">
                <a:solidFill>
                  <a:srgbClr val="0070C0"/>
                </a:solidFill>
              </a:rPr>
              <a:t>Blue </a:t>
            </a:r>
            <a:r>
              <a:rPr lang="en-US" dirty="0">
                <a:solidFill>
                  <a:srgbClr val="0070C0"/>
                </a:solidFill>
              </a:rPr>
              <a:t>(</a:t>
            </a:r>
            <a:r>
              <a:rPr lang="en-US">
                <a:solidFill>
                  <a:srgbClr val="0070C0"/>
                </a:solidFill>
              </a:rPr>
              <a:t>3000m)</a:t>
            </a:r>
            <a:endParaRPr lang="en-US" dirty="0">
              <a:solidFill>
                <a:srgbClr val="0070C0"/>
              </a:solidFill>
            </a:endParaRPr>
          </a:p>
        </p:txBody>
      </p:sp>
      <p:sp>
        <p:nvSpPr>
          <p:cNvPr id="9" name="TextBox 8"/>
          <p:cNvSpPr txBox="1"/>
          <p:nvPr/>
        </p:nvSpPr>
        <p:spPr>
          <a:xfrm>
            <a:off x="4947885" y="3567589"/>
            <a:ext cx="3515097" cy="369332"/>
          </a:xfrm>
          <a:prstGeom prst="rect">
            <a:avLst/>
          </a:prstGeom>
          <a:noFill/>
        </p:spPr>
        <p:txBody>
          <a:bodyPr wrap="square" rtlCol="0">
            <a:spAutoFit/>
          </a:bodyPr>
          <a:lstStyle/>
          <a:p>
            <a:r>
              <a:rPr lang="en-US" b="1" dirty="0"/>
              <a:t>1960-2010 column O</a:t>
            </a:r>
            <a:r>
              <a:rPr lang="en-US" b="1" baseline="-25000" dirty="0"/>
              <a:t>2</a:t>
            </a:r>
            <a:r>
              <a:rPr lang="en-US" b="1" dirty="0"/>
              <a:t> trend</a:t>
            </a:r>
          </a:p>
        </p:txBody>
      </p:sp>
      <p:sp>
        <p:nvSpPr>
          <p:cNvPr id="17" name="5-Point Star 16"/>
          <p:cNvSpPr/>
          <p:nvPr/>
        </p:nvSpPr>
        <p:spPr>
          <a:xfrm>
            <a:off x="6521709" y="3179555"/>
            <a:ext cx="190973" cy="181416"/>
          </a:xfrm>
          <a:prstGeom prst="star5">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954862" y="1986028"/>
            <a:ext cx="343751" cy="369332"/>
          </a:xfrm>
          <a:prstGeom prst="rect">
            <a:avLst/>
          </a:prstGeom>
          <a:noFill/>
        </p:spPr>
        <p:txBody>
          <a:bodyPr wrap="square" rtlCol="0">
            <a:spAutoFit/>
          </a:bodyPr>
          <a:lstStyle/>
          <a:p>
            <a:r>
              <a:rPr lang="en-US" dirty="0"/>
              <a:t>T</a:t>
            </a:r>
          </a:p>
        </p:txBody>
      </p:sp>
      <p:sp>
        <p:nvSpPr>
          <p:cNvPr id="19" name="TextBox 18"/>
          <p:cNvSpPr txBox="1"/>
          <p:nvPr/>
        </p:nvSpPr>
        <p:spPr>
          <a:xfrm>
            <a:off x="2205354" y="1973230"/>
            <a:ext cx="343751" cy="369332"/>
          </a:xfrm>
          <a:prstGeom prst="rect">
            <a:avLst/>
          </a:prstGeom>
          <a:noFill/>
        </p:spPr>
        <p:txBody>
          <a:bodyPr wrap="square" rtlCol="0">
            <a:spAutoFit/>
          </a:bodyPr>
          <a:lstStyle/>
          <a:p>
            <a:r>
              <a:rPr lang="en-US" dirty="0"/>
              <a:t>S</a:t>
            </a:r>
          </a:p>
        </p:txBody>
      </p:sp>
      <p:sp>
        <p:nvSpPr>
          <p:cNvPr id="20" name="TextBox 19"/>
          <p:cNvSpPr txBox="1"/>
          <p:nvPr/>
        </p:nvSpPr>
        <p:spPr>
          <a:xfrm>
            <a:off x="3465394" y="1973230"/>
            <a:ext cx="478187" cy="369332"/>
          </a:xfrm>
          <a:prstGeom prst="rect">
            <a:avLst/>
          </a:prstGeom>
          <a:noFill/>
        </p:spPr>
        <p:txBody>
          <a:bodyPr wrap="square" rtlCol="0">
            <a:spAutoFit/>
          </a:bodyPr>
          <a:lstStyle/>
          <a:p>
            <a:r>
              <a:rPr lang="en-US" dirty="0"/>
              <a:t>O</a:t>
            </a:r>
            <a:r>
              <a:rPr lang="en-US" baseline="-25000" dirty="0"/>
              <a:t>2</a:t>
            </a:r>
          </a:p>
        </p:txBody>
      </p:sp>
      <p:sp>
        <p:nvSpPr>
          <p:cNvPr id="21" name="TextBox 20"/>
          <p:cNvSpPr txBox="1"/>
          <p:nvPr/>
        </p:nvSpPr>
        <p:spPr>
          <a:xfrm>
            <a:off x="600698" y="4464794"/>
            <a:ext cx="3165840" cy="707886"/>
          </a:xfrm>
          <a:prstGeom prst="rect">
            <a:avLst/>
          </a:prstGeom>
          <a:noFill/>
        </p:spPr>
        <p:txBody>
          <a:bodyPr wrap="square" rtlCol="0">
            <a:spAutoFit/>
          </a:bodyPr>
          <a:lstStyle/>
          <a:p>
            <a:r>
              <a:rPr lang="en-US" sz="2000" dirty="0"/>
              <a:t>CDW is getting shallower, warmer and less oxygenated</a:t>
            </a:r>
          </a:p>
        </p:txBody>
      </p:sp>
      <p:cxnSp>
        <p:nvCxnSpPr>
          <p:cNvPr id="10" name="Straight Arrow Connector 9"/>
          <p:cNvCxnSpPr/>
          <p:nvPr/>
        </p:nvCxnSpPr>
        <p:spPr>
          <a:xfrm>
            <a:off x="4339989" y="2975213"/>
            <a:ext cx="2115403" cy="2725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664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127585"/>
            <a:ext cx="8229600" cy="1143000"/>
          </a:xfrm>
        </p:spPr>
        <p:txBody>
          <a:bodyPr>
            <a:normAutofit/>
          </a:bodyPr>
          <a:lstStyle/>
          <a:p>
            <a:pPr eaLnBrk="1" hangingPunct="1"/>
            <a:r>
              <a:rPr lang="en-US" dirty="0"/>
              <a:t>Potential density</a:t>
            </a:r>
          </a:p>
        </p:txBody>
      </p:sp>
      <p:sp>
        <p:nvSpPr>
          <p:cNvPr id="60419" name="Rectangle 3"/>
          <p:cNvSpPr>
            <a:spLocks noGrp="1" noChangeArrowheads="1"/>
          </p:cNvSpPr>
          <p:nvPr>
            <p:ph type="body" idx="1"/>
          </p:nvPr>
        </p:nvSpPr>
        <p:spPr>
          <a:xfrm>
            <a:off x="609600" y="918408"/>
            <a:ext cx="7772400" cy="5791200"/>
          </a:xfrm>
        </p:spPr>
        <p:txBody>
          <a:bodyPr/>
          <a:lstStyle/>
          <a:p>
            <a:pPr lvl="1" eaLnBrk="1" hangingPunct="1">
              <a:lnSpc>
                <a:spcPct val="90000"/>
              </a:lnSpc>
              <a:buFontTx/>
              <a:buNone/>
            </a:pPr>
            <a:endParaRPr lang="en-US" sz="2400" dirty="0">
              <a:solidFill>
                <a:schemeClr val="bg1"/>
              </a:solidFill>
              <a:sym typeface="Symbol" charset="2"/>
            </a:endParaRPr>
          </a:p>
          <a:p>
            <a:pPr lvl="1" eaLnBrk="1" hangingPunct="1">
              <a:lnSpc>
                <a:spcPct val="90000"/>
              </a:lnSpc>
              <a:buFontTx/>
              <a:buNone/>
            </a:pPr>
            <a:r>
              <a:rPr lang="en-US" sz="2400" dirty="0">
                <a:solidFill>
                  <a:srgbClr val="FF0000"/>
                </a:solidFill>
                <a:sym typeface="Symbol" charset="2"/>
              </a:rPr>
              <a:t>Sigma-t</a:t>
            </a:r>
            <a:r>
              <a:rPr lang="en-US" sz="2400" dirty="0">
                <a:sym typeface="Symbol" charset="2"/>
              </a:rPr>
              <a:t>: This </a:t>
            </a:r>
            <a:r>
              <a:rPr lang="en-US" sz="2400" dirty="0">
                <a:solidFill>
                  <a:srgbClr val="FF0000"/>
                </a:solidFill>
                <a:sym typeface="Symbol" charset="2"/>
              </a:rPr>
              <a:t>outdated (DO NOT USE THIS) </a:t>
            </a:r>
            <a:r>
              <a:rPr lang="en-US" sz="2400" dirty="0">
                <a:sym typeface="Symbol" charset="2"/>
              </a:rPr>
              <a:t>density parameter is based on temperature and a pressure of 0 </a:t>
            </a:r>
            <a:r>
              <a:rPr lang="en-US" sz="2400" dirty="0" err="1">
                <a:sym typeface="Symbol" charset="2"/>
              </a:rPr>
              <a:t>dbar</a:t>
            </a:r>
            <a:endParaRPr lang="en-US" sz="2400" dirty="0">
              <a:sym typeface="Symbol" charset="2"/>
            </a:endParaRPr>
          </a:p>
          <a:p>
            <a:pPr lvl="1" eaLnBrk="1" hangingPunct="1">
              <a:lnSpc>
                <a:spcPct val="90000"/>
              </a:lnSpc>
              <a:buFontTx/>
              <a:buNone/>
            </a:pPr>
            <a:r>
              <a:rPr lang="en-US" sz="2400" dirty="0">
                <a:sym typeface="Symbol" charset="2"/>
              </a:rPr>
              <a:t>			</a:t>
            </a:r>
            <a:r>
              <a:rPr lang="en-US" sz="2400" baseline="-25000" dirty="0">
                <a:sym typeface="Symbol" charset="2"/>
              </a:rPr>
              <a:t>t</a:t>
            </a:r>
            <a:r>
              <a:rPr lang="en-US" sz="2400" dirty="0">
                <a:sym typeface="Symbol" charset="2"/>
              </a:rPr>
              <a:t> = (S, T, 0) </a:t>
            </a:r>
          </a:p>
          <a:p>
            <a:pPr lvl="1" eaLnBrk="1" hangingPunct="1">
              <a:lnSpc>
                <a:spcPct val="90000"/>
              </a:lnSpc>
              <a:buFontTx/>
              <a:buNone/>
            </a:pPr>
            <a:endParaRPr lang="en-US" sz="2400" dirty="0">
              <a:sym typeface="Symbol" charset="2"/>
            </a:endParaRPr>
          </a:p>
          <a:p>
            <a:pPr lvl="1" eaLnBrk="1" hangingPunct="1">
              <a:lnSpc>
                <a:spcPct val="90000"/>
              </a:lnSpc>
              <a:buFontTx/>
              <a:buNone/>
            </a:pPr>
            <a:r>
              <a:rPr lang="en-US" sz="2400" dirty="0">
                <a:solidFill>
                  <a:srgbClr val="FF0000"/>
                </a:solidFill>
                <a:sym typeface="Symbol" charset="2"/>
              </a:rPr>
              <a:t>Potential density</a:t>
            </a:r>
            <a:r>
              <a:rPr lang="en-US" sz="2400" dirty="0">
                <a:sym typeface="Symbol" charset="2"/>
              </a:rPr>
              <a:t>: reference the density  (S, T, p) to a specific pressure, such as at the sea surface, or at 1000 </a:t>
            </a:r>
            <a:r>
              <a:rPr lang="en-US" sz="2400" dirty="0" err="1">
                <a:sym typeface="Symbol" charset="2"/>
              </a:rPr>
              <a:t>dbar</a:t>
            </a:r>
            <a:r>
              <a:rPr lang="en-US" sz="2400" dirty="0">
                <a:sym typeface="Symbol" charset="2"/>
              </a:rPr>
              <a:t>, or 4000 </a:t>
            </a:r>
            <a:r>
              <a:rPr lang="en-US" sz="2400" dirty="0" err="1">
                <a:sym typeface="Symbol" charset="2"/>
              </a:rPr>
              <a:t>dbar</a:t>
            </a:r>
            <a:r>
              <a:rPr lang="en-US" sz="2400" dirty="0">
                <a:sym typeface="Symbol" charset="2"/>
              </a:rPr>
              <a:t>, etc.</a:t>
            </a:r>
          </a:p>
          <a:p>
            <a:pPr lvl="1" eaLnBrk="1" hangingPunct="1">
              <a:lnSpc>
                <a:spcPct val="90000"/>
              </a:lnSpc>
              <a:buFontTx/>
              <a:buNone/>
            </a:pPr>
            <a:r>
              <a:rPr lang="en-US" sz="2400" dirty="0">
                <a:sym typeface="Symbol" charset="2"/>
              </a:rPr>
              <a:t>			</a:t>
            </a:r>
            <a:r>
              <a:rPr lang="en-US" sz="2400" baseline="-25000" dirty="0">
                <a:sym typeface="Symbol" charset="2"/>
              </a:rPr>
              <a:t></a:t>
            </a:r>
            <a:r>
              <a:rPr lang="en-US" sz="2400" dirty="0">
                <a:sym typeface="Symbol" charset="2"/>
              </a:rPr>
              <a:t> = </a:t>
            </a:r>
            <a:r>
              <a:rPr lang="en-US" sz="2400" baseline="-25000" dirty="0">
                <a:sym typeface="Symbol" charset="2"/>
              </a:rPr>
              <a:t>0</a:t>
            </a:r>
            <a:r>
              <a:rPr lang="en-US" sz="2400" dirty="0">
                <a:sym typeface="Symbol" charset="2"/>
              </a:rPr>
              <a:t> = (S, , 0)</a:t>
            </a:r>
          </a:p>
          <a:p>
            <a:pPr lvl="1" eaLnBrk="1" hangingPunct="1">
              <a:lnSpc>
                <a:spcPct val="90000"/>
              </a:lnSpc>
              <a:buFontTx/>
              <a:buNone/>
            </a:pPr>
            <a:r>
              <a:rPr lang="en-US" sz="2400" dirty="0">
                <a:sym typeface="Symbol" charset="2"/>
              </a:rPr>
              <a:t>			</a:t>
            </a:r>
            <a:r>
              <a:rPr lang="en-US" sz="2400" baseline="-25000" dirty="0">
                <a:sym typeface="Symbol" charset="2"/>
              </a:rPr>
              <a:t>1</a:t>
            </a:r>
            <a:r>
              <a:rPr lang="en-US" sz="2400" dirty="0">
                <a:sym typeface="Symbol" charset="2"/>
              </a:rPr>
              <a:t> = (S, </a:t>
            </a:r>
            <a:r>
              <a:rPr lang="en-US" sz="2400" baseline="-25000" dirty="0">
                <a:sym typeface="Symbol" charset="2"/>
              </a:rPr>
              <a:t>1</a:t>
            </a:r>
            <a:r>
              <a:rPr lang="en-US" sz="2400" dirty="0">
                <a:sym typeface="Symbol" charset="2"/>
              </a:rPr>
              <a:t>, 1000)</a:t>
            </a:r>
          </a:p>
          <a:p>
            <a:pPr lvl="1" eaLnBrk="1" hangingPunct="1">
              <a:lnSpc>
                <a:spcPct val="90000"/>
              </a:lnSpc>
              <a:buFontTx/>
              <a:buNone/>
            </a:pPr>
            <a:r>
              <a:rPr lang="en-US" sz="2400" dirty="0">
                <a:sym typeface="Symbol" charset="2"/>
              </a:rPr>
              <a:t>			…..</a:t>
            </a:r>
          </a:p>
          <a:p>
            <a:pPr lvl="1" eaLnBrk="1" hangingPunct="1">
              <a:lnSpc>
                <a:spcPct val="90000"/>
              </a:lnSpc>
              <a:buFontTx/>
              <a:buNone/>
            </a:pPr>
            <a:r>
              <a:rPr lang="en-US" sz="2400" dirty="0">
                <a:sym typeface="Symbol" charset="2"/>
              </a:rPr>
              <a:t>			</a:t>
            </a:r>
            <a:r>
              <a:rPr lang="en-US" sz="2400" baseline="-25000" dirty="0">
                <a:sym typeface="Symbol" charset="2"/>
              </a:rPr>
              <a:t>4</a:t>
            </a:r>
            <a:r>
              <a:rPr lang="en-US" sz="2400" dirty="0">
                <a:sym typeface="Symbol" charset="2"/>
              </a:rPr>
              <a:t> = (S, </a:t>
            </a:r>
            <a:r>
              <a:rPr lang="en-US" sz="2400" baseline="-25000" dirty="0">
                <a:sym typeface="Symbol" charset="2"/>
              </a:rPr>
              <a:t>4</a:t>
            </a:r>
            <a:r>
              <a:rPr lang="en-US" sz="2400" dirty="0">
                <a:sym typeface="Symbol" charset="2"/>
              </a:rPr>
              <a:t>, 4000)</a:t>
            </a:r>
          </a:p>
        </p:txBody>
      </p:sp>
    </p:spTree>
    <p:extLst>
      <p:ext uri="{BB962C8B-B14F-4D97-AF65-F5344CB8AC3E}">
        <p14:creationId xmlns:p14="http://schemas.microsoft.com/office/powerpoint/2010/main" val="3471814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018" y="234498"/>
            <a:ext cx="8420347" cy="751153"/>
          </a:xfrm>
        </p:spPr>
        <p:txBody>
          <a:bodyPr>
            <a:normAutofit/>
          </a:bodyPr>
          <a:lstStyle/>
          <a:p>
            <a:r>
              <a:rPr lang="en-US" sz="4000" dirty="0"/>
              <a:t>Changes in Deep Waters</a:t>
            </a:r>
          </a:p>
        </p:txBody>
      </p:sp>
      <p:sp>
        <p:nvSpPr>
          <p:cNvPr id="5" name="Content Placeholder 4"/>
          <p:cNvSpPr>
            <a:spLocks noGrp="1"/>
          </p:cNvSpPr>
          <p:nvPr>
            <p:ph idx="1"/>
          </p:nvPr>
        </p:nvSpPr>
        <p:spPr>
          <a:xfrm>
            <a:off x="510639" y="1056906"/>
            <a:ext cx="8004711" cy="5722513"/>
          </a:xfrm>
        </p:spPr>
        <p:txBody>
          <a:bodyPr>
            <a:normAutofit/>
          </a:bodyPr>
          <a:lstStyle/>
          <a:p>
            <a:r>
              <a:rPr lang="en-US" sz="2000" dirty="0" err="1"/>
              <a:t>Purkey</a:t>
            </a:r>
            <a:r>
              <a:rPr lang="en-US" sz="2000" dirty="0"/>
              <a:t> and Johnson, 2013; </a:t>
            </a:r>
            <a:r>
              <a:rPr lang="en-US" sz="2000" dirty="0" err="1"/>
              <a:t>Desbruyeres</a:t>
            </a:r>
            <a:r>
              <a:rPr lang="en-US" sz="2000" dirty="0"/>
              <a:t> et al., 2013</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Freshening of AABW and glacial melt (</a:t>
            </a:r>
            <a:r>
              <a:rPr lang="en-US" sz="2000" dirty="0" err="1"/>
              <a:t>Rignot</a:t>
            </a:r>
            <a:r>
              <a:rPr lang="en-US" sz="2000" dirty="0"/>
              <a:t> et al., 2008; Jacobs and </a:t>
            </a:r>
            <a:r>
              <a:rPr lang="en-US" sz="2000" dirty="0" err="1"/>
              <a:t>Giulivi</a:t>
            </a:r>
            <a:r>
              <a:rPr lang="en-US" sz="2000" dirty="0"/>
              <a:t> 2010; Swift and </a:t>
            </a:r>
            <a:r>
              <a:rPr lang="en-US" sz="2000" dirty="0" err="1"/>
              <a:t>Orsi</a:t>
            </a:r>
            <a:r>
              <a:rPr lang="en-US" sz="2000" dirty="0"/>
              <a:t> 2012)</a:t>
            </a:r>
          </a:p>
          <a:p>
            <a:r>
              <a:rPr lang="en-US" sz="2000" dirty="0"/>
              <a:t>Weakening of the lower limb MOC (</a:t>
            </a:r>
            <a:r>
              <a:rPr lang="en-US" sz="2000" dirty="0" err="1"/>
              <a:t>Purkey</a:t>
            </a:r>
            <a:r>
              <a:rPr lang="en-US" sz="2000" dirty="0"/>
              <a:t> and Johnson 2012; </a:t>
            </a:r>
            <a:r>
              <a:rPr lang="en-US" sz="2000" dirty="0" err="1"/>
              <a:t>Kouketsu</a:t>
            </a:r>
            <a:r>
              <a:rPr lang="en-US" sz="2000" dirty="0"/>
              <a:t> et al., 2011) </a:t>
            </a:r>
            <a:r>
              <a:rPr lang="en-US" sz="2000" dirty="0">
                <a:sym typeface="Wingdings"/>
              </a:rPr>
              <a:t></a:t>
            </a:r>
            <a:r>
              <a:rPr lang="en-US" sz="2000" b="1" dirty="0">
                <a:sym typeface="Wingdings"/>
              </a:rPr>
              <a:t> consistent with deep O</a:t>
            </a:r>
            <a:r>
              <a:rPr lang="en-US" sz="2000" b="1" baseline="-25000" dirty="0">
                <a:sym typeface="Wingdings"/>
              </a:rPr>
              <a:t>2</a:t>
            </a:r>
            <a:r>
              <a:rPr lang="en-US" sz="2000" b="1" dirty="0">
                <a:sym typeface="Wingdings"/>
              </a:rPr>
              <a:t> loss</a:t>
            </a:r>
          </a:p>
          <a:p>
            <a:r>
              <a:rPr lang="en-US" sz="2000" i="1" dirty="0">
                <a:sym typeface="Wingdings"/>
              </a:rPr>
              <a:t>Sea Surface Temperature in the Antarctic region has been neutral or even cooling during this time, but there is a widespread warming in the subsurface</a:t>
            </a:r>
            <a:endParaRPr lang="en-US" sz="2000" i="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645" y="1451996"/>
            <a:ext cx="7659584" cy="2470833"/>
          </a:xfrm>
          <a:prstGeom prst="rect">
            <a:avLst/>
          </a:prstGeom>
        </p:spPr>
      </p:pic>
    </p:spTree>
    <p:extLst>
      <p:ext uri="{BB962C8B-B14F-4D97-AF65-F5344CB8AC3E}">
        <p14:creationId xmlns:p14="http://schemas.microsoft.com/office/powerpoint/2010/main" val="16134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deep waters</a:t>
            </a:r>
          </a:p>
        </p:txBody>
      </p:sp>
      <p:sp>
        <p:nvSpPr>
          <p:cNvPr id="3" name="Content Placeholder 2"/>
          <p:cNvSpPr>
            <a:spLocks noGrp="1"/>
          </p:cNvSpPr>
          <p:nvPr>
            <p:ph idx="1"/>
          </p:nvPr>
        </p:nvSpPr>
        <p:spPr/>
        <p:txBody>
          <a:bodyPr/>
          <a:lstStyle/>
          <a:p>
            <a:r>
              <a:rPr lang="en-US" dirty="0"/>
              <a:t>Deep water forms only in the North Atlantic and the Southern Ocean</a:t>
            </a:r>
          </a:p>
          <a:p>
            <a:pPr lvl="1"/>
            <a:r>
              <a:rPr lang="en-US" dirty="0"/>
              <a:t>Deep nutrient and carbon has a large inter-basin gradient</a:t>
            </a:r>
          </a:p>
          <a:p>
            <a:pPr lvl="1"/>
            <a:r>
              <a:rPr lang="en-US" dirty="0"/>
              <a:t>Deep water accumulates respired nutrients and carbon</a:t>
            </a:r>
          </a:p>
          <a:p>
            <a:pPr lvl="1"/>
            <a:r>
              <a:rPr lang="en-US" dirty="0"/>
              <a:t>Deep North Pacific has the highest nutrient and lowest oxygen concentration</a:t>
            </a:r>
          </a:p>
        </p:txBody>
      </p:sp>
    </p:spTree>
    <p:extLst>
      <p:ext uri="{BB962C8B-B14F-4D97-AF65-F5344CB8AC3E}">
        <p14:creationId xmlns:p14="http://schemas.microsoft.com/office/powerpoint/2010/main" val="183754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114217"/>
            <a:ext cx="8229600" cy="1143000"/>
          </a:xfrm>
        </p:spPr>
        <p:txBody>
          <a:bodyPr>
            <a:normAutofit/>
          </a:bodyPr>
          <a:lstStyle/>
          <a:p>
            <a:pPr eaLnBrk="1" hangingPunct="1"/>
            <a:r>
              <a:rPr lang="en-US" dirty="0"/>
              <a:t>How to calculate potential density</a:t>
            </a:r>
          </a:p>
        </p:txBody>
      </p:sp>
      <p:sp>
        <p:nvSpPr>
          <p:cNvPr id="61443" name="Rectangle 3"/>
          <p:cNvSpPr>
            <a:spLocks noGrp="1" noChangeArrowheads="1"/>
          </p:cNvSpPr>
          <p:nvPr>
            <p:ph type="body" idx="1"/>
          </p:nvPr>
        </p:nvSpPr>
        <p:spPr>
          <a:xfrm>
            <a:off x="609600" y="838200"/>
            <a:ext cx="7772400" cy="5791200"/>
          </a:xfrm>
        </p:spPr>
        <p:txBody>
          <a:bodyPr/>
          <a:lstStyle/>
          <a:p>
            <a:pPr lvl="1" eaLnBrk="1" hangingPunct="1">
              <a:lnSpc>
                <a:spcPct val="90000"/>
              </a:lnSpc>
              <a:buFontTx/>
              <a:buNone/>
            </a:pPr>
            <a:endParaRPr lang="en-US" sz="2400" dirty="0">
              <a:sym typeface="Symbol" charset="2"/>
            </a:endParaRPr>
          </a:p>
          <a:p>
            <a:pPr lvl="1" eaLnBrk="1" hangingPunct="1">
              <a:lnSpc>
                <a:spcPct val="90000"/>
              </a:lnSpc>
              <a:buFontTx/>
              <a:buNone/>
            </a:pPr>
            <a:r>
              <a:rPr lang="en-US" sz="2400" dirty="0">
                <a:solidFill>
                  <a:srgbClr val="FF0000"/>
                </a:solidFill>
                <a:sym typeface="Symbol" charset="2"/>
              </a:rPr>
              <a:t>Potential density</a:t>
            </a:r>
            <a:r>
              <a:rPr lang="en-US" sz="2400" dirty="0">
                <a:sym typeface="Symbol" charset="2"/>
              </a:rPr>
              <a:t>: reference the density  (S, T, p) to a specific pressure, such as at the sea surface, or at 1000 </a:t>
            </a:r>
            <a:r>
              <a:rPr lang="en-US" sz="2400" dirty="0" err="1">
                <a:sym typeface="Symbol" charset="2"/>
              </a:rPr>
              <a:t>dbar</a:t>
            </a:r>
            <a:r>
              <a:rPr lang="en-US" sz="2400" dirty="0">
                <a:sym typeface="Symbol" charset="2"/>
              </a:rPr>
              <a:t>, or 4000 </a:t>
            </a:r>
            <a:r>
              <a:rPr lang="en-US" sz="2400" dirty="0" err="1">
                <a:sym typeface="Symbol" charset="2"/>
              </a:rPr>
              <a:t>dbar</a:t>
            </a:r>
            <a:r>
              <a:rPr lang="en-US" sz="2400" dirty="0">
                <a:sym typeface="Symbol" charset="2"/>
              </a:rPr>
              <a:t>, etc.</a:t>
            </a:r>
          </a:p>
          <a:p>
            <a:pPr lvl="1" eaLnBrk="1" hangingPunct="1">
              <a:lnSpc>
                <a:spcPct val="90000"/>
              </a:lnSpc>
              <a:buFontTx/>
              <a:buNone/>
            </a:pPr>
            <a:endParaRPr lang="en-US" sz="2400" dirty="0">
              <a:sym typeface="Symbol" charset="2"/>
            </a:endParaRPr>
          </a:p>
          <a:p>
            <a:pPr lvl="1" eaLnBrk="1" hangingPunct="1">
              <a:lnSpc>
                <a:spcPct val="90000"/>
              </a:lnSpc>
              <a:buFontTx/>
              <a:buNone/>
            </a:pPr>
            <a:r>
              <a:rPr lang="en-US" sz="2400" dirty="0">
                <a:sym typeface="Symbol" charset="2"/>
              </a:rPr>
              <a:t>First compute the potential temperature </a:t>
            </a:r>
            <a:r>
              <a:rPr lang="en-US" sz="2400" dirty="0">
                <a:solidFill>
                  <a:srgbClr val="FF0000"/>
                </a:solidFill>
                <a:sym typeface="Symbol" charset="2"/>
              </a:rPr>
              <a:t>AT THE CHOSEN REFERENCE PRESSURE</a:t>
            </a:r>
          </a:p>
          <a:p>
            <a:pPr lvl="1" eaLnBrk="1" hangingPunct="1">
              <a:lnSpc>
                <a:spcPct val="90000"/>
              </a:lnSpc>
              <a:buFontTx/>
              <a:buNone/>
            </a:pPr>
            <a:r>
              <a:rPr lang="en-US" sz="2400" dirty="0">
                <a:sym typeface="Symbol" charset="2"/>
              </a:rPr>
              <a:t>Second compute density using that potential temperature and the observed salinity at that reference pressure.</a:t>
            </a:r>
          </a:p>
          <a:p>
            <a:pPr lvl="1" eaLnBrk="1" hangingPunct="1">
              <a:lnSpc>
                <a:spcPct val="90000"/>
              </a:lnSpc>
              <a:buFontTx/>
              <a:buNone/>
            </a:pPr>
            <a:r>
              <a:rPr lang="en-US" sz="2400" dirty="0">
                <a:sym typeface="Symbol" charset="2"/>
              </a:rPr>
              <a:t>			</a:t>
            </a:r>
            <a:r>
              <a:rPr lang="en-US" sz="2400" baseline="-25000" dirty="0">
                <a:sym typeface="Symbol" charset="2"/>
              </a:rPr>
              <a:t></a:t>
            </a:r>
            <a:r>
              <a:rPr lang="en-US" sz="2400" dirty="0">
                <a:sym typeface="Symbol" charset="2"/>
              </a:rPr>
              <a:t> = </a:t>
            </a:r>
            <a:r>
              <a:rPr lang="en-US" sz="2400" baseline="-25000" dirty="0">
                <a:sym typeface="Symbol" charset="2"/>
              </a:rPr>
              <a:t>0</a:t>
            </a:r>
            <a:r>
              <a:rPr lang="en-US" sz="2400" dirty="0">
                <a:sym typeface="Symbol" charset="2"/>
              </a:rPr>
              <a:t> = (S, , 0)</a:t>
            </a:r>
          </a:p>
          <a:p>
            <a:pPr lvl="1" eaLnBrk="1" hangingPunct="1">
              <a:lnSpc>
                <a:spcPct val="90000"/>
              </a:lnSpc>
              <a:buFontTx/>
              <a:buNone/>
            </a:pPr>
            <a:r>
              <a:rPr lang="en-US" sz="2400" dirty="0">
                <a:sym typeface="Symbol" charset="2"/>
              </a:rPr>
              <a:t>			</a:t>
            </a:r>
            <a:r>
              <a:rPr lang="en-US" sz="2400" baseline="-25000" dirty="0">
                <a:sym typeface="Symbol" charset="2"/>
              </a:rPr>
              <a:t>1</a:t>
            </a:r>
            <a:r>
              <a:rPr lang="en-US" sz="2400" dirty="0">
                <a:sym typeface="Symbol" charset="2"/>
              </a:rPr>
              <a:t> = (S, </a:t>
            </a:r>
            <a:r>
              <a:rPr lang="en-US" sz="2400" baseline="-25000" dirty="0">
                <a:sym typeface="Symbol" charset="2"/>
              </a:rPr>
              <a:t>1</a:t>
            </a:r>
            <a:r>
              <a:rPr lang="en-US" sz="2400" dirty="0">
                <a:sym typeface="Symbol" charset="2"/>
              </a:rPr>
              <a:t>, 1000)</a:t>
            </a:r>
          </a:p>
          <a:p>
            <a:pPr lvl="1" eaLnBrk="1" hangingPunct="1">
              <a:lnSpc>
                <a:spcPct val="90000"/>
              </a:lnSpc>
              <a:buFontTx/>
              <a:buNone/>
            </a:pPr>
            <a:r>
              <a:rPr lang="en-US" sz="2400" dirty="0">
                <a:sym typeface="Symbol" charset="2"/>
              </a:rPr>
              <a:t>			…..</a:t>
            </a:r>
          </a:p>
          <a:p>
            <a:pPr lvl="1" eaLnBrk="1" hangingPunct="1">
              <a:lnSpc>
                <a:spcPct val="90000"/>
              </a:lnSpc>
              <a:buFontTx/>
              <a:buNone/>
            </a:pPr>
            <a:r>
              <a:rPr lang="en-US" sz="2400" dirty="0">
                <a:sym typeface="Symbol" charset="2"/>
              </a:rPr>
              <a:t>			</a:t>
            </a:r>
            <a:r>
              <a:rPr lang="en-US" sz="2400" baseline="-25000" dirty="0">
                <a:sym typeface="Symbol" charset="2"/>
              </a:rPr>
              <a:t>4</a:t>
            </a:r>
            <a:r>
              <a:rPr lang="en-US" sz="2400" dirty="0">
                <a:sym typeface="Symbol" charset="2"/>
              </a:rPr>
              <a:t> = (S, </a:t>
            </a:r>
            <a:r>
              <a:rPr lang="en-US" sz="2400" baseline="-25000" dirty="0">
                <a:sym typeface="Symbol" charset="2"/>
              </a:rPr>
              <a:t>4</a:t>
            </a:r>
            <a:r>
              <a:rPr lang="en-US" sz="2400" dirty="0">
                <a:sym typeface="Symbol" charset="2"/>
              </a:rPr>
              <a:t>, 4000)</a:t>
            </a:r>
          </a:p>
        </p:txBody>
      </p:sp>
    </p:spTree>
    <p:extLst>
      <p:ext uri="{BB962C8B-B14F-4D97-AF65-F5344CB8AC3E}">
        <p14:creationId xmlns:p14="http://schemas.microsoft.com/office/powerpoint/2010/main" val="1695591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3487</TotalTime>
  <Words>3373</Words>
  <Application>Microsoft Macintosh PowerPoint</Application>
  <PresentationFormat>On-screen Show (4:3)</PresentationFormat>
  <Paragraphs>505</Paragraphs>
  <Slides>81</Slides>
  <Notes>42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5" baseType="lpstr">
      <vt:lpstr>ＭＳ Ｐゴシック</vt:lpstr>
      <vt:lpstr>Arial</vt:lpstr>
      <vt:lpstr>Calibri</vt:lpstr>
      <vt:lpstr>Comic Sans MS</vt:lpstr>
      <vt:lpstr>Helvetica</vt:lpstr>
      <vt:lpstr>Lucida Sans</vt:lpstr>
      <vt:lpstr>Myriad Pro</vt:lpstr>
      <vt:lpstr>Symbol</vt:lpstr>
      <vt:lpstr>Times</vt:lpstr>
      <vt:lpstr>Times New Roman</vt:lpstr>
      <vt:lpstr>Verdana</vt:lpstr>
      <vt:lpstr>Wingdings</vt:lpstr>
      <vt:lpstr>Office Theme</vt:lpstr>
      <vt:lpstr>Equation</vt:lpstr>
      <vt:lpstr>Week 2 : Large-scale ocean properties Tally’s book chapter 4</vt:lpstr>
      <vt:lpstr>Review: salinity</vt:lpstr>
      <vt:lpstr>Review question: temperature/pressure</vt:lpstr>
      <vt:lpstr>Term project</vt:lpstr>
      <vt:lpstr>Three zones</vt:lpstr>
      <vt:lpstr>PowerPoint Presentation</vt:lpstr>
      <vt:lpstr>Potential density</vt:lpstr>
      <vt:lpstr>Potential density</vt:lpstr>
      <vt:lpstr>How to calculate potential density</vt:lpstr>
      <vt:lpstr>Potential density profiles ( &amp; 4)</vt:lpstr>
      <vt:lpstr>The T-S diagram</vt:lpstr>
      <vt:lpstr>Conservative or non-conservative?</vt:lpstr>
      <vt:lpstr>An important nonlinearity for the EOS</vt:lpstr>
      <vt:lpstr>Potential density relative to 0 dbar and 4000 dbar  Cabbeling: Mixture of 2 different (compensating T,S) waters with the same density can lead to a different density  Thermobaricity: The density contours are flatter at 4000dbar. The combination of (S,T) having equal density at surface (0 dbar) will have different density at depth. </vt:lpstr>
      <vt:lpstr>Atlantic section of potential density referenced to 0 dbar ( )</vt:lpstr>
      <vt:lpstr>Atlantic section of potential density referenced to 4000 dbar: 4</vt:lpstr>
      <vt:lpstr>Neutral density n</vt:lpstr>
      <vt:lpstr>Atlantic section of “neutral density”: n</vt:lpstr>
      <vt:lpstr>Isopycnal analysis: track water parcels through the ocean</vt:lpstr>
      <vt:lpstr>Deep isopycnal surface in the Pacific Ocean</vt:lpstr>
      <vt:lpstr>Ocean stratification and water masses</vt:lpstr>
      <vt:lpstr>What controls the stratification?</vt:lpstr>
      <vt:lpstr>Surface temperature: note where the 4°C isotherm occurs (most ocean volume is colder than this)</vt:lpstr>
      <vt:lpstr>Surface salinity</vt:lpstr>
      <vt:lpstr>Surface density (winter)</vt:lpstr>
      <vt:lpstr>Review question</vt:lpstr>
      <vt:lpstr>Review questions</vt:lpstr>
      <vt:lpstr>Measuring seaice thickness from space</vt:lpstr>
      <vt:lpstr>Measuring seaice thickness from space</vt:lpstr>
      <vt:lpstr>Thinning of Arctic seaice</vt:lpstr>
      <vt:lpstr>Decline of Arctic sea ice volume</vt:lpstr>
      <vt:lpstr>Review questions</vt:lpstr>
      <vt:lpstr>Review questions</vt:lpstr>
      <vt:lpstr>Pacific potential temperature section</vt:lpstr>
      <vt:lpstr>1. Definitions: vertical structures (temperature)</vt:lpstr>
      <vt:lpstr>Pacific potential temperature section</vt:lpstr>
      <vt:lpstr>Water masses </vt:lpstr>
      <vt:lpstr>Atlantic vertical section: overall vertical structure</vt:lpstr>
      <vt:lpstr>Atlantic vertical section: overall vertical structure</vt:lpstr>
      <vt:lpstr>Upper ocean</vt:lpstr>
      <vt:lpstr>Mixed layer depth</vt:lpstr>
      <vt:lpstr>What drives the turbulence in the mixed layer?</vt:lpstr>
      <vt:lpstr>Pacific salinity vertical section</vt:lpstr>
      <vt:lpstr>Subtropical Mode Waters (STMW)</vt:lpstr>
      <vt:lpstr>Global Mode Waters</vt:lpstr>
      <vt:lpstr>An example: Kuroshio</vt:lpstr>
      <vt:lpstr>Mode Water in the North Pacific</vt:lpstr>
      <vt:lpstr>What regulates the mode water formation? </vt:lpstr>
      <vt:lpstr>Net air-to-sea heat flux</vt:lpstr>
      <vt:lpstr>Shortwave radiation</vt:lpstr>
      <vt:lpstr>Factors controlling SW radiation</vt:lpstr>
      <vt:lpstr>Longwave radiation</vt:lpstr>
      <vt:lpstr>Longwave radiation</vt:lpstr>
      <vt:lpstr>Sensible heat flux</vt:lpstr>
      <vt:lpstr>Sensible heat flux</vt:lpstr>
      <vt:lpstr>Latent heat flux</vt:lpstr>
      <vt:lpstr>Latent heat flux</vt:lpstr>
      <vt:lpstr>TS structure of the Gulf Stream</vt:lpstr>
      <vt:lpstr>Thermostad : Subtropical Mode Water (Eighteen Degree Water)</vt:lpstr>
      <vt:lpstr>PowerPoint Presentation</vt:lpstr>
      <vt:lpstr>Importance of mode waters for dissolved gas inventories</vt:lpstr>
      <vt:lpstr>Sea-to-air CO2 flux</vt:lpstr>
      <vt:lpstr>Distribution of fossil fuel CO2</vt:lpstr>
      <vt:lpstr>Intermediate layer</vt:lpstr>
      <vt:lpstr>Intermediate water masses (salinity minimum)</vt:lpstr>
      <vt:lpstr>PowerPoint Presentation</vt:lpstr>
      <vt:lpstr>Pacific intermediate waters</vt:lpstr>
      <vt:lpstr>Atlantic intermediate waters</vt:lpstr>
      <vt:lpstr>Review question</vt:lpstr>
      <vt:lpstr>Review question</vt:lpstr>
      <vt:lpstr>Deep layer</vt:lpstr>
      <vt:lpstr>Deep layer (continued)</vt:lpstr>
      <vt:lpstr>Bottom layer</vt:lpstr>
      <vt:lpstr>Ventilation of the deep ocean</vt:lpstr>
      <vt:lpstr>Deep Ventilation</vt:lpstr>
      <vt:lpstr>Deep and bottom water</vt:lpstr>
      <vt:lpstr>Subsurface changes: Circumpolar Deep Water</vt:lpstr>
      <vt:lpstr>Recent changes in the Antarctic climate</vt:lpstr>
      <vt:lpstr>Deoxygenation</vt:lpstr>
      <vt:lpstr>Changes in Deep Waters</vt:lpstr>
      <vt:lpstr>Summary: deep waters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 2 : Large-scale ocean properties</dc:title>
  <dc:creator>Taka Ito</dc:creator>
  <cp:lastModifiedBy>Microsoft Office User</cp:lastModifiedBy>
  <cp:revision>145</cp:revision>
  <cp:lastPrinted>2018-08-28T13:37:08Z</cp:lastPrinted>
  <dcterms:created xsi:type="dcterms:W3CDTF">2013-08-16T19:42:23Z</dcterms:created>
  <dcterms:modified xsi:type="dcterms:W3CDTF">2018-08-30T15:56:13Z</dcterms:modified>
</cp:coreProperties>
</file>