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259" r:id="rId3"/>
    <p:sldId id="258" r:id="rId4"/>
    <p:sldId id="289" r:id="rId5"/>
    <p:sldId id="260" r:id="rId6"/>
    <p:sldId id="257" r:id="rId7"/>
    <p:sldId id="353" r:id="rId8"/>
    <p:sldId id="303" r:id="rId9"/>
    <p:sldId id="308" r:id="rId10"/>
    <p:sldId id="309" r:id="rId11"/>
    <p:sldId id="352" r:id="rId12"/>
    <p:sldId id="301" r:id="rId13"/>
    <p:sldId id="314" r:id="rId14"/>
    <p:sldId id="315" r:id="rId15"/>
    <p:sldId id="316" r:id="rId16"/>
    <p:sldId id="317" r:id="rId17"/>
    <p:sldId id="319" r:id="rId18"/>
    <p:sldId id="318" r:id="rId19"/>
    <p:sldId id="320" r:id="rId20"/>
    <p:sldId id="321" r:id="rId21"/>
    <p:sldId id="322" r:id="rId22"/>
    <p:sldId id="323" r:id="rId23"/>
    <p:sldId id="325" r:id="rId24"/>
    <p:sldId id="326" r:id="rId25"/>
    <p:sldId id="327" r:id="rId26"/>
    <p:sldId id="358" r:id="rId27"/>
    <p:sldId id="355" r:id="rId28"/>
    <p:sldId id="356" r:id="rId29"/>
    <p:sldId id="357" r:id="rId30"/>
    <p:sldId id="359" r:id="rId31"/>
    <p:sldId id="328" r:id="rId32"/>
    <p:sldId id="330" r:id="rId33"/>
    <p:sldId id="332" r:id="rId34"/>
    <p:sldId id="334" r:id="rId35"/>
    <p:sldId id="331" r:id="rId36"/>
    <p:sldId id="335" r:id="rId37"/>
    <p:sldId id="337" r:id="rId38"/>
    <p:sldId id="339" r:id="rId39"/>
    <p:sldId id="340" r:id="rId40"/>
    <p:sldId id="341" r:id="rId41"/>
    <p:sldId id="338" r:id="rId42"/>
    <p:sldId id="342" r:id="rId43"/>
    <p:sldId id="343" r:id="rId44"/>
    <p:sldId id="344" r:id="rId45"/>
    <p:sldId id="347" r:id="rId46"/>
    <p:sldId id="348" r:id="rId47"/>
    <p:sldId id="349" r:id="rId48"/>
    <p:sldId id="350" r:id="rId49"/>
    <p:sldId id="361" r:id="rId50"/>
    <p:sldId id="360" r:id="rId51"/>
    <p:sldId id="351"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p:restoredTop sz="94635"/>
  </p:normalViewPr>
  <p:slideViewPr>
    <p:cSldViewPr snapToGrid="0" snapToObjects="1">
      <p:cViewPr varScale="1">
        <p:scale>
          <a:sx n="110" d="100"/>
          <a:sy n="110" d="100"/>
        </p:scale>
        <p:origin x="1376"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8FEF0D-4B52-534E-BFD6-D6AD5B89193D}" type="datetimeFigureOut">
              <a:rPr lang="en-US" smtClean="0"/>
              <a:t>8/21/18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EBC6F-3D62-7944-AA6D-00BB3E784129}" type="slidenum">
              <a:rPr lang="en-US" smtClean="0"/>
              <a:t>‹#›</a:t>
            </a:fld>
            <a:endParaRPr lang="en-US"/>
          </a:p>
        </p:txBody>
      </p:sp>
    </p:spTree>
    <p:extLst>
      <p:ext uri="{BB962C8B-B14F-4D97-AF65-F5344CB8AC3E}">
        <p14:creationId xmlns:p14="http://schemas.microsoft.com/office/powerpoint/2010/main" val="40733001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FE43C78F-A206-2042-8141-BC52BFE06EAB}" type="slidenum">
              <a:rPr lang="en-US"/>
              <a:pPr/>
              <a:t>20</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856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2DFA52B3-694F-1B4A-A168-618D799A2B8F}" type="slidenum">
              <a:rPr lang="en-US"/>
              <a:pPr/>
              <a:t>38</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37953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0B2495F-724B-2144-89E0-5B472FDE372B}" type="slidenum">
              <a:rPr lang="en-US"/>
              <a:pPr/>
              <a:t>39</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85494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344F8CF-78C8-4D4E-B215-FCC5CB7B377D}" type="slidenum">
              <a:rPr lang="en-US"/>
              <a:pPr/>
              <a:t>40</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1925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76B360EE-2A9E-114D-8564-2F39BCB2EE68}" type="slidenum">
              <a:rPr lang="en-US"/>
              <a:pPr/>
              <a:t>45</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a:t>Return to in Distributions lecture</a:t>
            </a:r>
          </a:p>
        </p:txBody>
      </p:sp>
    </p:spTree>
    <p:extLst>
      <p:ext uri="{BB962C8B-B14F-4D97-AF65-F5344CB8AC3E}">
        <p14:creationId xmlns:p14="http://schemas.microsoft.com/office/powerpoint/2010/main" val="1027486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2DF3B948-3A3E-B748-879B-9C85C34FF564}" type="slidenum">
              <a:rPr lang="en-US"/>
              <a:pPr/>
              <a:t>46</a:t>
            </a:fld>
            <a:endParaRPr lang="en-US"/>
          </a:p>
        </p:txBody>
      </p:sp>
      <p:sp>
        <p:nvSpPr>
          <p:cNvPr id="54275" name="Rectangle 2"/>
          <p:cNvSpPr>
            <a:spLocks noGrp="1" noRot="1" noChangeAspect="1" noChangeArrowheads="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First set of slides repeats what was shown in physical properties lectures</a:t>
            </a:r>
          </a:p>
        </p:txBody>
      </p:sp>
    </p:spTree>
    <p:extLst>
      <p:ext uri="{BB962C8B-B14F-4D97-AF65-F5344CB8AC3E}">
        <p14:creationId xmlns:p14="http://schemas.microsoft.com/office/powerpoint/2010/main" val="105596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B79F790-D0CB-B541-8BAF-1D12D843C5D5}" type="slidenum">
              <a:rPr lang="en-US"/>
              <a:pPr/>
              <a:t>21</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9165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Ended</a:t>
            </a:r>
            <a:r>
              <a:rPr lang="en-US" baseline="0"/>
              <a:t> here Day 1</a:t>
            </a:r>
          </a:p>
          <a:p>
            <a:endParaRPr lang="en-US"/>
          </a:p>
        </p:txBody>
      </p:sp>
      <p:sp>
        <p:nvSpPr>
          <p:cNvPr id="4" name="Slide Number Placeholder 3"/>
          <p:cNvSpPr>
            <a:spLocks noGrp="1"/>
          </p:cNvSpPr>
          <p:nvPr>
            <p:ph type="sldNum" sz="quarter" idx="10"/>
          </p:nvPr>
        </p:nvSpPr>
        <p:spPr/>
        <p:txBody>
          <a:bodyPr/>
          <a:lstStyle/>
          <a:p>
            <a:fld id="{0D2EBC6F-3D62-7944-AA6D-00BB3E784129}" type="slidenum">
              <a:rPr lang="en-US" smtClean="0"/>
              <a:t>22</a:t>
            </a:fld>
            <a:endParaRPr lang="en-US"/>
          </a:p>
        </p:txBody>
      </p:sp>
    </p:spTree>
    <p:extLst>
      <p:ext uri="{BB962C8B-B14F-4D97-AF65-F5344CB8AC3E}">
        <p14:creationId xmlns:p14="http://schemas.microsoft.com/office/powerpoint/2010/main" val="4268538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a:ln/>
        </p:spPr>
      </p:sp>
      <p:sp>
        <p:nvSpPr>
          <p:cNvPr id="56323" name="Notes Placeholder 2"/>
          <p:cNvSpPr>
            <a:spLocks noGrp="1"/>
          </p:cNvSpPr>
          <p:nvPr>
            <p:ph type="body" idx="1"/>
          </p:nvPr>
        </p:nvSpPr>
        <p:spPr>
          <a:noFill/>
          <a:ln/>
        </p:spPr>
        <p:txBody>
          <a:bodyPr/>
          <a:lstStyle/>
          <a:p>
            <a:r>
              <a:rPr lang="en-US"/>
              <a:t>Integration limits: lower is p, upper is pref.  If gamma is constant, expression becomes theta = T + gamma*(pref – p)</a:t>
            </a:r>
          </a:p>
        </p:txBody>
      </p:sp>
      <p:sp>
        <p:nvSpPr>
          <p:cNvPr id="56324" name="Slide Number Placeholder 3"/>
          <p:cNvSpPr>
            <a:spLocks noGrp="1"/>
          </p:cNvSpPr>
          <p:nvPr>
            <p:ph type="sldNum" sz="quarter" idx="5"/>
          </p:nvPr>
        </p:nvSpPr>
        <p:spPr>
          <a:noFill/>
        </p:spPr>
        <p:txBody>
          <a:bodyPr/>
          <a:lstStyle/>
          <a:p>
            <a:fld id="{68D96B74-C111-634B-8B9B-739B5B92EEB5}" type="slidenum">
              <a:rPr lang="en-US" smtClean="0"/>
              <a:pPr/>
              <a:t>23</a:t>
            </a:fld>
            <a:endParaRPr lang="en-US"/>
          </a:p>
        </p:txBody>
      </p:sp>
    </p:spTree>
    <p:extLst>
      <p:ext uri="{BB962C8B-B14F-4D97-AF65-F5344CB8AC3E}">
        <p14:creationId xmlns:p14="http://schemas.microsoft.com/office/powerpoint/2010/main" val="202147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AA6CBA1-1E75-E547-AE10-F41B61821C16}" type="slidenum">
              <a:rPr lang="en-US"/>
              <a:pPr/>
              <a:t>24</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50441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46FC7A0-A55E-AC43-9D30-DD91C6BE0B89}" type="slidenum">
              <a:rPr lang="en-US"/>
              <a:pPr/>
              <a:t>25</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90348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FE43C78F-A206-2042-8141-BC52BFE06EAB}" type="slidenum">
              <a:rPr lang="en-US"/>
              <a:pPr/>
              <a:t>26</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23273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BBBF43B8-4124-5D45-BD94-766D808FCA89}" type="slidenum">
              <a:rPr lang="en-US"/>
              <a:pPr/>
              <a:t>34</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3265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D1C1124A-D10E-CA46-8F7E-F9417F18DC27}" type="slidenum">
              <a:rPr lang="en-US"/>
              <a:pPr/>
              <a:t>37</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40437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6A1570-A64C-8D42-97C0-ADE898370B4F}"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A4111-6371-A44F-9027-B6DC762B7D7A}" type="slidenum">
              <a:rPr lang="en-US" smtClean="0"/>
              <a:t>‹#›</a:t>
            </a:fld>
            <a:endParaRPr lang="en-US"/>
          </a:p>
        </p:txBody>
      </p:sp>
    </p:spTree>
    <p:extLst>
      <p:ext uri="{BB962C8B-B14F-4D97-AF65-F5344CB8AC3E}">
        <p14:creationId xmlns:p14="http://schemas.microsoft.com/office/powerpoint/2010/main" val="2911452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6A1570-A64C-8D42-97C0-ADE898370B4F}"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A4111-6371-A44F-9027-B6DC762B7D7A}" type="slidenum">
              <a:rPr lang="en-US" smtClean="0"/>
              <a:t>‹#›</a:t>
            </a:fld>
            <a:endParaRPr lang="en-US"/>
          </a:p>
        </p:txBody>
      </p:sp>
    </p:spTree>
    <p:extLst>
      <p:ext uri="{BB962C8B-B14F-4D97-AF65-F5344CB8AC3E}">
        <p14:creationId xmlns:p14="http://schemas.microsoft.com/office/powerpoint/2010/main" val="2845286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6A1570-A64C-8D42-97C0-ADE898370B4F}"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A4111-6371-A44F-9027-B6DC762B7D7A}" type="slidenum">
              <a:rPr lang="en-US" smtClean="0"/>
              <a:t>‹#›</a:t>
            </a:fld>
            <a:endParaRPr lang="en-US"/>
          </a:p>
        </p:txBody>
      </p:sp>
    </p:spTree>
    <p:extLst>
      <p:ext uri="{BB962C8B-B14F-4D97-AF65-F5344CB8AC3E}">
        <p14:creationId xmlns:p14="http://schemas.microsoft.com/office/powerpoint/2010/main" val="179695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304800"/>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71DEFA3-6F5F-4343-A502-F449E2914E94}" type="slidenum">
              <a:rPr lang="en-US"/>
              <a:pPr>
                <a:defRPr/>
              </a:pPr>
              <a:t>‹#›</a:t>
            </a:fld>
            <a:endParaRPr lang="en-US"/>
          </a:p>
        </p:txBody>
      </p:sp>
    </p:spTree>
    <p:extLst>
      <p:ext uri="{BB962C8B-B14F-4D97-AF65-F5344CB8AC3E}">
        <p14:creationId xmlns:p14="http://schemas.microsoft.com/office/powerpoint/2010/main" val="426857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6A1570-A64C-8D42-97C0-ADE898370B4F}"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A4111-6371-A44F-9027-B6DC762B7D7A}" type="slidenum">
              <a:rPr lang="en-US" smtClean="0"/>
              <a:t>‹#›</a:t>
            </a:fld>
            <a:endParaRPr lang="en-US"/>
          </a:p>
        </p:txBody>
      </p:sp>
    </p:spTree>
    <p:extLst>
      <p:ext uri="{BB962C8B-B14F-4D97-AF65-F5344CB8AC3E}">
        <p14:creationId xmlns:p14="http://schemas.microsoft.com/office/powerpoint/2010/main" val="1681712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6A1570-A64C-8D42-97C0-ADE898370B4F}"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A4111-6371-A44F-9027-B6DC762B7D7A}" type="slidenum">
              <a:rPr lang="en-US" smtClean="0"/>
              <a:t>‹#›</a:t>
            </a:fld>
            <a:endParaRPr lang="en-US"/>
          </a:p>
        </p:txBody>
      </p:sp>
    </p:spTree>
    <p:extLst>
      <p:ext uri="{BB962C8B-B14F-4D97-AF65-F5344CB8AC3E}">
        <p14:creationId xmlns:p14="http://schemas.microsoft.com/office/powerpoint/2010/main" val="1800403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6A1570-A64C-8D42-97C0-ADE898370B4F}" type="datetimeFigureOut">
              <a:rPr lang="en-US" smtClean="0"/>
              <a:t>8/21/18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A4111-6371-A44F-9027-B6DC762B7D7A}" type="slidenum">
              <a:rPr lang="en-US" smtClean="0"/>
              <a:t>‹#›</a:t>
            </a:fld>
            <a:endParaRPr lang="en-US"/>
          </a:p>
        </p:txBody>
      </p:sp>
    </p:spTree>
    <p:extLst>
      <p:ext uri="{BB962C8B-B14F-4D97-AF65-F5344CB8AC3E}">
        <p14:creationId xmlns:p14="http://schemas.microsoft.com/office/powerpoint/2010/main" val="385943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6A1570-A64C-8D42-97C0-ADE898370B4F}" type="datetimeFigureOut">
              <a:rPr lang="en-US" smtClean="0"/>
              <a:t>8/21/18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0A4111-6371-A44F-9027-B6DC762B7D7A}" type="slidenum">
              <a:rPr lang="en-US" smtClean="0"/>
              <a:t>‹#›</a:t>
            </a:fld>
            <a:endParaRPr lang="en-US"/>
          </a:p>
        </p:txBody>
      </p:sp>
    </p:spTree>
    <p:extLst>
      <p:ext uri="{BB962C8B-B14F-4D97-AF65-F5344CB8AC3E}">
        <p14:creationId xmlns:p14="http://schemas.microsoft.com/office/powerpoint/2010/main" val="384258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6A1570-A64C-8D42-97C0-ADE898370B4F}" type="datetimeFigureOut">
              <a:rPr lang="en-US" smtClean="0"/>
              <a:t>8/21/18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0A4111-6371-A44F-9027-B6DC762B7D7A}" type="slidenum">
              <a:rPr lang="en-US" smtClean="0"/>
              <a:t>‹#›</a:t>
            </a:fld>
            <a:endParaRPr lang="en-US"/>
          </a:p>
        </p:txBody>
      </p:sp>
    </p:spTree>
    <p:extLst>
      <p:ext uri="{BB962C8B-B14F-4D97-AF65-F5344CB8AC3E}">
        <p14:creationId xmlns:p14="http://schemas.microsoft.com/office/powerpoint/2010/main" val="3907252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6A1570-A64C-8D42-97C0-ADE898370B4F}" type="datetimeFigureOut">
              <a:rPr lang="en-US" smtClean="0"/>
              <a:t>8/21/18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0A4111-6371-A44F-9027-B6DC762B7D7A}" type="slidenum">
              <a:rPr lang="en-US" smtClean="0"/>
              <a:t>‹#›</a:t>
            </a:fld>
            <a:endParaRPr lang="en-US"/>
          </a:p>
        </p:txBody>
      </p:sp>
    </p:spTree>
    <p:extLst>
      <p:ext uri="{BB962C8B-B14F-4D97-AF65-F5344CB8AC3E}">
        <p14:creationId xmlns:p14="http://schemas.microsoft.com/office/powerpoint/2010/main" val="1071619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6A1570-A64C-8D42-97C0-ADE898370B4F}" type="datetimeFigureOut">
              <a:rPr lang="en-US" smtClean="0"/>
              <a:t>8/21/18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A4111-6371-A44F-9027-B6DC762B7D7A}" type="slidenum">
              <a:rPr lang="en-US" smtClean="0"/>
              <a:t>‹#›</a:t>
            </a:fld>
            <a:endParaRPr lang="en-US"/>
          </a:p>
        </p:txBody>
      </p:sp>
    </p:spTree>
    <p:extLst>
      <p:ext uri="{BB962C8B-B14F-4D97-AF65-F5344CB8AC3E}">
        <p14:creationId xmlns:p14="http://schemas.microsoft.com/office/powerpoint/2010/main" val="4088914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6A1570-A64C-8D42-97C0-ADE898370B4F}" type="datetimeFigureOut">
              <a:rPr lang="en-US" smtClean="0"/>
              <a:t>8/21/18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A4111-6371-A44F-9027-B6DC762B7D7A}" type="slidenum">
              <a:rPr lang="en-US" smtClean="0"/>
              <a:t>‹#›</a:t>
            </a:fld>
            <a:endParaRPr lang="en-US"/>
          </a:p>
        </p:txBody>
      </p:sp>
    </p:spTree>
    <p:extLst>
      <p:ext uri="{BB962C8B-B14F-4D97-AF65-F5344CB8AC3E}">
        <p14:creationId xmlns:p14="http://schemas.microsoft.com/office/powerpoint/2010/main" val="488010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A1570-A64C-8D42-97C0-ADE898370B4F}" type="datetimeFigureOut">
              <a:rPr lang="en-US" smtClean="0"/>
              <a:t>8/21/18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A4111-6371-A44F-9027-B6DC762B7D7A}" type="slidenum">
              <a:rPr lang="en-US" smtClean="0"/>
              <a:t>‹#›</a:t>
            </a:fld>
            <a:endParaRPr lang="en-US"/>
          </a:p>
        </p:txBody>
      </p:sp>
    </p:spTree>
    <p:extLst>
      <p:ext uri="{BB962C8B-B14F-4D97-AF65-F5344CB8AC3E}">
        <p14:creationId xmlns:p14="http://schemas.microsoft.com/office/powerpoint/2010/main" val="3005973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hadow.eas.gatech.edu/~Ito/webdata/teaching.html" TargetMode="External"/><Relationship Id="rId2" Type="http://schemas.openxmlformats.org/officeDocument/2006/relationships/hyperlink" Target="mailto:taka.ito@eas.gatech.edu" TargetMode="External"/><Relationship Id="rId1" Type="http://schemas.openxmlformats.org/officeDocument/2006/relationships/slideLayout" Target="../slideLayouts/slideLayout2.xml"/><Relationship Id="rId5" Type="http://schemas.openxmlformats.org/officeDocument/2006/relationships/hyperlink" Target="mailto:ftagklis@gatech.edu" TargetMode="External"/><Relationship Id="rId4" Type="http://schemas.openxmlformats.org/officeDocument/2006/relationships/hyperlink" Target="mailto:sdxmonkey@gatech.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6.e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2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179" y="1133785"/>
            <a:ext cx="8571717" cy="1941139"/>
          </a:xfrm>
        </p:spPr>
        <p:txBody>
          <a:bodyPr/>
          <a:lstStyle/>
          <a:p>
            <a:r>
              <a:rPr lang="en-US" dirty="0"/>
              <a:t>Physics and Chemistry </a:t>
            </a:r>
            <a:br>
              <a:rPr lang="en-US" dirty="0"/>
            </a:br>
            <a:r>
              <a:rPr lang="en-US" dirty="0"/>
              <a:t>of the Oceans</a:t>
            </a:r>
          </a:p>
        </p:txBody>
      </p:sp>
      <p:sp>
        <p:nvSpPr>
          <p:cNvPr id="3" name="Subtitle 2"/>
          <p:cNvSpPr>
            <a:spLocks noGrp="1"/>
          </p:cNvSpPr>
          <p:nvPr>
            <p:ph type="subTitle" idx="1"/>
          </p:nvPr>
        </p:nvSpPr>
        <p:spPr>
          <a:xfrm>
            <a:off x="685800" y="3632204"/>
            <a:ext cx="7772400" cy="1752600"/>
          </a:xfrm>
        </p:spPr>
        <p:txBody>
          <a:bodyPr>
            <a:normAutofit/>
          </a:bodyPr>
          <a:lstStyle/>
          <a:p>
            <a:r>
              <a:rPr lang="en-US" sz="3600" dirty="0"/>
              <a:t>EAS4305/6305</a:t>
            </a:r>
          </a:p>
          <a:p>
            <a:r>
              <a:rPr lang="en-US" sz="3600" dirty="0"/>
              <a:t>Fall 2018</a:t>
            </a:r>
          </a:p>
        </p:txBody>
      </p:sp>
    </p:spTree>
    <p:extLst>
      <p:ext uri="{BB962C8B-B14F-4D97-AF65-F5344CB8AC3E}">
        <p14:creationId xmlns:p14="http://schemas.microsoft.com/office/powerpoint/2010/main" val="2693871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9360"/>
          </a:xfrm>
        </p:spPr>
        <p:txBody>
          <a:bodyPr>
            <a:normAutofit fontScale="90000"/>
          </a:bodyPr>
          <a:lstStyle/>
          <a:p>
            <a:r>
              <a:rPr lang="en-US" dirty="0"/>
              <a:t>Mean and median depth of the oceans</a:t>
            </a:r>
          </a:p>
        </p:txBody>
      </p:sp>
      <p:pic>
        <p:nvPicPr>
          <p:cNvPr id="4" name="Picture 3" descr="Screen Shot 2014-08-13 at 12.58.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573" y="1389823"/>
            <a:ext cx="7000769" cy="4872670"/>
          </a:xfrm>
          <a:prstGeom prst="rect">
            <a:avLst/>
          </a:prstGeom>
        </p:spPr>
      </p:pic>
      <p:sp>
        <p:nvSpPr>
          <p:cNvPr id="3" name="TextBox 2"/>
          <p:cNvSpPr txBox="1"/>
          <p:nvPr/>
        </p:nvSpPr>
        <p:spPr>
          <a:xfrm>
            <a:off x="5613400" y="6172200"/>
            <a:ext cx="2428942" cy="369332"/>
          </a:xfrm>
          <a:prstGeom prst="rect">
            <a:avLst/>
          </a:prstGeom>
          <a:noFill/>
        </p:spPr>
        <p:txBody>
          <a:bodyPr wrap="square" rtlCol="0">
            <a:spAutoFit/>
          </a:bodyPr>
          <a:lstStyle/>
          <a:p>
            <a:r>
              <a:rPr lang="en-US" dirty="0"/>
              <a:t>Per 100m interval</a:t>
            </a:r>
          </a:p>
        </p:txBody>
      </p:sp>
    </p:spTree>
    <p:extLst>
      <p:ext uri="{BB962C8B-B14F-4D97-AF65-F5344CB8AC3E}">
        <p14:creationId xmlns:p14="http://schemas.microsoft.com/office/powerpoint/2010/main" val="181696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5-08-17 23.46.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100" y="254336"/>
            <a:ext cx="6375400" cy="6502064"/>
          </a:xfrm>
          <a:prstGeom prst="rect">
            <a:avLst/>
          </a:prstGeom>
        </p:spPr>
      </p:pic>
      <p:sp>
        <p:nvSpPr>
          <p:cNvPr id="5" name="TextBox 4"/>
          <p:cNvSpPr txBox="1"/>
          <p:nvPr/>
        </p:nvSpPr>
        <p:spPr>
          <a:xfrm>
            <a:off x="88900" y="145534"/>
            <a:ext cx="2171700" cy="923330"/>
          </a:xfrm>
          <a:prstGeom prst="rect">
            <a:avLst/>
          </a:prstGeom>
          <a:noFill/>
        </p:spPr>
        <p:txBody>
          <a:bodyPr wrap="square" rtlCol="0">
            <a:spAutoFit/>
          </a:bodyPr>
          <a:lstStyle/>
          <a:p>
            <a:r>
              <a:rPr lang="en-US" dirty="0"/>
              <a:t>Transect of the ocean bathymetry (=shape of seafloor)</a:t>
            </a:r>
          </a:p>
        </p:txBody>
      </p:sp>
      <p:sp>
        <p:nvSpPr>
          <p:cNvPr id="6" name="TextBox 5"/>
          <p:cNvSpPr txBox="1"/>
          <p:nvPr/>
        </p:nvSpPr>
        <p:spPr>
          <a:xfrm>
            <a:off x="406400" y="1384300"/>
            <a:ext cx="1816100" cy="923330"/>
          </a:xfrm>
          <a:prstGeom prst="rect">
            <a:avLst/>
          </a:prstGeom>
          <a:noFill/>
        </p:spPr>
        <p:txBody>
          <a:bodyPr wrap="square" rtlCol="0">
            <a:spAutoFit/>
          </a:bodyPr>
          <a:lstStyle/>
          <a:p>
            <a:r>
              <a:rPr lang="en-US" dirty="0"/>
              <a:t>Shelf is a continuation of the continent</a:t>
            </a:r>
          </a:p>
        </p:txBody>
      </p:sp>
      <p:sp>
        <p:nvSpPr>
          <p:cNvPr id="7" name="TextBox 6"/>
          <p:cNvSpPr txBox="1"/>
          <p:nvPr/>
        </p:nvSpPr>
        <p:spPr>
          <a:xfrm>
            <a:off x="6896100" y="784135"/>
            <a:ext cx="1790700" cy="1200329"/>
          </a:xfrm>
          <a:prstGeom prst="rect">
            <a:avLst/>
          </a:prstGeom>
          <a:noFill/>
        </p:spPr>
        <p:txBody>
          <a:bodyPr wrap="square" rtlCol="0">
            <a:spAutoFit/>
          </a:bodyPr>
          <a:lstStyle/>
          <a:p>
            <a:r>
              <a:rPr lang="en-US" dirty="0"/>
              <a:t>Open (pelagic) ocean has average depth of ~ 4,000m</a:t>
            </a:r>
          </a:p>
        </p:txBody>
      </p:sp>
    </p:spTree>
    <p:extLst>
      <p:ext uri="{BB962C8B-B14F-4D97-AF65-F5344CB8AC3E}">
        <p14:creationId xmlns:p14="http://schemas.microsoft.com/office/powerpoint/2010/main" val="3122280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Physical properties of the seawater</a:t>
            </a:r>
          </a:p>
        </p:txBody>
      </p:sp>
      <p:sp>
        <p:nvSpPr>
          <p:cNvPr id="3" name="Content Placeholder 2"/>
          <p:cNvSpPr>
            <a:spLocks noGrp="1"/>
          </p:cNvSpPr>
          <p:nvPr>
            <p:ph idx="1"/>
          </p:nvPr>
        </p:nvSpPr>
        <p:spPr/>
        <p:txBody>
          <a:bodyPr/>
          <a:lstStyle/>
          <a:p>
            <a:r>
              <a:rPr lang="en-US" dirty="0"/>
              <a:t>1. Pressure</a:t>
            </a:r>
          </a:p>
          <a:p>
            <a:r>
              <a:rPr lang="en-US" dirty="0"/>
              <a:t>2. Depth</a:t>
            </a:r>
          </a:p>
          <a:p>
            <a:r>
              <a:rPr lang="en-US" dirty="0"/>
              <a:t>3. Temperature</a:t>
            </a:r>
          </a:p>
          <a:p>
            <a:r>
              <a:rPr lang="en-US" dirty="0"/>
              <a:t>4. Salinity</a:t>
            </a:r>
          </a:p>
        </p:txBody>
      </p:sp>
    </p:spTree>
    <p:extLst>
      <p:ext uri="{BB962C8B-B14F-4D97-AF65-F5344CB8AC3E}">
        <p14:creationId xmlns:p14="http://schemas.microsoft.com/office/powerpoint/2010/main" val="393054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Pressure</a:t>
            </a:r>
          </a:p>
        </p:txBody>
      </p:sp>
      <p:sp>
        <p:nvSpPr>
          <p:cNvPr id="3" name="Content Placeholder 2"/>
          <p:cNvSpPr>
            <a:spLocks noGrp="1"/>
          </p:cNvSpPr>
          <p:nvPr>
            <p:ph idx="1"/>
          </p:nvPr>
        </p:nvSpPr>
        <p:spPr>
          <a:xfrm>
            <a:off x="457200" y="1417638"/>
            <a:ext cx="8229600" cy="4708526"/>
          </a:xfrm>
        </p:spPr>
        <p:txBody>
          <a:bodyPr/>
          <a:lstStyle/>
          <a:p>
            <a:r>
              <a:rPr lang="en-US" dirty="0"/>
              <a:t>Pressure = weight of overlying water + air</a:t>
            </a:r>
          </a:p>
          <a:p>
            <a:r>
              <a:rPr lang="en-US" dirty="0"/>
              <a:t>Units = Force / area</a:t>
            </a:r>
          </a:p>
        </p:txBody>
      </p:sp>
      <p:sp>
        <p:nvSpPr>
          <p:cNvPr id="4" name="TextBox 3"/>
          <p:cNvSpPr txBox="1"/>
          <p:nvPr/>
        </p:nvSpPr>
        <p:spPr>
          <a:xfrm>
            <a:off x="858054" y="2954084"/>
            <a:ext cx="7665287" cy="2585323"/>
          </a:xfrm>
          <a:prstGeom prst="rect">
            <a:avLst/>
          </a:prstGeom>
          <a:noFill/>
        </p:spPr>
        <p:txBody>
          <a:bodyPr wrap="square" rtlCol="0">
            <a:spAutoFit/>
          </a:bodyPr>
          <a:lstStyle/>
          <a:p>
            <a:pPr>
              <a:spcBef>
                <a:spcPct val="50000"/>
              </a:spcBef>
            </a:pPr>
            <a:r>
              <a:rPr lang="en-US" b="1" dirty="0">
                <a:solidFill>
                  <a:srgbClr val="000000"/>
                </a:solidFill>
                <a:latin typeface="Arial" charset="0"/>
                <a:ea typeface="Arial" charset="0"/>
                <a:cs typeface="Arial" charset="0"/>
              </a:rPr>
              <a:t>What is “force”?</a:t>
            </a:r>
          </a:p>
          <a:p>
            <a:pPr>
              <a:spcBef>
                <a:spcPct val="50000"/>
              </a:spcBef>
            </a:pPr>
            <a:r>
              <a:rPr lang="en-US" dirty="0">
                <a:solidFill>
                  <a:srgbClr val="000000"/>
                </a:solidFill>
                <a:latin typeface="Arial" charset="0"/>
                <a:ea typeface="Arial" charset="0"/>
                <a:cs typeface="Arial" charset="0"/>
              </a:rPr>
              <a:t>Newton’s law:    </a:t>
            </a:r>
            <a:r>
              <a:rPr lang="en-US" b="1" dirty="0">
                <a:solidFill>
                  <a:srgbClr val="000000"/>
                </a:solidFill>
                <a:latin typeface="Arial" charset="0"/>
                <a:ea typeface="Arial" charset="0"/>
                <a:cs typeface="Arial" charset="0"/>
              </a:rPr>
              <a:t>F</a:t>
            </a:r>
            <a:r>
              <a:rPr lang="en-US" dirty="0">
                <a:solidFill>
                  <a:srgbClr val="000000"/>
                </a:solidFill>
                <a:latin typeface="Arial" charset="0"/>
                <a:ea typeface="Arial" charset="0"/>
                <a:cs typeface="Arial" charset="0"/>
              </a:rPr>
              <a:t> = m</a:t>
            </a:r>
            <a:r>
              <a:rPr lang="en-US" b="1" dirty="0">
                <a:solidFill>
                  <a:srgbClr val="000000"/>
                </a:solidFill>
                <a:latin typeface="Arial" charset="0"/>
                <a:ea typeface="Arial" charset="0"/>
                <a:cs typeface="Arial" charset="0"/>
              </a:rPr>
              <a:t>a  </a:t>
            </a:r>
            <a:r>
              <a:rPr lang="en-US" dirty="0">
                <a:solidFill>
                  <a:srgbClr val="000000"/>
                </a:solidFill>
                <a:latin typeface="Arial" charset="0"/>
                <a:ea typeface="Arial" charset="0"/>
                <a:cs typeface="Arial" charset="0"/>
              </a:rPr>
              <a:t>where </a:t>
            </a:r>
            <a:r>
              <a:rPr lang="en-US" b="1" dirty="0">
                <a:solidFill>
                  <a:srgbClr val="000000"/>
                </a:solidFill>
                <a:latin typeface="Arial" charset="0"/>
                <a:ea typeface="Arial" charset="0"/>
                <a:cs typeface="Arial" charset="0"/>
              </a:rPr>
              <a:t>F</a:t>
            </a:r>
            <a:r>
              <a:rPr lang="en-US" dirty="0">
                <a:solidFill>
                  <a:srgbClr val="000000"/>
                </a:solidFill>
                <a:latin typeface="Arial" charset="0"/>
                <a:ea typeface="Arial" charset="0"/>
                <a:cs typeface="Arial" charset="0"/>
              </a:rPr>
              <a:t> and </a:t>
            </a:r>
            <a:r>
              <a:rPr lang="en-US" b="1" dirty="0">
                <a:solidFill>
                  <a:srgbClr val="000000"/>
                </a:solidFill>
                <a:latin typeface="Arial" charset="0"/>
                <a:ea typeface="Arial" charset="0"/>
                <a:cs typeface="Arial" charset="0"/>
              </a:rPr>
              <a:t>a</a:t>
            </a:r>
            <a:r>
              <a:rPr lang="en-US" dirty="0">
                <a:solidFill>
                  <a:srgbClr val="000000"/>
                </a:solidFill>
                <a:latin typeface="Arial" charset="0"/>
                <a:ea typeface="Arial" charset="0"/>
                <a:cs typeface="Arial" charset="0"/>
              </a:rPr>
              <a:t> are 3-D vector force and acceleration, and m is mass.</a:t>
            </a:r>
          </a:p>
          <a:p>
            <a:pPr>
              <a:spcBef>
                <a:spcPct val="50000"/>
              </a:spcBef>
            </a:pPr>
            <a:r>
              <a:rPr lang="en-US" dirty="0">
                <a:solidFill>
                  <a:srgbClr val="000000"/>
                </a:solidFill>
                <a:latin typeface="Arial" charset="0"/>
                <a:ea typeface="Arial" charset="0"/>
                <a:cs typeface="Arial" charset="0"/>
              </a:rPr>
              <a:t>Units of force:  mass x length / (time)</a:t>
            </a:r>
            <a:r>
              <a:rPr lang="en-US" sz="1600" baseline="30000" dirty="0">
                <a:solidFill>
                  <a:srgbClr val="000000"/>
                </a:solidFill>
                <a:latin typeface="Arial" charset="0"/>
                <a:ea typeface="Arial" charset="0"/>
                <a:cs typeface="Arial" charset="0"/>
              </a:rPr>
              <a:t>2</a:t>
            </a:r>
          </a:p>
          <a:p>
            <a:pPr>
              <a:spcBef>
                <a:spcPct val="50000"/>
              </a:spcBef>
            </a:pPr>
            <a:r>
              <a:rPr lang="en-US" dirty="0">
                <a:solidFill>
                  <a:srgbClr val="000000"/>
                </a:solidFill>
                <a:latin typeface="Arial" charset="0"/>
                <a:ea typeface="Arial" charset="0"/>
                <a:cs typeface="Arial" charset="0"/>
              </a:rPr>
              <a:t>	</a:t>
            </a:r>
            <a:r>
              <a:rPr lang="en-US" dirty="0" err="1">
                <a:solidFill>
                  <a:srgbClr val="000000"/>
                </a:solidFill>
                <a:latin typeface="Arial" charset="0"/>
                <a:ea typeface="Arial" charset="0"/>
                <a:cs typeface="Arial" charset="0"/>
              </a:rPr>
              <a:t>cgs</a:t>
            </a:r>
            <a:r>
              <a:rPr lang="en-US" dirty="0">
                <a:solidFill>
                  <a:srgbClr val="000000"/>
                </a:solidFill>
                <a:latin typeface="Arial" charset="0"/>
                <a:ea typeface="Arial" charset="0"/>
                <a:cs typeface="Arial" charset="0"/>
              </a:rPr>
              <a:t>:   1 dyne = 1 </a:t>
            </a:r>
            <a:r>
              <a:rPr lang="en-US" dirty="0" err="1">
                <a:solidFill>
                  <a:srgbClr val="000000"/>
                </a:solidFill>
                <a:latin typeface="Arial" charset="0"/>
                <a:ea typeface="Arial" charset="0"/>
                <a:cs typeface="Arial" charset="0"/>
              </a:rPr>
              <a:t>gm</a:t>
            </a:r>
            <a:r>
              <a:rPr lang="en-US" dirty="0">
                <a:solidFill>
                  <a:srgbClr val="000000"/>
                </a:solidFill>
                <a:latin typeface="Arial" charset="0"/>
                <a:ea typeface="Arial" charset="0"/>
                <a:cs typeface="Arial" charset="0"/>
              </a:rPr>
              <a:t> cm / sec </a:t>
            </a:r>
            <a:r>
              <a:rPr lang="en-US" sz="1600" baseline="30000" dirty="0">
                <a:solidFill>
                  <a:srgbClr val="000000"/>
                </a:solidFill>
                <a:latin typeface="Arial" charset="0"/>
                <a:ea typeface="Arial" charset="0"/>
                <a:cs typeface="Arial" charset="0"/>
              </a:rPr>
              <a:t>2</a:t>
            </a:r>
            <a:endParaRPr lang="en-US" dirty="0">
              <a:solidFill>
                <a:srgbClr val="000000"/>
              </a:solidFill>
              <a:latin typeface="Arial" charset="0"/>
              <a:ea typeface="Arial" charset="0"/>
              <a:cs typeface="Arial" charset="0"/>
            </a:endParaRPr>
          </a:p>
          <a:p>
            <a:pPr>
              <a:spcBef>
                <a:spcPct val="50000"/>
              </a:spcBef>
            </a:pPr>
            <a:r>
              <a:rPr lang="en-US" dirty="0">
                <a:solidFill>
                  <a:srgbClr val="000000"/>
                </a:solidFill>
                <a:latin typeface="Arial" charset="0"/>
                <a:ea typeface="Arial" charset="0"/>
                <a:cs typeface="Arial" charset="0"/>
              </a:rPr>
              <a:t>	</a:t>
            </a:r>
            <a:r>
              <a:rPr lang="en-US" dirty="0" err="1">
                <a:solidFill>
                  <a:srgbClr val="000000"/>
                </a:solidFill>
                <a:latin typeface="Arial" charset="0"/>
                <a:ea typeface="Arial" charset="0"/>
                <a:cs typeface="Arial" charset="0"/>
              </a:rPr>
              <a:t>mks</a:t>
            </a:r>
            <a:r>
              <a:rPr lang="en-US" dirty="0">
                <a:solidFill>
                  <a:srgbClr val="000000"/>
                </a:solidFill>
                <a:latin typeface="Arial" charset="0"/>
                <a:ea typeface="Arial" charset="0"/>
                <a:cs typeface="Arial" charset="0"/>
              </a:rPr>
              <a:t>:   1 Newton = 1 kg m / sec </a:t>
            </a:r>
            <a:r>
              <a:rPr lang="en-US" sz="1600" baseline="30000" dirty="0">
                <a:solidFill>
                  <a:srgbClr val="000000"/>
                </a:solidFill>
                <a:latin typeface="Arial" charset="0"/>
                <a:ea typeface="Arial" charset="0"/>
                <a:cs typeface="Arial" charset="0"/>
              </a:rPr>
              <a:t>2</a:t>
            </a:r>
          </a:p>
          <a:p>
            <a:endParaRPr lang="en-US" dirty="0"/>
          </a:p>
        </p:txBody>
      </p:sp>
    </p:spTree>
    <p:extLst>
      <p:ext uri="{BB962C8B-B14F-4D97-AF65-F5344CB8AC3E}">
        <p14:creationId xmlns:p14="http://schemas.microsoft.com/office/powerpoint/2010/main" val="2028011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9460"/>
          </a:xfrm>
        </p:spPr>
        <p:txBody>
          <a:bodyPr/>
          <a:lstStyle/>
          <a:p>
            <a:r>
              <a:rPr lang="en-US" dirty="0"/>
              <a:t>1. Pressure</a:t>
            </a:r>
          </a:p>
        </p:txBody>
      </p:sp>
      <p:sp>
        <p:nvSpPr>
          <p:cNvPr id="4" name="Text Box 3"/>
          <p:cNvSpPr txBox="1">
            <a:spLocks noChangeArrowheads="1"/>
          </p:cNvSpPr>
          <p:nvPr/>
        </p:nvSpPr>
        <p:spPr bwMode="auto">
          <a:xfrm>
            <a:off x="906673" y="1303425"/>
            <a:ext cx="7608512" cy="438581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b="1" dirty="0">
                <a:solidFill>
                  <a:srgbClr val="000000"/>
                </a:solidFill>
                <a:latin typeface="Arial" charset="0"/>
                <a:ea typeface="Arial" charset="0"/>
                <a:cs typeface="Arial" charset="0"/>
              </a:rPr>
              <a:t>What are the units of “pressure”?</a:t>
            </a:r>
          </a:p>
          <a:p>
            <a:pPr>
              <a:spcBef>
                <a:spcPct val="50000"/>
              </a:spcBef>
            </a:pPr>
            <a:r>
              <a:rPr lang="en-US" dirty="0">
                <a:solidFill>
                  <a:srgbClr val="000000"/>
                </a:solidFill>
                <a:latin typeface="Arial" charset="0"/>
                <a:ea typeface="Arial" charset="0"/>
                <a:cs typeface="Arial" charset="0"/>
              </a:rPr>
              <a:t>Units of pressure:  dyne/cm</a:t>
            </a:r>
            <a:r>
              <a:rPr lang="en-US" sz="2000" baseline="30000" dirty="0">
                <a:solidFill>
                  <a:srgbClr val="000000"/>
                </a:solidFill>
                <a:latin typeface="Arial" charset="0"/>
                <a:ea typeface="Arial" charset="0"/>
                <a:cs typeface="Arial" charset="0"/>
              </a:rPr>
              <a:t>2</a:t>
            </a:r>
            <a:r>
              <a:rPr lang="en-US" dirty="0">
                <a:solidFill>
                  <a:srgbClr val="000000"/>
                </a:solidFill>
                <a:latin typeface="Arial" charset="0"/>
                <a:ea typeface="Arial" charset="0"/>
                <a:cs typeface="Arial" charset="0"/>
              </a:rPr>
              <a:t> and N/m</a:t>
            </a:r>
            <a:r>
              <a:rPr lang="en-US" sz="2000" baseline="30000" dirty="0">
                <a:solidFill>
                  <a:srgbClr val="000000"/>
                </a:solidFill>
                <a:latin typeface="Arial" charset="0"/>
                <a:ea typeface="Arial" charset="0"/>
                <a:cs typeface="Arial" charset="0"/>
              </a:rPr>
              <a:t>2</a:t>
            </a:r>
            <a:endParaRPr lang="en-US" dirty="0">
              <a:solidFill>
                <a:srgbClr val="000000"/>
              </a:solidFill>
              <a:latin typeface="Arial" charset="0"/>
              <a:ea typeface="Arial" charset="0"/>
              <a:cs typeface="Arial" charset="0"/>
            </a:endParaRPr>
          </a:p>
          <a:p>
            <a:pPr>
              <a:spcBef>
                <a:spcPct val="50000"/>
              </a:spcBef>
            </a:pPr>
            <a:r>
              <a:rPr lang="en-US" b="1" dirty="0">
                <a:solidFill>
                  <a:srgbClr val="000000"/>
                </a:solidFill>
                <a:latin typeface="Arial" charset="0"/>
                <a:ea typeface="Arial" charset="0"/>
                <a:cs typeface="Arial" charset="0"/>
              </a:rPr>
              <a:t>SI:</a:t>
            </a:r>
            <a:r>
              <a:rPr lang="en-US" dirty="0">
                <a:solidFill>
                  <a:srgbClr val="000000"/>
                </a:solidFill>
                <a:latin typeface="Arial" charset="0"/>
                <a:ea typeface="Arial" charset="0"/>
                <a:cs typeface="Arial" charset="0"/>
              </a:rPr>
              <a:t> 1 Pascal = 1 N/m</a:t>
            </a:r>
            <a:r>
              <a:rPr lang="en-US" sz="2000" baseline="30000" dirty="0">
                <a:solidFill>
                  <a:srgbClr val="000000"/>
                </a:solidFill>
                <a:latin typeface="Arial" charset="0"/>
                <a:ea typeface="Arial" charset="0"/>
                <a:cs typeface="Arial" charset="0"/>
              </a:rPr>
              <a:t>2</a:t>
            </a:r>
            <a:endParaRPr lang="en-US" dirty="0">
              <a:solidFill>
                <a:srgbClr val="000000"/>
              </a:solidFill>
              <a:latin typeface="Arial" charset="0"/>
              <a:ea typeface="Arial" charset="0"/>
              <a:cs typeface="Arial" charset="0"/>
            </a:endParaRPr>
          </a:p>
          <a:p>
            <a:pPr>
              <a:spcBef>
                <a:spcPct val="50000"/>
              </a:spcBef>
            </a:pPr>
            <a:r>
              <a:rPr lang="en-US" b="1" dirty="0">
                <a:solidFill>
                  <a:srgbClr val="000000"/>
                </a:solidFill>
                <a:latin typeface="Arial" charset="0"/>
                <a:ea typeface="Arial" charset="0"/>
                <a:cs typeface="Arial" charset="0"/>
              </a:rPr>
              <a:t>Conventional:</a:t>
            </a:r>
            <a:r>
              <a:rPr lang="en-US" dirty="0">
                <a:solidFill>
                  <a:srgbClr val="000000"/>
                </a:solidFill>
                <a:latin typeface="Arial" charset="0"/>
                <a:ea typeface="Arial" charset="0"/>
                <a:cs typeface="Arial" charset="0"/>
              </a:rPr>
              <a:t> 1 bar = 10</a:t>
            </a:r>
            <a:r>
              <a:rPr lang="en-US" baseline="30000" dirty="0">
                <a:solidFill>
                  <a:srgbClr val="000000"/>
                </a:solidFill>
                <a:latin typeface="Arial" charset="0"/>
                <a:ea typeface="Arial" charset="0"/>
                <a:cs typeface="Arial" charset="0"/>
              </a:rPr>
              <a:t>6</a:t>
            </a:r>
            <a:r>
              <a:rPr lang="en-US" dirty="0">
                <a:solidFill>
                  <a:srgbClr val="000000"/>
                </a:solidFill>
                <a:latin typeface="Arial" charset="0"/>
                <a:ea typeface="Arial" charset="0"/>
                <a:cs typeface="Arial" charset="0"/>
              </a:rPr>
              <a:t> dynes/cm</a:t>
            </a:r>
            <a:r>
              <a:rPr lang="en-US" sz="2000" baseline="30000" dirty="0">
                <a:solidFill>
                  <a:srgbClr val="000000"/>
                </a:solidFill>
                <a:latin typeface="Arial" charset="0"/>
                <a:ea typeface="Arial" charset="0"/>
                <a:cs typeface="Arial" charset="0"/>
              </a:rPr>
              <a:t>2</a:t>
            </a:r>
            <a:r>
              <a:rPr lang="en-US" dirty="0">
                <a:solidFill>
                  <a:srgbClr val="000000"/>
                </a:solidFill>
                <a:latin typeface="Arial" charset="0"/>
                <a:ea typeface="Arial" charset="0"/>
                <a:cs typeface="Arial" charset="0"/>
              </a:rPr>
              <a:t> = 10</a:t>
            </a:r>
            <a:r>
              <a:rPr lang="en-US" baseline="30000" dirty="0">
                <a:solidFill>
                  <a:srgbClr val="000000"/>
                </a:solidFill>
                <a:latin typeface="Arial" charset="0"/>
                <a:ea typeface="Arial" charset="0"/>
                <a:cs typeface="Arial" charset="0"/>
              </a:rPr>
              <a:t>5</a:t>
            </a:r>
            <a:r>
              <a:rPr lang="en-US" dirty="0">
                <a:solidFill>
                  <a:srgbClr val="000000"/>
                </a:solidFill>
                <a:latin typeface="Arial" charset="0"/>
                <a:ea typeface="Arial" charset="0"/>
                <a:cs typeface="Arial" charset="0"/>
              </a:rPr>
              <a:t> N/m</a:t>
            </a:r>
            <a:r>
              <a:rPr lang="en-US" sz="2000" baseline="30000" dirty="0">
                <a:solidFill>
                  <a:srgbClr val="000000"/>
                </a:solidFill>
                <a:latin typeface="Arial" charset="0"/>
                <a:ea typeface="Arial" charset="0"/>
                <a:cs typeface="Arial" charset="0"/>
              </a:rPr>
              <a:t>2</a:t>
            </a:r>
            <a:endParaRPr lang="en-US" dirty="0">
              <a:solidFill>
                <a:srgbClr val="000000"/>
              </a:solidFill>
              <a:latin typeface="Arial" charset="0"/>
              <a:ea typeface="Arial" charset="0"/>
              <a:cs typeface="Arial" charset="0"/>
            </a:endParaRPr>
          </a:p>
          <a:p>
            <a:pPr>
              <a:spcBef>
                <a:spcPct val="50000"/>
              </a:spcBef>
            </a:pPr>
            <a:r>
              <a:rPr lang="en-US" dirty="0">
                <a:solidFill>
                  <a:srgbClr val="000000"/>
                </a:solidFill>
                <a:latin typeface="Arial" charset="0"/>
                <a:ea typeface="Arial" charset="0"/>
                <a:cs typeface="Arial" charset="0"/>
              </a:rPr>
              <a:t>	approximately the atmospheric pressure at sea level</a:t>
            </a:r>
          </a:p>
          <a:p>
            <a:pPr>
              <a:spcBef>
                <a:spcPct val="50000"/>
              </a:spcBef>
            </a:pPr>
            <a:r>
              <a:rPr lang="en-US" dirty="0">
                <a:solidFill>
                  <a:srgbClr val="000000"/>
                </a:solidFill>
                <a:latin typeface="Arial" charset="0"/>
                <a:ea typeface="Arial" charset="0"/>
                <a:cs typeface="Arial" charset="0"/>
              </a:rPr>
              <a:t>1 atmosphere = 1000 </a:t>
            </a:r>
            <a:r>
              <a:rPr lang="en-US" dirty="0" err="1">
                <a:solidFill>
                  <a:srgbClr val="000000"/>
                </a:solidFill>
                <a:latin typeface="Arial" charset="0"/>
                <a:ea typeface="Arial" charset="0"/>
                <a:cs typeface="Arial" charset="0"/>
              </a:rPr>
              <a:t>millibar</a:t>
            </a:r>
            <a:r>
              <a:rPr lang="en-US" dirty="0">
                <a:solidFill>
                  <a:srgbClr val="000000"/>
                </a:solidFill>
                <a:latin typeface="Arial" charset="0"/>
                <a:ea typeface="Arial" charset="0"/>
                <a:cs typeface="Arial" charset="0"/>
              </a:rPr>
              <a:t> = 1 bar</a:t>
            </a:r>
          </a:p>
          <a:p>
            <a:pPr>
              <a:spcBef>
                <a:spcPct val="50000"/>
              </a:spcBef>
            </a:pPr>
            <a:r>
              <a:rPr lang="en-US" dirty="0">
                <a:solidFill>
                  <a:srgbClr val="000000"/>
                </a:solidFill>
                <a:latin typeface="Arial" charset="0"/>
                <a:ea typeface="Arial" charset="0"/>
                <a:cs typeface="Arial" charset="0"/>
              </a:rPr>
              <a:t>1 </a:t>
            </a:r>
            <a:r>
              <a:rPr lang="en-US" dirty="0" err="1">
                <a:solidFill>
                  <a:srgbClr val="000000"/>
                </a:solidFill>
                <a:latin typeface="Arial" charset="0"/>
                <a:ea typeface="Arial" charset="0"/>
                <a:cs typeface="Arial" charset="0"/>
              </a:rPr>
              <a:t>decibar</a:t>
            </a:r>
            <a:r>
              <a:rPr lang="en-US" dirty="0">
                <a:solidFill>
                  <a:srgbClr val="000000"/>
                </a:solidFill>
                <a:latin typeface="Arial" charset="0"/>
                <a:ea typeface="Arial" charset="0"/>
                <a:cs typeface="Arial" charset="0"/>
              </a:rPr>
              <a:t> = 0.1 bar </a:t>
            </a:r>
          </a:p>
          <a:p>
            <a:pPr>
              <a:spcBef>
                <a:spcPct val="50000"/>
              </a:spcBef>
            </a:pPr>
            <a:r>
              <a:rPr lang="en-US" dirty="0" err="1">
                <a:solidFill>
                  <a:srgbClr val="FF120C"/>
                </a:solidFill>
                <a:latin typeface="Arial" charset="0"/>
                <a:ea typeface="Arial" charset="0"/>
                <a:cs typeface="Arial" charset="0"/>
              </a:rPr>
              <a:t>Decibar</a:t>
            </a:r>
            <a:r>
              <a:rPr lang="en-US" dirty="0">
                <a:solidFill>
                  <a:srgbClr val="000000"/>
                </a:solidFill>
                <a:latin typeface="Arial" charset="0"/>
                <a:ea typeface="Arial" charset="0"/>
                <a:cs typeface="Arial" charset="0"/>
              </a:rPr>
              <a:t> or “</a:t>
            </a:r>
            <a:r>
              <a:rPr lang="en-US" dirty="0" err="1">
                <a:solidFill>
                  <a:srgbClr val="FF120C"/>
                </a:solidFill>
                <a:latin typeface="Arial" charset="0"/>
                <a:ea typeface="Arial" charset="0"/>
                <a:cs typeface="Arial" charset="0"/>
              </a:rPr>
              <a:t>dbar</a:t>
            </a:r>
            <a:r>
              <a:rPr lang="en-US" dirty="0">
                <a:solidFill>
                  <a:srgbClr val="000000"/>
                </a:solidFill>
                <a:latin typeface="Arial" charset="0"/>
                <a:ea typeface="Arial" charset="0"/>
                <a:cs typeface="Arial" charset="0"/>
              </a:rPr>
              <a:t>” is the most common pressure unit used in oceanography because it is so close to 1 m, given the density of seawater: approximately the pressure for 1 meter of seawater.  (Don’t use the abbreviation “</a:t>
            </a:r>
            <a:r>
              <a:rPr lang="en-US" dirty="0" err="1">
                <a:solidFill>
                  <a:srgbClr val="000000"/>
                </a:solidFill>
                <a:latin typeface="Arial" charset="0"/>
                <a:ea typeface="Arial" charset="0"/>
                <a:cs typeface="Arial" charset="0"/>
              </a:rPr>
              <a:t>db</a:t>
            </a:r>
            <a:r>
              <a:rPr lang="en-US" dirty="0">
                <a:solidFill>
                  <a:srgbClr val="000000"/>
                </a:solidFill>
                <a:latin typeface="Arial" charset="0"/>
                <a:ea typeface="Arial" charset="0"/>
                <a:cs typeface="Arial" charset="0"/>
              </a:rPr>
              <a:t>” because dB is used for decibels – sound intensity.)</a:t>
            </a:r>
          </a:p>
        </p:txBody>
      </p:sp>
    </p:spTree>
    <p:extLst>
      <p:ext uri="{BB962C8B-B14F-4D97-AF65-F5344CB8AC3E}">
        <p14:creationId xmlns:p14="http://schemas.microsoft.com/office/powerpoint/2010/main" val="1844602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2. Relating pressure and depth</a:t>
            </a:r>
          </a:p>
        </p:txBody>
      </p:sp>
      <p:sp>
        <p:nvSpPr>
          <p:cNvPr id="4" name="Text Box 3"/>
          <p:cNvSpPr txBox="1">
            <a:spLocks noChangeArrowheads="1"/>
          </p:cNvSpPr>
          <p:nvPr/>
        </p:nvSpPr>
        <p:spPr bwMode="auto">
          <a:xfrm>
            <a:off x="304800" y="1180504"/>
            <a:ext cx="8610600" cy="535531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latin typeface="Helvetica" charset="0"/>
              </a:rPr>
              <a:t>“</a:t>
            </a:r>
            <a:r>
              <a:rPr lang="en-US" dirty="0">
                <a:solidFill>
                  <a:srgbClr val="FF120C"/>
                </a:solidFill>
                <a:latin typeface="Helvetica" charset="0"/>
              </a:rPr>
              <a:t>Hydrostatic balance</a:t>
            </a:r>
            <a:r>
              <a:rPr lang="en-US" dirty="0">
                <a:solidFill>
                  <a:srgbClr val="000000"/>
                </a:solidFill>
                <a:latin typeface="Helvetica" charset="0"/>
              </a:rPr>
              <a:t>”</a:t>
            </a:r>
          </a:p>
          <a:p>
            <a:pPr>
              <a:spcBef>
                <a:spcPct val="50000"/>
              </a:spcBef>
            </a:pPr>
            <a:r>
              <a:rPr lang="en-US" dirty="0">
                <a:solidFill>
                  <a:srgbClr val="000000"/>
                </a:solidFill>
                <a:latin typeface="Helvetica" charset="0"/>
              </a:rPr>
              <a:t>From Newton’s law, use the force balance in the vertical direction (per unit area)</a:t>
            </a:r>
          </a:p>
          <a:p>
            <a:pPr>
              <a:spcBef>
                <a:spcPct val="50000"/>
              </a:spcBef>
            </a:pPr>
            <a:r>
              <a:rPr lang="en-US" dirty="0">
                <a:solidFill>
                  <a:srgbClr val="000000"/>
                </a:solidFill>
                <a:latin typeface="Helvetica" charset="0"/>
              </a:rPr>
              <a:t>	P: 	</a:t>
            </a:r>
            <a:r>
              <a:rPr lang="en-US" dirty="0">
                <a:solidFill>
                  <a:srgbClr val="000000"/>
                </a:solidFill>
              </a:rPr>
              <a:t>vertical force = pressure</a:t>
            </a:r>
          </a:p>
          <a:p>
            <a:pPr>
              <a:spcBef>
                <a:spcPct val="50000"/>
              </a:spcBef>
            </a:pPr>
            <a:r>
              <a:rPr lang="en-US" dirty="0">
                <a:solidFill>
                  <a:srgbClr val="000000"/>
                </a:solidFill>
              </a:rPr>
              <a:t>	</a:t>
            </a:r>
            <a:r>
              <a:rPr lang="en-US" dirty="0">
                <a:solidFill>
                  <a:srgbClr val="000000"/>
                </a:solidFill>
                <a:latin typeface="Symbol" charset="2"/>
                <a:cs typeface="Symbol" charset="2"/>
              </a:rPr>
              <a:t>     </a:t>
            </a:r>
            <a:r>
              <a:rPr lang="en-US" dirty="0">
                <a:solidFill>
                  <a:srgbClr val="000000"/>
                </a:solidFill>
              </a:rPr>
              <a:t>: 	mass = density integrated over the vertical extent of the fluid</a:t>
            </a:r>
          </a:p>
          <a:p>
            <a:pPr>
              <a:spcBef>
                <a:spcPct val="50000"/>
              </a:spcBef>
            </a:pPr>
            <a:r>
              <a:rPr lang="en-US" dirty="0">
                <a:solidFill>
                  <a:srgbClr val="000000"/>
                </a:solidFill>
              </a:rPr>
              <a:t>  	-g: 	vertical acceleration = gravity (positive upward)</a:t>
            </a:r>
          </a:p>
          <a:p>
            <a:pPr>
              <a:spcBef>
                <a:spcPct val="50000"/>
              </a:spcBef>
            </a:pPr>
            <a:endParaRPr lang="en-US" dirty="0">
              <a:solidFill>
                <a:srgbClr val="000000"/>
              </a:solidFill>
            </a:endParaRPr>
          </a:p>
          <a:p>
            <a:pPr>
              <a:spcBef>
                <a:spcPct val="50000"/>
              </a:spcBef>
            </a:pPr>
            <a:r>
              <a:rPr lang="en-US" dirty="0">
                <a:solidFill>
                  <a:srgbClr val="000000"/>
                </a:solidFill>
              </a:rPr>
              <a:t>Newton’s law:  P =  </a:t>
            </a:r>
          </a:p>
          <a:p>
            <a:pPr>
              <a:spcBef>
                <a:spcPct val="50000"/>
              </a:spcBef>
            </a:pPr>
            <a:r>
              <a:rPr lang="en-US" dirty="0">
                <a:solidFill>
                  <a:srgbClr val="000000"/>
                </a:solidFill>
              </a:rPr>
              <a:t>Differential form</a:t>
            </a:r>
          </a:p>
          <a:p>
            <a:pPr>
              <a:spcBef>
                <a:spcPct val="50000"/>
              </a:spcBef>
            </a:pPr>
            <a:endParaRPr lang="en-US" dirty="0">
              <a:solidFill>
                <a:srgbClr val="000000"/>
              </a:solidFill>
            </a:endParaRPr>
          </a:p>
          <a:p>
            <a:pPr>
              <a:spcBef>
                <a:spcPct val="50000"/>
              </a:spcBef>
            </a:pPr>
            <a:endParaRPr lang="en-US" dirty="0">
              <a:solidFill>
                <a:srgbClr val="000000"/>
              </a:solidFill>
            </a:endParaRPr>
          </a:p>
          <a:p>
            <a:pPr>
              <a:spcBef>
                <a:spcPct val="50000"/>
              </a:spcBef>
            </a:pPr>
            <a:r>
              <a:rPr lang="en-US" dirty="0">
                <a:solidFill>
                  <a:srgbClr val="000000"/>
                </a:solidFill>
              </a:rPr>
              <a:t>where </a:t>
            </a:r>
            <a:r>
              <a:rPr lang="en-US" dirty="0">
                <a:solidFill>
                  <a:srgbClr val="000000"/>
                </a:solidFill>
                <a:sym typeface="Symbol" charset="2"/>
              </a:rPr>
              <a:t></a:t>
            </a:r>
            <a:r>
              <a:rPr lang="en-US" dirty="0">
                <a:solidFill>
                  <a:srgbClr val="000000"/>
                </a:solidFill>
              </a:rPr>
              <a:t> is the density of seawater, </a:t>
            </a:r>
            <a:r>
              <a:rPr lang="en-US" dirty="0">
                <a:solidFill>
                  <a:srgbClr val="000000"/>
                </a:solidFill>
                <a:sym typeface="Symbol" charset="2"/>
              </a:rPr>
              <a:t></a:t>
            </a:r>
            <a:r>
              <a:rPr lang="en-US" dirty="0">
                <a:solidFill>
                  <a:srgbClr val="000000"/>
                </a:solidFill>
              </a:rPr>
              <a:t> ~1025 kg/m</a:t>
            </a:r>
            <a:r>
              <a:rPr lang="en-US" baseline="30000" dirty="0">
                <a:solidFill>
                  <a:srgbClr val="000000"/>
                </a:solidFill>
              </a:rPr>
              <a:t>3</a:t>
            </a:r>
            <a:r>
              <a:rPr lang="en-US" dirty="0">
                <a:solidFill>
                  <a:srgbClr val="000000"/>
                </a:solidFill>
              </a:rPr>
              <a:t>, </a:t>
            </a:r>
          </a:p>
          <a:p>
            <a:pPr>
              <a:spcBef>
                <a:spcPct val="50000"/>
              </a:spcBef>
            </a:pPr>
            <a:r>
              <a:rPr lang="en-US" dirty="0">
                <a:solidFill>
                  <a:srgbClr val="000000"/>
                </a:solidFill>
              </a:rPr>
              <a:t>Gravitational constant, g ~9.8 m/s</a:t>
            </a:r>
            <a:r>
              <a:rPr lang="en-US" baseline="30000" dirty="0">
                <a:solidFill>
                  <a:srgbClr val="000000"/>
                </a:solidFill>
              </a:rPr>
              <a:t>2</a:t>
            </a:r>
            <a:endParaRPr lang="en-US" dirty="0">
              <a:solidFill>
                <a:srgbClr val="000000"/>
              </a:solidFill>
            </a:endParaRPr>
          </a:p>
          <a:p>
            <a:pPr>
              <a:spcBef>
                <a:spcPct val="50000"/>
              </a:spcBef>
            </a:pPr>
            <a:endParaRPr lang="en-US" dirty="0">
              <a:solidFill>
                <a:schemeClr val="bg1"/>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641697996"/>
              </p:ext>
            </p:extLst>
          </p:nvPr>
        </p:nvGraphicFramePr>
        <p:xfrm>
          <a:off x="592099" y="2454040"/>
          <a:ext cx="557402" cy="360672"/>
        </p:xfrm>
        <a:graphic>
          <a:graphicData uri="http://schemas.openxmlformats.org/presentationml/2006/ole">
            <mc:AlternateContent xmlns:mc="http://schemas.openxmlformats.org/markup-compatibility/2006">
              <mc:Choice xmlns:v="urn:schemas-microsoft-com:vml" Requires="v">
                <p:oleObj spid="_x0000_s1276" name="Equation" r:id="rId3" imgW="431800" imgH="279400" progId="Equation.3">
                  <p:embed/>
                </p:oleObj>
              </mc:Choice>
              <mc:Fallback>
                <p:oleObj name="Equation" r:id="rId3" imgW="431800" imgH="279400" progId="Equation.3">
                  <p:embed/>
                  <p:pic>
                    <p:nvPicPr>
                      <p:cNvPr id="0" name=""/>
                      <p:cNvPicPr/>
                      <p:nvPr/>
                    </p:nvPicPr>
                    <p:blipFill>
                      <a:blip r:embed="rId4"/>
                      <a:stretch>
                        <a:fillRect/>
                      </a:stretch>
                    </p:blipFill>
                    <p:spPr>
                      <a:xfrm>
                        <a:off x="592099" y="2454040"/>
                        <a:ext cx="557402" cy="36067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35933401"/>
              </p:ext>
            </p:extLst>
          </p:nvPr>
        </p:nvGraphicFramePr>
        <p:xfrm>
          <a:off x="2167321" y="3670630"/>
          <a:ext cx="754063" cy="360362"/>
        </p:xfrm>
        <a:graphic>
          <a:graphicData uri="http://schemas.openxmlformats.org/presentationml/2006/ole">
            <mc:AlternateContent xmlns:mc="http://schemas.openxmlformats.org/markup-compatibility/2006">
              <mc:Choice xmlns:v="urn:schemas-microsoft-com:vml" Requires="v">
                <p:oleObj spid="_x0000_s1277" name="Equation" r:id="rId5" imgW="584200" imgH="279400" progId="Equation.3">
                  <p:embed/>
                </p:oleObj>
              </mc:Choice>
              <mc:Fallback>
                <p:oleObj name="Equation" r:id="rId5" imgW="584200" imgH="279400" progId="Equation.3">
                  <p:embed/>
                  <p:pic>
                    <p:nvPicPr>
                      <p:cNvPr id="0" name=""/>
                      <p:cNvPicPr/>
                      <p:nvPr/>
                    </p:nvPicPr>
                    <p:blipFill>
                      <a:blip r:embed="rId6"/>
                      <a:stretch>
                        <a:fillRect/>
                      </a:stretch>
                    </p:blipFill>
                    <p:spPr>
                      <a:xfrm>
                        <a:off x="2167321" y="3670630"/>
                        <a:ext cx="754063" cy="36036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430210515"/>
              </p:ext>
            </p:extLst>
          </p:nvPr>
        </p:nvGraphicFramePr>
        <p:xfrm>
          <a:off x="2167321" y="4267749"/>
          <a:ext cx="819150" cy="523875"/>
        </p:xfrm>
        <a:graphic>
          <a:graphicData uri="http://schemas.openxmlformats.org/presentationml/2006/ole">
            <mc:AlternateContent xmlns:mc="http://schemas.openxmlformats.org/markup-compatibility/2006">
              <mc:Choice xmlns:v="urn:schemas-microsoft-com:vml" Requires="v">
                <p:oleObj spid="_x0000_s1278" name="Equation" r:id="rId7" imgW="635000" imgH="406400" progId="Equation.3">
                  <p:embed/>
                </p:oleObj>
              </mc:Choice>
              <mc:Fallback>
                <p:oleObj name="Equation" r:id="rId7" imgW="635000" imgH="406400" progId="Equation.3">
                  <p:embed/>
                  <p:pic>
                    <p:nvPicPr>
                      <p:cNvPr id="0" name=""/>
                      <p:cNvPicPr/>
                      <p:nvPr/>
                    </p:nvPicPr>
                    <p:blipFill>
                      <a:blip r:embed="rId8"/>
                      <a:stretch>
                        <a:fillRect/>
                      </a:stretch>
                    </p:blipFill>
                    <p:spPr>
                      <a:xfrm>
                        <a:off x="2167321" y="4267749"/>
                        <a:ext cx="819150" cy="523875"/>
                      </a:xfrm>
                      <a:prstGeom prst="rect">
                        <a:avLst/>
                      </a:prstGeom>
                    </p:spPr>
                  </p:pic>
                </p:oleObj>
              </mc:Fallback>
            </mc:AlternateContent>
          </a:graphicData>
        </a:graphic>
      </p:graphicFrame>
    </p:spTree>
    <p:extLst>
      <p:ext uri="{BB962C8B-B14F-4D97-AF65-F5344CB8AC3E}">
        <p14:creationId xmlns:p14="http://schemas.microsoft.com/office/powerpoint/2010/main" val="3381928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Relating pressure and depth</a:t>
            </a:r>
          </a:p>
        </p:txBody>
      </p:sp>
      <p:sp>
        <p:nvSpPr>
          <p:cNvPr id="4" name="TextBox 3"/>
          <p:cNvSpPr txBox="1"/>
          <p:nvPr/>
        </p:nvSpPr>
        <p:spPr>
          <a:xfrm>
            <a:off x="274149" y="2151080"/>
            <a:ext cx="5537740" cy="2862322"/>
          </a:xfrm>
          <a:prstGeom prst="rect">
            <a:avLst/>
          </a:prstGeom>
          <a:noFill/>
        </p:spPr>
        <p:txBody>
          <a:bodyPr wrap="square" rtlCol="0">
            <a:spAutoFit/>
          </a:bodyPr>
          <a:lstStyle/>
          <a:p>
            <a:pPr>
              <a:spcBef>
                <a:spcPct val="50000"/>
              </a:spcBef>
            </a:pPr>
            <a:r>
              <a:rPr lang="en-US" dirty="0">
                <a:solidFill>
                  <a:srgbClr val="000000"/>
                </a:solidFill>
              </a:rPr>
              <a:t>We can then solve for the change in pressure for a given change in depth.</a:t>
            </a:r>
          </a:p>
          <a:p>
            <a:pPr>
              <a:spcBef>
                <a:spcPct val="50000"/>
              </a:spcBef>
            </a:pPr>
            <a:r>
              <a:rPr lang="en-US" dirty="0">
                <a:solidFill>
                  <a:srgbClr val="000000"/>
                </a:solidFill>
              </a:rPr>
              <a:t>For: </a:t>
            </a:r>
          </a:p>
          <a:p>
            <a:pPr>
              <a:spcBef>
                <a:spcPct val="50000"/>
              </a:spcBef>
            </a:pPr>
            <a:r>
              <a:rPr lang="en-US" dirty="0">
                <a:solidFill>
                  <a:srgbClr val="000000"/>
                </a:solidFill>
                <a:sym typeface="Symbol" charset="2"/>
              </a:rPr>
              <a:t>z = 1 meter, density </a:t>
            </a:r>
            <a:r>
              <a:rPr lang="en-US" dirty="0">
                <a:solidFill>
                  <a:srgbClr val="000000"/>
                </a:solidFill>
              </a:rPr>
              <a:t> ~1025 kg/m</a:t>
            </a:r>
            <a:r>
              <a:rPr lang="en-US" baseline="30000" dirty="0">
                <a:solidFill>
                  <a:srgbClr val="000000"/>
                </a:solidFill>
              </a:rPr>
              <a:t>3</a:t>
            </a:r>
            <a:r>
              <a:rPr lang="en-US" dirty="0">
                <a:solidFill>
                  <a:srgbClr val="000000"/>
                </a:solidFill>
              </a:rPr>
              <a:t>, and g = 9.8 m/s</a:t>
            </a:r>
            <a:r>
              <a:rPr lang="en-US" baseline="30000" dirty="0">
                <a:solidFill>
                  <a:srgbClr val="000000"/>
                </a:solidFill>
              </a:rPr>
              <a:t>2</a:t>
            </a:r>
            <a:r>
              <a:rPr lang="en-US" dirty="0">
                <a:solidFill>
                  <a:srgbClr val="000000"/>
                </a:solidFill>
              </a:rPr>
              <a:t>, we get</a:t>
            </a:r>
          </a:p>
          <a:p>
            <a:pPr>
              <a:spcBef>
                <a:spcPct val="50000"/>
              </a:spcBef>
            </a:pPr>
            <a:r>
              <a:rPr lang="en-US" dirty="0">
                <a:solidFill>
                  <a:srgbClr val="000000"/>
                </a:solidFill>
                <a:sym typeface="Symbol" charset="2"/>
              </a:rPr>
              <a:t>p = -  g z = (1025 kg/m</a:t>
            </a:r>
            <a:r>
              <a:rPr lang="en-US" baseline="30000" dirty="0">
                <a:solidFill>
                  <a:srgbClr val="000000"/>
                </a:solidFill>
                <a:sym typeface="Symbol" charset="2"/>
              </a:rPr>
              <a:t>3</a:t>
            </a:r>
            <a:r>
              <a:rPr lang="en-US" dirty="0">
                <a:solidFill>
                  <a:srgbClr val="000000"/>
                </a:solidFill>
                <a:sym typeface="Symbol" charset="2"/>
              </a:rPr>
              <a:t>)(9.8 m/s</a:t>
            </a:r>
            <a:r>
              <a:rPr lang="en-US" baseline="30000" dirty="0">
                <a:solidFill>
                  <a:srgbClr val="000000"/>
                </a:solidFill>
                <a:sym typeface="Symbol" charset="2"/>
              </a:rPr>
              <a:t>2</a:t>
            </a:r>
            <a:r>
              <a:rPr lang="en-US" dirty="0">
                <a:solidFill>
                  <a:srgbClr val="000000"/>
                </a:solidFill>
                <a:sym typeface="Symbol" charset="2"/>
              </a:rPr>
              <a:t>)(1 m) = </a:t>
            </a:r>
          </a:p>
          <a:p>
            <a:pPr>
              <a:spcBef>
                <a:spcPct val="50000"/>
              </a:spcBef>
            </a:pPr>
            <a:r>
              <a:rPr lang="en-US" dirty="0">
                <a:solidFill>
                  <a:srgbClr val="000000"/>
                </a:solidFill>
                <a:sym typeface="Symbol" charset="2"/>
              </a:rPr>
              <a:t>		10045 kg/(m</a:t>
            </a:r>
            <a:r>
              <a:rPr lang="en-US" baseline="30000" dirty="0">
                <a:solidFill>
                  <a:srgbClr val="000000"/>
                </a:solidFill>
                <a:sym typeface="Symbol" charset="2"/>
              </a:rPr>
              <a:t> </a:t>
            </a:r>
            <a:r>
              <a:rPr lang="en-US" dirty="0">
                <a:solidFill>
                  <a:srgbClr val="000000"/>
                </a:solidFill>
                <a:sym typeface="Symbol" charset="2"/>
              </a:rPr>
              <a:t>s</a:t>
            </a:r>
            <a:r>
              <a:rPr lang="en-US" baseline="30000" dirty="0">
                <a:solidFill>
                  <a:srgbClr val="000000"/>
                </a:solidFill>
                <a:sym typeface="Symbol" charset="2"/>
              </a:rPr>
              <a:t>2</a:t>
            </a:r>
            <a:r>
              <a:rPr lang="en-US" dirty="0">
                <a:solidFill>
                  <a:srgbClr val="000000"/>
                </a:solidFill>
                <a:sym typeface="Symbol" charset="2"/>
              </a:rPr>
              <a:t>) = 0.10045 bar = 1.0045 </a:t>
            </a:r>
            <a:r>
              <a:rPr lang="en-US" dirty="0" err="1">
                <a:solidFill>
                  <a:srgbClr val="000000"/>
                </a:solidFill>
                <a:sym typeface="Symbol" charset="2"/>
              </a:rPr>
              <a:t>dbar</a:t>
            </a:r>
            <a:endParaRPr lang="en-US" dirty="0">
              <a:solidFill>
                <a:srgbClr val="000000"/>
              </a:solidFill>
              <a:sym typeface="Symbol" charset="2"/>
            </a:endParaRPr>
          </a:p>
          <a:p>
            <a:endParaRPr lang="en-US" dirty="0"/>
          </a:p>
        </p:txBody>
      </p:sp>
      <p:grpSp>
        <p:nvGrpSpPr>
          <p:cNvPr id="5" name="Group 6"/>
          <p:cNvGrpSpPr>
            <a:grpSpLocks/>
          </p:cNvGrpSpPr>
          <p:nvPr/>
        </p:nvGrpSpPr>
        <p:grpSpPr bwMode="auto">
          <a:xfrm>
            <a:off x="5730302" y="2293245"/>
            <a:ext cx="3056175" cy="2720157"/>
            <a:chOff x="1968" y="432"/>
            <a:chExt cx="3648" cy="3696"/>
          </a:xfrm>
        </p:grpSpPr>
        <p:sp>
          <p:nvSpPr>
            <p:cNvPr id="6" name="Rectangle 5"/>
            <p:cNvSpPr>
              <a:spLocks noChangeArrowheads="1"/>
            </p:cNvSpPr>
            <p:nvPr/>
          </p:nvSpPr>
          <p:spPr bwMode="auto">
            <a:xfrm>
              <a:off x="1968" y="432"/>
              <a:ext cx="3648" cy="3696"/>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a:t>Z</a:t>
              </a:r>
            </a:p>
          </p:txBody>
        </p:sp>
        <p:pic>
          <p:nvPicPr>
            <p:cNvPr id="7" name="Picture 4" descr="pres_dep"/>
            <p:cNvPicPr>
              <a:picLocks noChangeAspect="1" noChangeArrowheads="1"/>
            </p:cNvPicPr>
            <p:nvPr/>
          </p:nvPicPr>
          <p:blipFill>
            <a:blip r:embed="rId2"/>
            <a:srcRect/>
            <a:stretch>
              <a:fillRect/>
            </a:stretch>
          </p:blipFill>
          <p:spPr bwMode="auto">
            <a:xfrm>
              <a:off x="2016" y="576"/>
              <a:ext cx="3408" cy="3410"/>
            </a:xfrm>
            <a:prstGeom prst="rect">
              <a:avLst/>
            </a:prstGeom>
            <a:noFill/>
            <a:ln w="9525">
              <a:noFill/>
              <a:miter lim="800000"/>
              <a:headEnd/>
              <a:tailEnd/>
            </a:ln>
          </p:spPr>
        </p:pic>
      </p:grpSp>
    </p:spTree>
    <p:extLst>
      <p:ext uri="{BB962C8B-B14F-4D97-AF65-F5344CB8AC3E}">
        <p14:creationId xmlns:p14="http://schemas.microsoft.com/office/powerpoint/2010/main" val="1678434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Temperature</a:t>
            </a:r>
          </a:p>
        </p:txBody>
      </p:sp>
      <p:sp>
        <p:nvSpPr>
          <p:cNvPr id="4" name="Rectangle 3"/>
          <p:cNvSpPr txBox="1">
            <a:spLocks noChangeArrowheads="1"/>
          </p:cNvSpPr>
          <p:nvPr/>
        </p:nvSpPr>
        <p:spPr>
          <a:xfrm>
            <a:off x="685800" y="1467030"/>
            <a:ext cx="8077200" cy="480060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atin typeface="Arial" charset="0"/>
                <a:ea typeface="Arial" charset="0"/>
                <a:cs typeface="Arial" charset="0"/>
              </a:rPr>
              <a:t>Temperature units: Kelvin and Celsius</a:t>
            </a:r>
          </a:p>
          <a:p>
            <a:pPr>
              <a:lnSpc>
                <a:spcPct val="90000"/>
              </a:lnSpc>
            </a:pPr>
            <a:r>
              <a:rPr lang="en-US">
                <a:latin typeface="Arial" charset="0"/>
                <a:ea typeface="Arial" charset="0"/>
                <a:cs typeface="Arial" charset="0"/>
              </a:rPr>
              <a:t>Kelvin is absolute temperature, with 0 K at the point of zero entropy (no motion of molecules)</a:t>
            </a:r>
          </a:p>
          <a:p>
            <a:pPr>
              <a:lnSpc>
                <a:spcPct val="90000"/>
              </a:lnSpc>
            </a:pPr>
            <a:r>
              <a:rPr lang="en-US">
                <a:latin typeface="Arial" charset="0"/>
                <a:ea typeface="Arial" charset="0"/>
                <a:cs typeface="Arial" charset="0"/>
              </a:rPr>
              <a:t>Celsius 0°C at melting point at standard atmosphere (and no salt, etc) </a:t>
            </a:r>
          </a:p>
          <a:p>
            <a:pPr>
              <a:lnSpc>
                <a:spcPct val="90000"/>
              </a:lnSpc>
            </a:pPr>
            <a:r>
              <a:rPr lang="en-US">
                <a:latin typeface="Arial" charset="0"/>
                <a:ea typeface="Arial" charset="0"/>
                <a:cs typeface="Arial" charset="0"/>
              </a:rPr>
              <a:t>T</a:t>
            </a:r>
            <a:r>
              <a:rPr lang="en-US" baseline="-25000">
                <a:latin typeface="Arial" charset="0"/>
                <a:ea typeface="Arial" charset="0"/>
                <a:cs typeface="Arial" charset="0"/>
              </a:rPr>
              <a:t>K </a:t>
            </a:r>
            <a:r>
              <a:rPr lang="en-US">
                <a:latin typeface="Arial" charset="0"/>
                <a:ea typeface="Arial" charset="0"/>
                <a:cs typeface="Arial" charset="0"/>
              </a:rPr>
              <a:t>= T</a:t>
            </a:r>
            <a:r>
              <a:rPr lang="en-US" baseline="-25000">
                <a:latin typeface="Arial" charset="0"/>
                <a:ea typeface="Arial" charset="0"/>
                <a:cs typeface="Arial" charset="0"/>
              </a:rPr>
              <a:t>C</a:t>
            </a:r>
            <a:r>
              <a:rPr lang="en-US">
                <a:latin typeface="Arial" charset="0"/>
                <a:ea typeface="Arial" charset="0"/>
                <a:cs typeface="Arial" charset="0"/>
              </a:rPr>
              <a:t> + 273.16°</a:t>
            </a:r>
          </a:p>
          <a:p>
            <a:pPr>
              <a:lnSpc>
                <a:spcPct val="90000"/>
              </a:lnSpc>
            </a:pPr>
            <a:r>
              <a:rPr lang="en-US">
                <a:latin typeface="Arial" charset="0"/>
                <a:ea typeface="Arial" charset="0"/>
                <a:cs typeface="Arial" charset="0"/>
              </a:rPr>
              <a:t>Ocean temperature range: freezing point to about 30° or 31°C</a:t>
            </a:r>
          </a:p>
          <a:p>
            <a:pPr>
              <a:lnSpc>
                <a:spcPct val="90000"/>
              </a:lnSpc>
            </a:pPr>
            <a:r>
              <a:rPr lang="en-US">
                <a:latin typeface="Arial" charset="0"/>
                <a:ea typeface="Arial" charset="0"/>
                <a:cs typeface="Arial" charset="0"/>
              </a:rPr>
              <a:t>(Freezing point is &lt; 0°C because of salt content)</a:t>
            </a:r>
            <a:endParaRPr lang="en-US" dirty="0">
              <a:latin typeface="Arial" charset="0"/>
              <a:ea typeface="Arial" charset="0"/>
              <a:cs typeface="Arial" charset="0"/>
            </a:endParaRPr>
          </a:p>
        </p:txBody>
      </p:sp>
    </p:spTree>
    <p:extLst>
      <p:ext uri="{BB962C8B-B14F-4D97-AF65-F5344CB8AC3E}">
        <p14:creationId xmlns:p14="http://schemas.microsoft.com/office/powerpoint/2010/main" val="2408033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6"/>
            <a:ext cx="8229600" cy="812344"/>
          </a:xfrm>
        </p:spPr>
        <p:txBody>
          <a:bodyPr/>
          <a:lstStyle/>
          <a:p>
            <a:r>
              <a:rPr lang="en-US" dirty="0"/>
              <a:t>Observing pressure &amp; temperature</a:t>
            </a:r>
          </a:p>
        </p:txBody>
      </p:sp>
      <p:sp>
        <p:nvSpPr>
          <p:cNvPr id="3" name="Content Placeholder 2"/>
          <p:cNvSpPr>
            <a:spLocks noGrp="1"/>
          </p:cNvSpPr>
          <p:nvPr>
            <p:ph idx="1"/>
          </p:nvPr>
        </p:nvSpPr>
        <p:spPr>
          <a:xfrm>
            <a:off x="457200" y="1018330"/>
            <a:ext cx="8229600" cy="4695925"/>
          </a:xfrm>
        </p:spPr>
        <p:txBody>
          <a:bodyPr/>
          <a:lstStyle/>
          <a:p>
            <a:r>
              <a:rPr lang="en-US" dirty="0"/>
              <a:t>Reverse thermometer pair (old)</a:t>
            </a:r>
          </a:p>
          <a:p>
            <a:r>
              <a:rPr lang="en-US" dirty="0"/>
              <a:t>Quartz transducer (electrical)</a:t>
            </a:r>
          </a:p>
          <a:p>
            <a:r>
              <a:rPr lang="en-US" dirty="0"/>
              <a:t>Thermistor (electrical)</a:t>
            </a:r>
          </a:p>
        </p:txBody>
      </p:sp>
      <p:pic>
        <p:nvPicPr>
          <p:cNvPr id="4" name="Picture 4" descr="image044"/>
          <p:cNvPicPr>
            <a:picLocks noChangeAspect="1" noChangeArrowheads="1"/>
          </p:cNvPicPr>
          <p:nvPr/>
        </p:nvPicPr>
        <p:blipFill>
          <a:blip r:embed="rId2"/>
          <a:srcRect/>
          <a:stretch>
            <a:fillRect/>
          </a:stretch>
        </p:blipFill>
        <p:spPr bwMode="auto">
          <a:xfrm>
            <a:off x="1415828" y="2967417"/>
            <a:ext cx="2431545" cy="3756816"/>
          </a:xfrm>
          <a:prstGeom prst="rect">
            <a:avLst/>
          </a:prstGeom>
          <a:noFill/>
          <a:ln w="9525">
            <a:noFill/>
            <a:miter lim="800000"/>
            <a:headEnd/>
            <a:tailEnd/>
          </a:ln>
        </p:spPr>
      </p:pic>
      <p:pic>
        <p:nvPicPr>
          <p:cNvPr id="5" name="Picture 6"/>
          <p:cNvPicPr>
            <a:picLocks noChangeAspect="1" noChangeArrowheads="1"/>
          </p:cNvPicPr>
          <p:nvPr/>
        </p:nvPicPr>
        <p:blipFill>
          <a:blip r:embed="rId3"/>
          <a:srcRect/>
          <a:stretch>
            <a:fillRect/>
          </a:stretch>
        </p:blipFill>
        <p:spPr bwMode="auto">
          <a:xfrm>
            <a:off x="4806001" y="3107744"/>
            <a:ext cx="2341563" cy="3111500"/>
          </a:xfrm>
          <a:prstGeom prst="rect">
            <a:avLst/>
          </a:prstGeom>
          <a:noFill/>
          <a:ln w="9525">
            <a:noFill/>
            <a:miter lim="800000"/>
            <a:headEnd/>
            <a:tailEnd/>
          </a:ln>
        </p:spPr>
      </p:pic>
    </p:spTree>
    <p:extLst>
      <p:ext uri="{BB962C8B-B14F-4D97-AF65-F5344CB8AC3E}">
        <p14:creationId xmlns:p14="http://schemas.microsoft.com/office/powerpoint/2010/main" val="3918615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Temperature “profile”</a:t>
            </a:r>
          </a:p>
        </p:txBody>
      </p:sp>
      <p:pic>
        <p:nvPicPr>
          <p:cNvPr id="4" name="Content Placeholder 3" descr="temperature.gif"/>
          <p:cNvPicPr>
            <a:picLocks noGrp="1" noChangeAspect="1"/>
          </p:cNvPicPr>
          <p:nvPr>
            <p:ph idx="1"/>
          </p:nvPr>
        </p:nvPicPr>
        <p:blipFill>
          <a:blip r:embed="rId2">
            <a:extLst>
              <a:ext uri="{28A0092B-C50C-407E-A947-70E740481C1C}">
                <a14:useLocalDpi xmlns:a14="http://schemas.microsoft.com/office/drawing/2010/main" val="0"/>
              </a:ext>
            </a:extLst>
          </a:blip>
          <a:srcRect l="-11861" r="-11861"/>
          <a:stretch>
            <a:fillRect/>
          </a:stretch>
        </p:blipFill>
        <p:spPr/>
      </p:pic>
      <p:cxnSp>
        <p:nvCxnSpPr>
          <p:cNvPr id="6" name="Straight Arrow Connector 5"/>
          <p:cNvCxnSpPr/>
          <p:nvPr/>
        </p:nvCxnSpPr>
        <p:spPr>
          <a:xfrm>
            <a:off x="8069310" y="1809321"/>
            <a:ext cx="0" cy="2584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344420" y="1415534"/>
            <a:ext cx="1449779" cy="369332"/>
          </a:xfrm>
          <a:prstGeom prst="rect">
            <a:avLst/>
          </a:prstGeom>
          <a:noFill/>
          <a:ln>
            <a:solidFill>
              <a:srgbClr val="4F81BD"/>
            </a:solidFill>
          </a:ln>
        </p:spPr>
        <p:txBody>
          <a:bodyPr wrap="square" rtlCol="0">
            <a:spAutoFit/>
          </a:bodyPr>
          <a:lstStyle/>
          <a:p>
            <a:pPr algn="ctr"/>
            <a:r>
              <a:rPr lang="en-US" dirty="0"/>
              <a:t>Mixed layer</a:t>
            </a:r>
          </a:p>
        </p:txBody>
      </p:sp>
      <p:cxnSp>
        <p:nvCxnSpPr>
          <p:cNvPr id="8" name="Straight Arrow Connector 7"/>
          <p:cNvCxnSpPr/>
          <p:nvPr/>
        </p:nvCxnSpPr>
        <p:spPr>
          <a:xfrm>
            <a:off x="4973747" y="2122924"/>
            <a:ext cx="0" cy="922579"/>
          </a:xfrm>
          <a:prstGeom prst="straightConnector1">
            <a:avLst/>
          </a:prstGeom>
          <a:ln>
            <a:solidFill>
              <a:schemeClr val="accent4">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57592" y="2293017"/>
            <a:ext cx="1449779" cy="369332"/>
          </a:xfrm>
          <a:prstGeom prst="rect">
            <a:avLst/>
          </a:prstGeom>
          <a:noFill/>
          <a:ln>
            <a:solidFill>
              <a:srgbClr val="604A7B"/>
            </a:solidFill>
          </a:ln>
        </p:spPr>
        <p:txBody>
          <a:bodyPr wrap="square" rtlCol="0">
            <a:spAutoFit/>
          </a:bodyPr>
          <a:lstStyle/>
          <a:p>
            <a:pPr algn="ctr"/>
            <a:r>
              <a:rPr lang="en-US" dirty="0"/>
              <a:t>Thermocline</a:t>
            </a:r>
          </a:p>
        </p:txBody>
      </p:sp>
      <p:sp>
        <p:nvSpPr>
          <p:cNvPr id="13" name="TextBox 12"/>
          <p:cNvSpPr txBox="1"/>
          <p:nvPr/>
        </p:nvSpPr>
        <p:spPr>
          <a:xfrm>
            <a:off x="5176746" y="4355880"/>
            <a:ext cx="1449779" cy="369332"/>
          </a:xfrm>
          <a:prstGeom prst="rect">
            <a:avLst/>
          </a:prstGeom>
          <a:noFill/>
          <a:ln>
            <a:solidFill>
              <a:srgbClr val="FF0000"/>
            </a:solidFill>
          </a:ln>
        </p:spPr>
        <p:txBody>
          <a:bodyPr wrap="square" rtlCol="0">
            <a:spAutoFit/>
          </a:bodyPr>
          <a:lstStyle/>
          <a:p>
            <a:pPr algn="ctr"/>
            <a:r>
              <a:rPr lang="en-US" dirty="0"/>
              <a:t>Deep ocean</a:t>
            </a:r>
          </a:p>
        </p:txBody>
      </p:sp>
    </p:spTree>
    <p:extLst>
      <p:ext uri="{BB962C8B-B14F-4D97-AF65-F5344CB8AC3E}">
        <p14:creationId xmlns:p14="http://schemas.microsoft.com/office/powerpoint/2010/main" val="35580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538"/>
            <a:ext cx="8229600" cy="1143000"/>
          </a:xfrm>
        </p:spPr>
        <p:txBody>
          <a:bodyPr/>
          <a:lstStyle/>
          <a:p>
            <a:r>
              <a:rPr lang="en-US" dirty="0"/>
              <a:t>Logistics</a:t>
            </a:r>
          </a:p>
        </p:txBody>
      </p:sp>
      <p:sp>
        <p:nvSpPr>
          <p:cNvPr id="3" name="Content Placeholder 2"/>
          <p:cNvSpPr>
            <a:spLocks noGrp="1"/>
          </p:cNvSpPr>
          <p:nvPr>
            <p:ph idx="1"/>
          </p:nvPr>
        </p:nvSpPr>
        <p:spPr>
          <a:xfrm>
            <a:off x="636608" y="1600200"/>
            <a:ext cx="8050191" cy="4525963"/>
          </a:xfrm>
        </p:spPr>
        <p:txBody>
          <a:bodyPr>
            <a:normAutofit/>
          </a:bodyPr>
          <a:lstStyle/>
          <a:p>
            <a:r>
              <a:rPr lang="en-US" dirty="0"/>
              <a:t>Class: Tuesday and Thursday 12:00-13:15</a:t>
            </a:r>
          </a:p>
          <a:p>
            <a:r>
              <a:rPr lang="en-US" dirty="0"/>
              <a:t>My office: EST 1</a:t>
            </a:r>
            <a:r>
              <a:rPr lang="en-US" baseline="30000" dirty="0"/>
              <a:t>st</a:t>
            </a:r>
            <a:r>
              <a:rPr lang="en-US" dirty="0"/>
              <a:t> floor, 1102</a:t>
            </a:r>
          </a:p>
          <a:p>
            <a:r>
              <a:rPr lang="en-US" dirty="0"/>
              <a:t>Email: </a:t>
            </a:r>
            <a:r>
              <a:rPr lang="en-US" dirty="0">
                <a:hlinkClick r:id="rId2"/>
              </a:rPr>
              <a:t>taka.ito@eas.gatech.edu</a:t>
            </a:r>
            <a:endParaRPr lang="en-US" dirty="0"/>
          </a:p>
          <a:p>
            <a:r>
              <a:rPr lang="en-US" dirty="0"/>
              <a:t>Course materials will be uploaded on			</a:t>
            </a:r>
            <a:r>
              <a:rPr lang="en-US" sz="2000" dirty="0">
                <a:hlinkClick r:id="rId3"/>
              </a:rPr>
              <a:t>http://shadow.eas.gatech.edu/~Ito/webdata/teaching.html</a:t>
            </a:r>
            <a:endParaRPr lang="en-US" sz="2000" dirty="0"/>
          </a:p>
          <a:p>
            <a:r>
              <a:rPr lang="en-US" dirty="0"/>
              <a:t>Grader: </a:t>
            </a:r>
            <a:r>
              <a:rPr lang="en-US" dirty="0" err="1"/>
              <a:t>Daoxun</a:t>
            </a:r>
            <a:r>
              <a:rPr lang="en-US" dirty="0"/>
              <a:t> Sun </a:t>
            </a:r>
            <a:r>
              <a:rPr lang="en-US" sz="2400" dirty="0"/>
              <a:t>(</a:t>
            </a:r>
            <a:r>
              <a:rPr lang="en-US" sz="2400" dirty="0">
                <a:hlinkClick r:id="rId4"/>
              </a:rPr>
              <a:t>sdxmonkey@gatech.edu</a:t>
            </a:r>
            <a:r>
              <a:rPr lang="en-US" sz="2400" dirty="0"/>
              <a:t>)</a:t>
            </a:r>
          </a:p>
          <a:p>
            <a:r>
              <a:rPr lang="en-US" dirty="0"/>
              <a:t>Informal TA: Filippos </a:t>
            </a:r>
            <a:r>
              <a:rPr lang="en-US" dirty="0" err="1"/>
              <a:t>Tagklis</a:t>
            </a:r>
            <a:r>
              <a:rPr lang="en-US" dirty="0"/>
              <a:t> </a:t>
            </a:r>
            <a:r>
              <a:rPr lang="en-US" sz="2400" dirty="0"/>
              <a:t>(</a:t>
            </a:r>
            <a:r>
              <a:rPr lang="en-US" sz="2400" dirty="0">
                <a:hlinkClick r:id="rId5"/>
              </a:rPr>
              <a:t>ftagklis@gatech.edu</a:t>
            </a:r>
            <a:r>
              <a:rPr lang="en-US" sz="2400" dirty="0"/>
              <a:t>)</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922571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148745"/>
            <a:ext cx="8229600" cy="689455"/>
          </a:xfrm>
        </p:spPr>
        <p:txBody>
          <a:bodyPr>
            <a:normAutofit fontScale="90000"/>
          </a:bodyPr>
          <a:lstStyle/>
          <a:p>
            <a:pPr eaLnBrk="1" hangingPunct="1"/>
            <a:r>
              <a:rPr lang="en-US" dirty="0"/>
              <a:t>Surface temperature (°C)</a:t>
            </a:r>
          </a:p>
        </p:txBody>
      </p:sp>
      <p:sp>
        <p:nvSpPr>
          <p:cNvPr id="39939" name="Text Box 4"/>
          <p:cNvSpPr txBox="1">
            <a:spLocks noChangeArrowheads="1"/>
          </p:cNvSpPr>
          <p:nvPr/>
        </p:nvSpPr>
        <p:spPr bwMode="auto">
          <a:xfrm>
            <a:off x="2133600" y="6457950"/>
            <a:ext cx="83820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DPO Figure 4.1: Winter data from Levitus and Boyer (1994)</a:t>
            </a:r>
          </a:p>
        </p:txBody>
      </p:sp>
      <p:pic>
        <p:nvPicPr>
          <p:cNvPr id="39940" name="Image 3" descr=":::figures:chapter_4:fig4.1_SST_winter_robinson_DPO.pdf"/>
          <p:cNvPicPr>
            <a:picLocks noChangeAspect="1" noChangeArrowheads="1"/>
          </p:cNvPicPr>
          <p:nvPr/>
        </p:nvPicPr>
        <p:blipFill>
          <a:blip r:embed="rId3"/>
          <a:srcRect t="50764" r="8215" b="17670"/>
          <a:stretch>
            <a:fillRect/>
          </a:stretch>
        </p:blipFill>
        <p:spPr bwMode="auto">
          <a:xfrm>
            <a:off x="-381000" y="838200"/>
            <a:ext cx="9525000" cy="4876800"/>
          </a:xfrm>
          <a:prstGeom prst="rect">
            <a:avLst/>
          </a:prstGeom>
          <a:noFill/>
          <a:ln w="9525">
            <a:noFill/>
            <a:miter lim="800000"/>
            <a:headEnd/>
            <a:tailEnd/>
          </a:ln>
        </p:spPr>
      </p:pic>
      <p:sp>
        <p:nvSpPr>
          <p:cNvPr id="39942" name="TextBox 5"/>
          <p:cNvSpPr txBox="1">
            <a:spLocks noChangeArrowheads="1"/>
          </p:cNvSpPr>
          <p:nvPr/>
        </p:nvSpPr>
        <p:spPr bwMode="auto">
          <a:xfrm>
            <a:off x="457200" y="5867400"/>
            <a:ext cx="8229600" cy="461963"/>
          </a:xfrm>
          <a:prstGeom prst="rect">
            <a:avLst/>
          </a:prstGeom>
          <a:noFill/>
          <a:ln w="9525">
            <a:noFill/>
            <a:miter lim="800000"/>
            <a:headEnd/>
            <a:tailEnd/>
          </a:ln>
        </p:spPr>
        <p:txBody>
          <a:bodyPr>
            <a:prstTxWarp prst="textNoShape">
              <a:avLst/>
            </a:prstTxWarp>
            <a:spAutoFit/>
          </a:bodyPr>
          <a:lstStyle/>
          <a:p>
            <a:r>
              <a:rPr lang="en-US"/>
              <a:t>Note total range and general distribution of temperature</a:t>
            </a:r>
          </a:p>
        </p:txBody>
      </p:sp>
    </p:spTree>
    <p:extLst>
      <p:ext uri="{BB962C8B-B14F-4D97-AF65-F5344CB8AC3E}">
        <p14:creationId xmlns:p14="http://schemas.microsoft.com/office/powerpoint/2010/main" val="1526161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6858000" cy="1143000"/>
          </a:xfrm>
        </p:spPr>
        <p:txBody>
          <a:bodyPr>
            <a:normAutofit/>
          </a:bodyPr>
          <a:lstStyle/>
          <a:p>
            <a:pPr eaLnBrk="1" hangingPunct="1"/>
            <a:r>
              <a:rPr lang="en-US" sz="2800" dirty="0"/>
              <a:t>Pacific potential temperature section (“potential” defined on later slides)</a:t>
            </a:r>
          </a:p>
        </p:txBody>
      </p:sp>
      <p:pic>
        <p:nvPicPr>
          <p:cNvPr id="41987" name="Picture 3"/>
          <p:cNvPicPr>
            <a:picLocks noChangeAspect="1" noChangeArrowheads="1"/>
          </p:cNvPicPr>
          <p:nvPr/>
        </p:nvPicPr>
        <p:blipFill>
          <a:blip r:embed="rId3"/>
          <a:srcRect/>
          <a:stretch>
            <a:fillRect/>
          </a:stretch>
        </p:blipFill>
        <p:spPr bwMode="auto">
          <a:xfrm>
            <a:off x="0" y="1066800"/>
            <a:ext cx="7162800" cy="5086350"/>
          </a:xfrm>
          <a:prstGeom prst="rect">
            <a:avLst/>
          </a:prstGeom>
          <a:noFill/>
          <a:ln w="9525">
            <a:noFill/>
            <a:miter lim="800000"/>
            <a:headEnd/>
            <a:tailEnd/>
          </a:ln>
        </p:spPr>
      </p:pic>
      <p:pic>
        <p:nvPicPr>
          <p:cNvPr id="41988" name="Picture 4"/>
          <p:cNvPicPr>
            <a:picLocks noChangeAspect="1" noChangeArrowheads="1"/>
          </p:cNvPicPr>
          <p:nvPr/>
        </p:nvPicPr>
        <p:blipFill>
          <a:blip r:embed="rId4"/>
          <a:srcRect l="9764" t="69727" r="55882" b="8363"/>
          <a:stretch>
            <a:fillRect/>
          </a:stretch>
        </p:blipFill>
        <p:spPr bwMode="auto">
          <a:xfrm>
            <a:off x="7315200" y="0"/>
            <a:ext cx="1828800" cy="1509713"/>
          </a:xfrm>
          <a:prstGeom prst="rect">
            <a:avLst/>
          </a:prstGeom>
          <a:noFill/>
          <a:ln w="38100">
            <a:solidFill>
              <a:srgbClr val="800080"/>
            </a:solidFill>
            <a:miter lim="800000"/>
            <a:headEnd/>
            <a:tailEnd/>
          </a:ln>
        </p:spPr>
      </p:pic>
      <p:sp>
        <p:nvSpPr>
          <p:cNvPr id="41990" name="TextBox 4"/>
          <p:cNvSpPr txBox="1">
            <a:spLocks noChangeArrowheads="1"/>
          </p:cNvSpPr>
          <p:nvPr/>
        </p:nvSpPr>
        <p:spPr bwMode="auto">
          <a:xfrm>
            <a:off x="7162800" y="6457950"/>
            <a:ext cx="1981200" cy="400050"/>
          </a:xfrm>
          <a:prstGeom prst="rect">
            <a:avLst/>
          </a:prstGeom>
          <a:noFill/>
          <a:ln w="9525">
            <a:noFill/>
            <a:miter lim="800000"/>
            <a:headEnd/>
            <a:tailEnd/>
          </a:ln>
        </p:spPr>
        <p:txBody>
          <a:bodyPr>
            <a:prstTxWarp prst="textNoShape">
              <a:avLst/>
            </a:prstTxWarp>
            <a:spAutoFit/>
          </a:bodyPr>
          <a:lstStyle/>
          <a:p>
            <a:r>
              <a:rPr lang="en-US" sz="2000" dirty="0">
                <a:solidFill>
                  <a:srgbClr val="000000"/>
                </a:solidFill>
              </a:rPr>
              <a:t>DPO Fig. 4.12a</a:t>
            </a:r>
          </a:p>
        </p:txBody>
      </p:sp>
      <p:sp>
        <p:nvSpPr>
          <p:cNvPr id="41991" name="TextBox 6"/>
          <p:cNvSpPr txBox="1">
            <a:spLocks noChangeArrowheads="1"/>
          </p:cNvSpPr>
          <p:nvPr/>
        </p:nvSpPr>
        <p:spPr bwMode="auto">
          <a:xfrm>
            <a:off x="914400" y="6096000"/>
            <a:ext cx="8229600" cy="461963"/>
          </a:xfrm>
          <a:prstGeom prst="rect">
            <a:avLst/>
          </a:prstGeom>
          <a:noFill/>
          <a:ln w="9525">
            <a:noFill/>
            <a:miter lim="800000"/>
            <a:headEnd/>
            <a:tailEnd/>
          </a:ln>
        </p:spPr>
        <p:txBody>
          <a:bodyPr>
            <a:prstTxWarp prst="textNoShape">
              <a:avLst/>
            </a:prstTxWarp>
            <a:spAutoFit/>
          </a:bodyPr>
          <a:lstStyle/>
          <a:p>
            <a:r>
              <a:rPr lang="en-US"/>
              <a:t>Note total range and general distribution of temperature</a:t>
            </a:r>
          </a:p>
        </p:txBody>
      </p:sp>
    </p:spTree>
    <p:extLst>
      <p:ext uri="{BB962C8B-B14F-4D97-AF65-F5344CB8AC3E}">
        <p14:creationId xmlns:p14="http://schemas.microsoft.com/office/powerpoint/2010/main" val="3043375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69087"/>
          </a:xfrm>
        </p:spPr>
        <p:txBody>
          <a:bodyPr>
            <a:normAutofit fontScale="90000"/>
          </a:bodyPr>
          <a:lstStyle/>
          <a:p>
            <a:r>
              <a:rPr lang="en-US" dirty="0"/>
              <a:t>Potential temperature</a:t>
            </a:r>
          </a:p>
        </p:txBody>
      </p:sp>
      <p:sp>
        <p:nvSpPr>
          <p:cNvPr id="3" name="Text Box 4"/>
          <p:cNvSpPr txBox="1">
            <a:spLocks noChangeArrowheads="1"/>
          </p:cNvSpPr>
          <p:nvPr/>
        </p:nvSpPr>
        <p:spPr bwMode="auto">
          <a:xfrm>
            <a:off x="304800" y="1129190"/>
            <a:ext cx="8534400" cy="4247317"/>
          </a:xfrm>
          <a:prstGeom prst="rect">
            <a:avLst/>
          </a:prstGeom>
          <a:noFill/>
          <a:ln w="9525">
            <a:noFill/>
            <a:miter lim="800000"/>
            <a:headEnd/>
            <a:tailEnd/>
          </a:ln>
        </p:spPr>
        <p:txBody>
          <a:bodyPr>
            <a:prstTxWarp prst="textNoShape">
              <a:avLst/>
            </a:prstTxWarp>
            <a:spAutoFit/>
          </a:bodyPr>
          <a:lstStyle/>
          <a:p>
            <a:pPr>
              <a:spcBef>
                <a:spcPct val="50000"/>
              </a:spcBef>
              <a:defRPr/>
            </a:pPr>
            <a:r>
              <a:rPr lang="en-US" sz="2000" dirty="0">
                <a:solidFill>
                  <a:srgbClr val="000000"/>
                </a:solidFill>
                <a:latin typeface="+mn-lt"/>
              </a:rPr>
              <a:t>Water (including seawater) is compressible. </a:t>
            </a:r>
          </a:p>
          <a:p>
            <a:pPr>
              <a:spcBef>
                <a:spcPct val="50000"/>
              </a:spcBef>
              <a:defRPr/>
            </a:pPr>
            <a:r>
              <a:rPr lang="en-US" sz="2000" dirty="0">
                <a:solidFill>
                  <a:srgbClr val="000000"/>
                </a:solidFill>
                <a:latin typeface="+mn-lt"/>
              </a:rPr>
              <a:t>If we compress a volume of water adiabatically (no exchange of heat or salt), then its temperature increases.  (“adiabatic compression”)</a:t>
            </a:r>
          </a:p>
          <a:p>
            <a:pPr>
              <a:spcBef>
                <a:spcPct val="50000"/>
              </a:spcBef>
              <a:defRPr/>
            </a:pPr>
            <a:r>
              <a:rPr lang="en-US" sz="2000" b="1" dirty="0">
                <a:solidFill>
                  <a:srgbClr val="000000"/>
                </a:solidFill>
                <a:latin typeface="+mn-lt"/>
              </a:rPr>
              <a:t>When we think of vertical motion in the ocean, we are not interested in the adiabatic compression effect on temperature. We prefer to track something that is conserved following the parcel.</a:t>
            </a:r>
          </a:p>
          <a:p>
            <a:pPr>
              <a:spcBef>
                <a:spcPct val="50000"/>
              </a:spcBef>
              <a:defRPr/>
            </a:pPr>
            <a:r>
              <a:rPr lang="en-US" sz="2000" dirty="0">
                <a:solidFill>
                  <a:srgbClr val="000000"/>
                </a:solidFill>
                <a:latin typeface="+mn-lt"/>
              </a:rPr>
              <a:t>Define “potential temperature” as the temperature a parcel of water has if moved adiabatically (without heat exchanges or mixing) to the sea surface.</a:t>
            </a:r>
          </a:p>
          <a:p>
            <a:pPr>
              <a:spcBef>
                <a:spcPct val="50000"/>
              </a:spcBef>
              <a:defRPr/>
            </a:pPr>
            <a:r>
              <a:rPr lang="en-US" sz="2000" b="1" dirty="0">
                <a:solidFill>
                  <a:srgbClr val="000000"/>
                </a:solidFill>
                <a:latin typeface="+mn-lt"/>
              </a:rPr>
              <a:t>Use the Greek letter </a:t>
            </a:r>
            <a:r>
              <a:rPr lang="en-US" sz="2000" b="1" dirty="0" err="1">
                <a:solidFill>
                  <a:srgbClr val="000000"/>
                </a:solidFill>
                <a:latin typeface="+mn-lt"/>
                <a:sym typeface="Symbol" charset="2"/>
              </a:rPr>
              <a:t></a:t>
            </a:r>
            <a:r>
              <a:rPr lang="en-US" sz="2000" b="1" dirty="0">
                <a:solidFill>
                  <a:srgbClr val="000000"/>
                </a:solidFill>
                <a:latin typeface="+mn-lt"/>
                <a:sym typeface="Symbol" charset="2"/>
              </a:rPr>
              <a:t> to denote potential temperature.</a:t>
            </a:r>
          </a:p>
          <a:p>
            <a:pPr>
              <a:spcBef>
                <a:spcPct val="50000"/>
              </a:spcBef>
              <a:defRPr/>
            </a:pPr>
            <a:r>
              <a:rPr lang="en-US" sz="2000" dirty="0">
                <a:solidFill>
                  <a:srgbClr val="000000"/>
                </a:solidFill>
                <a:latin typeface="+mn-lt"/>
                <a:sym typeface="Symbol" charset="2"/>
              </a:rPr>
              <a:t>Potential temperature is always lower than measured temperature except at the sea surface (where they are the same by definition)</a:t>
            </a:r>
            <a:endParaRPr lang="en-US" sz="2000" dirty="0">
              <a:solidFill>
                <a:srgbClr val="000000"/>
              </a:solidFill>
              <a:latin typeface="+mn-lt"/>
            </a:endParaRPr>
          </a:p>
        </p:txBody>
      </p:sp>
    </p:spTree>
    <p:extLst>
      <p:ext uri="{BB962C8B-B14F-4D97-AF65-F5344CB8AC3E}">
        <p14:creationId xmlns:p14="http://schemas.microsoft.com/office/powerpoint/2010/main" val="2332481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TextBox 2"/>
          <p:cNvSpPr txBox="1">
            <a:spLocks noChangeArrowheads="1"/>
          </p:cNvSpPr>
          <p:nvPr/>
        </p:nvSpPr>
        <p:spPr bwMode="auto">
          <a:xfrm>
            <a:off x="160170" y="1209284"/>
            <a:ext cx="8983830" cy="477053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Verdana" charset="0"/>
              </a:rPr>
              <a:t>The change in temperature with pressure that is due solely to pressure is called the “adiabatic lapse rate”:  </a:t>
            </a:r>
          </a:p>
          <a:p>
            <a:r>
              <a:rPr lang="en-US" dirty="0">
                <a:solidFill>
                  <a:srgbClr val="000000"/>
                </a:solidFill>
                <a:latin typeface="Verdana" charset="0"/>
              </a:rPr>
              <a:t>			</a:t>
            </a:r>
            <a:r>
              <a:rPr lang="en-US" dirty="0" err="1">
                <a:solidFill>
                  <a:srgbClr val="000000"/>
                </a:solidFill>
                <a:latin typeface="Verdana" charset="0"/>
              </a:rPr>
              <a:t>Γ</a:t>
            </a:r>
            <a:r>
              <a:rPr lang="en-US" dirty="0">
                <a:solidFill>
                  <a:srgbClr val="000000"/>
                </a:solidFill>
                <a:latin typeface="Verdana" charset="0"/>
              </a:rPr>
              <a:t>(</a:t>
            </a:r>
            <a:r>
              <a:rPr lang="en-US" dirty="0" err="1">
                <a:solidFill>
                  <a:srgbClr val="000000"/>
                </a:solidFill>
                <a:latin typeface="Verdana" charset="0"/>
              </a:rPr>
              <a:t>S,T,p</a:t>
            </a:r>
            <a:r>
              <a:rPr lang="en-US" dirty="0">
                <a:solidFill>
                  <a:srgbClr val="000000"/>
                </a:solidFill>
                <a:latin typeface="Verdana" charset="0"/>
              </a:rPr>
              <a:t>) = </a:t>
            </a:r>
            <a:r>
              <a:rPr lang="en-US" dirty="0">
                <a:solidFill>
                  <a:srgbClr val="000000"/>
                </a:solidFill>
                <a:latin typeface="Verdana" charset="0"/>
                <a:sym typeface="Symbol" charset="2"/>
              </a:rPr>
              <a:t></a:t>
            </a:r>
            <a:r>
              <a:rPr lang="en-US" dirty="0">
                <a:solidFill>
                  <a:srgbClr val="000000"/>
                </a:solidFill>
                <a:latin typeface="Verdana" charset="0"/>
              </a:rPr>
              <a:t> T/</a:t>
            </a:r>
            <a:r>
              <a:rPr lang="en-US" dirty="0">
                <a:solidFill>
                  <a:srgbClr val="000000"/>
                </a:solidFill>
                <a:latin typeface="Verdana" charset="0"/>
                <a:sym typeface="Symbol" charset="2"/>
              </a:rPr>
              <a:t></a:t>
            </a:r>
            <a:r>
              <a:rPr lang="en-US" dirty="0">
                <a:solidFill>
                  <a:srgbClr val="000000"/>
                </a:solidFill>
                <a:latin typeface="Verdana" charset="0"/>
              </a:rPr>
              <a:t> p    (&gt; 0)  </a:t>
            </a:r>
          </a:p>
          <a:p>
            <a:endParaRPr lang="en-US" dirty="0">
              <a:solidFill>
                <a:srgbClr val="000000"/>
              </a:solidFill>
              <a:latin typeface="Verdana" charset="0"/>
            </a:endParaRPr>
          </a:p>
          <a:p>
            <a:r>
              <a:rPr lang="en-US" dirty="0">
                <a:solidFill>
                  <a:srgbClr val="000000"/>
                </a:solidFill>
                <a:latin typeface="Verdana" charset="0"/>
              </a:rPr>
              <a:t>In the atmosphere, the adiabatic lapse rate is equivalent to 6.5°C per 1000 m altitude.</a:t>
            </a:r>
          </a:p>
          <a:p>
            <a:r>
              <a:rPr lang="en-US" dirty="0">
                <a:solidFill>
                  <a:srgbClr val="000000"/>
                </a:solidFill>
                <a:latin typeface="Verdana" charset="0"/>
              </a:rPr>
              <a:t>In the ocean, the adiabatic lapse rate is about 0.1°C per 1000 m depth (1000 </a:t>
            </a:r>
            <a:r>
              <a:rPr lang="en-US" dirty="0" err="1">
                <a:solidFill>
                  <a:srgbClr val="000000"/>
                </a:solidFill>
                <a:latin typeface="Verdana" charset="0"/>
              </a:rPr>
              <a:t>dbar</a:t>
            </a:r>
            <a:r>
              <a:rPr lang="en-US" dirty="0">
                <a:solidFill>
                  <a:srgbClr val="000000"/>
                </a:solidFill>
                <a:latin typeface="Verdana" charset="0"/>
              </a:rPr>
              <a:t> pressure).</a:t>
            </a:r>
          </a:p>
          <a:p>
            <a:endParaRPr lang="en-US" dirty="0">
              <a:solidFill>
                <a:srgbClr val="000000"/>
              </a:solidFill>
              <a:latin typeface="Verdana" charset="0"/>
            </a:endParaRPr>
          </a:p>
          <a:p>
            <a:r>
              <a:rPr lang="en-US" dirty="0">
                <a:solidFill>
                  <a:srgbClr val="000000"/>
                </a:solidFill>
                <a:latin typeface="Verdana" charset="0"/>
              </a:rPr>
              <a:t>Potential temperature is defined as</a:t>
            </a:r>
          </a:p>
          <a:p>
            <a:endParaRPr lang="en-US" dirty="0">
              <a:solidFill>
                <a:srgbClr val="000000"/>
              </a:solidFill>
              <a:latin typeface="Verdana" charset="0"/>
            </a:endParaRPr>
          </a:p>
          <a:p>
            <a:r>
              <a:rPr lang="en-US" dirty="0">
                <a:solidFill>
                  <a:srgbClr val="000000"/>
                </a:solidFill>
                <a:latin typeface="Verdana" charset="0"/>
              </a:rPr>
              <a:t>		</a:t>
            </a:r>
          </a:p>
          <a:p>
            <a:endParaRPr lang="en-US" dirty="0">
              <a:solidFill>
                <a:srgbClr val="000000"/>
              </a:solidFill>
              <a:latin typeface="Verdana" charset="0"/>
            </a:endParaRPr>
          </a:p>
          <a:p>
            <a:pPr>
              <a:spcBef>
                <a:spcPct val="50000"/>
              </a:spcBef>
            </a:pPr>
            <a:r>
              <a:rPr lang="en-US" sz="2000" dirty="0">
                <a:solidFill>
                  <a:srgbClr val="000000"/>
                </a:solidFill>
                <a:latin typeface="Verdana" charset="0"/>
                <a:sym typeface="Symbol" charset="2"/>
              </a:rPr>
              <a:t>Again: potential temperature is always lower than measured temperature except at the sea surface (where they are the same by definition) (</a:t>
            </a:r>
            <a:r>
              <a:rPr lang="en-US" sz="2000" dirty="0" err="1">
                <a:solidFill>
                  <a:srgbClr val="000000"/>
                </a:solidFill>
                <a:latin typeface="Verdana" charset="0"/>
                <a:sym typeface="Symbol" charset="2"/>
              </a:rPr>
              <a:t>p</a:t>
            </a:r>
            <a:r>
              <a:rPr lang="en-US" sz="2000" baseline="-25000" dirty="0" err="1">
                <a:solidFill>
                  <a:srgbClr val="000000"/>
                </a:solidFill>
                <a:latin typeface="Verdana" charset="0"/>
                <a:sym typeface="Symbol" charset="2"/>
              </a:rPr>
              <a:t>ref</a:t>
            </a:r>
            <a:r>
              <a:rPr lang="en-US" sz="2000" dirty="0">
                <a:solidFill>
                  <a:srgbClr val="000000"/>
                </a:solidFill>
                <a:latin typeface="Verdana" charset="0"/>
                <a:sym typeface="Symbol" charset="2"/>
              </a:rPr>
              <a:t> = 0 </a:t>
            </a:r>
            <a:r>
              <a:rPr lang="en-US" sz="2000" dirty="0" err="1">
                <a:solidFill>
                  <a:srgbClr val="000000"/>
                </a:solidFill>
                <a:latin typeface="Verdana" charset="0"/>
                <a:sym typeface="Symbol" charset="2"/>
              </a:rPr>
              <a:t>dbar</a:t>
            </a:r>
            <a:r>
              <a:rPr lang="en-US" sz="2000" dirty="0">
                <a:solidFill>
                  <a:srgbClr val="000000"/>
                </a:solidFill>
                <a:latin typeface="Verdana" charset="0"/>
                <a:sym typeface="Symbol" charset="2"/>
              </a:rPr>
              <a:t>, p is &gt; 0 </a:t>
            </a:r>
            <a:r>
              <a:rPr lang="en-US" sz="2000" dirty="0" err="1">
                <a:solidFill>
                  <a:srgbClr val="000000"/>
                </a:solidFill>
                <a:latin typeface="Verdana" charset="0"/>
                <a:sym typeface="Symbol" charset="2"/>
              </a:rPr>
              <a:t>dbar</a:t>
            </a:r>
            <a:r>
              <a:rPr lang="en-US" sz="2000" dirty="0">
                <a:solidFill>
                  <a:srgbClr val="000000"/>
                </a:solidFill>
                <a:latin typeface="Verdana" charset="0"/>
                <a:sym typeface="Symbol" charset="2"/>
              </a:rPr>
              <a:t>)</a:t>
            </a:r>
            <a:endParaRPr lang="en-US" sz="2000" dirty="0">
              <a:solidFill>
                <a:srgbClr val="000000"/>
              </a:solidFill>
              <a:latin typeface="Verdana" charset="0"/>
            </a:endParaRPr>
          </a:p>
        </p:txBody>
      </p:sp>
      <p:sp>
        <p:nvSpPr>
          <p:cNvPr id="55300" name="Title 1"/>
          <p:cNvSpPr>
            <a:spLocks noGrp="1"/>
          </p:cNvSpPr>
          <p:nvPr>
            <p:ph type="title"/>
          </p:nvPr>
        </p:nvSpPr>
        <p:spPr>
          <a:xfrm>
            <a:off x="457200" y="274638"/>
            <a:ext cx="8229600" cy="396875"/>
          </a:xfrm>
        </p:spPr>
        <p:txBody>
          <a:bodyPr>
            <a:normAutofit fontScale="90000"/>
          </a:bodyPr>
          <a:lstStyle/>
          <a:p>
            <a:r>
              <a:rPr lang="en-US" dirty="0"/>
              <a:t>Potential temperature expressions</a:t>
            </a:r>
          </a:p>
        </p:txBody>
      </p:sp>
      <p:graphicFrame>
        <p:nvGraphicFramePr>
          <p:cNvPr id="55298" name="Object 2"/>
          <p:cNvGraphicFramePr>
            <a:graphicFrameLocks noChangeAspect="1"/>
          </p:cNvGraphicFramePr>
          <p:nvPr>
            <p:extLst>
              <p:ext uri="{D42A27DB-BD31-4B8C-83A1-F6EECF244321}">
                <p14:modId xmlns:p14="http://schemas.microsoft.com/office/powerpoint/2010/main" val="2711446076"/>
              </p:ext>
            </p:extLst>
          </p:nvPr>
        </p:nvGraphicFramePr>
        <p:xfrm>
          <a:off x="1905000" y="4046148"/>
          <a:ext cx="5815013" cy="914400"/>
        </p:xfrm>
        <a:graphic>
          <a:graphicData uri="http://schemas.openxmlformats.org/presentationml/2006/ole">
            <mc:AlternateContent xmlns:mc="http://schemas.openxmlformats.org/markup-compatibility/2006">
              <mc:Choice xmlns:v="urn:schemas-microsoft-com:vml" Requires="v">
                <p:oleObj spid="_x0000_s3162" name="Equation" r:id="rId4" imgW="2019300" imgH="317500" progId="Equation.3">
                  <p:embed/>
                </p:oleObj>
              </mc:Choice>
              <mc:Fallback>
                <p:oleObj name="Equation" r:id="rId4" imgW="2019300" imgH="317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046148"/>
                        <a:ext cx="5815013" cy="914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8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304800"/>
            <a:ext cx="9144000" cy="685800"/>
          </a:xfrm>
        </p:spPr>
        <p:txBody>
          <a:bodyPr>
            <a:normAutofit fontScale="90000"/>
          </a:bodyPr>
          <a:lstStyle/>
          <a:p>
            <a:pPr eaLnBrk="1" hangingPunct="1"/>
            <a:r>
              <a:rPr lang="en-US" sz="2400"/>
              <a:t>Pressure effect on temperature:</a:t>
            </a:r>
            <a:br>
              <a:rPr lang="en-US" sz="2400"/>
            </a:br>
            <a:r>
              <a:rPr lang="en-US" sz="2400"/>
              <a:t>Mariana Trench (the most extreme example because of its depth)</a:t>
            </a:r>
            <a:endParaRPr lang="en-US"/>
          </a:p>
        </p:txBody>
      </p:sp>
      <p:pic>
        <p:nvPicPr>
          <p:cNvPr id="57347" name="Picture 3"/>
          <p:cNvPicPr>
            <a:picLocks noChangeAspect="1" noChangeArrowheads="1"/>
          </p:cNvPicPr>
          <p:nvPr/>
        </p:nvPicPr>
        <p:blipFill>
          <a:blip r:embed="rId3"/>
          <a:srcRect r="44032" b="50340"/>
          <a:stretch>
            <a:fillRect/>
          </a:stretch>
        </p:blipFill>
        <p:spPr bwMode="auto">
          <a:xfrm>
            <a:off x="228600" y="1219200"/>
            <a:ext cx="4675188" cy="5638800"/>
          </a:xfrm>
          <a:prstGeom prst="rect">
            <a:avLst/>
          </a:prstGeom>
          <a:noFill/>
          <a:ln w="9525">
            <a:noFill/>
            <a:miter lim="800000"/>
            <a:headEnd/>
            <a:tailEnd/>
          </a:ln>
        </p:spPr>
      </p:pic>
      <p:sp>
        <p:nvSpPr>
          <p:cNvPr id="57348" name="Text Box 4"/>
          <p:cNvSpPr txBox="1">
            <a:spLocks noChangeArrowheads="1"/>
          </p:cNvSpPr>
          <p:nvPr/>
        </p:nvSpPr>
        <p:spPr bwMode="auto">
          <a:xfrm>
            <a:off x="5105400" y="6400800"/>
            <a:ext cx="2438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rPr>
              <a:t>DPO Figure 4.9</a:t>
            </a:r>
          </a:p>
        </p:txBody>
      </p:sp>
      <p:grpSp>
        <p:nvGrpSpPr>
          <p:cNvPr id="57349" name="Group 9"/>
          <p:cNvGrpSpPr>
            <a:grpSpLocks/>
          </p:cNvGrpSpPr>
          <p:nvPr/>
        </p:nvGrpSpPr>
        <p:grpSpPr bwMode="auto">
          <a:xfrm>
            <a:off x="7315200" y="5348288"/>
            <a:ext cx="1828800" cy="1509712"/>
            <a:chOff x="4608" y="1440"/>
            <a:chExt cx="1152" cy="951"/>
          </a:xfrm>
        </p:grpSpPr>
        <p:pic>
          <p:nvPicPr>
            <p:cNvPr id="57352" name="Picture 7"/>
            <p:cNvPicPr>
              <a:picLocks noChangeAspect="1" noChangeArrowheads="1"/>
            </p:cNvPicPr>
            <p:nvPr/>
          </p:nvPicPr>
          <p:blipFill>
            <a:blip r:embed="rId4"/>
            <a:srcRect l="9764" t="69727" r="55882" b="8363"/>
            <a:stretch>
              <a:fillRect/>
            </a:stretch>
          </p:blipFill>
          <p:spPr bwMode="auto">
            <a:xfrm>
              <a:off x="4608" y="1440"/>
              <a:ext cx="1152" cy="951"/>
            </a:xfrm>
            <a:prstGeom prst="rect">
              <a:avLst/>
            </a:prstGeom>
            <a:noFill/>
            <a:ln w="38100">
              <a:solidFill>
                <a:srgbClr val="800080"/>
              </a:solidFill>
              <a:miter lim="800000"/>
              <a:headEnd/>
              <a:tailEnd/>
            </a:ln>
          </p:spPr>
        </p:pic>
        <p:sp>
          <p:nvSpPr>
            <p:cNvPr id="57353" name="Text Box 8"/>
            <p:cNvSpPr txBox="1">
              <a:spLocks noChangeArrowheads="1"/>
            </p:cNvSpPr>
            <p:nvPr/>
          </p:nvSpPr>
          <p:spPr bwMode="auto">
            <a:xfrm>
              <a:off x="4752" y="1728"/>
              <a:ext cx="384" cy="288"/>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5B0E0E"/>
                  </a:solidFill>
                </a:rPr>
                <a:t>X</a:t>
              </a:r>
              <a:endParaRPr lang="en-US"/>
            </a:p>
          </p:txBody>
        </p:sp>
      </p:grpSp>
      <p:sp>
        <p:nvSpPr>
          <p:cNvPr id="57350" name="Text Box 10"/>
          <p:cNvSpPr txBox="1">
            <a:spLocks noChangeArrowheads="1"/>
          </p:cNvSpPr>
          <p:nvPr/>
        </p:nvSpPr>
        <p:spPr bwMode="auto">
          <a:xfrm>
            <a:off x="5105400" y="1295400"/>
            <a:ext cx="3733800" cy="406241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Note the measured temperature has a minimum around 4000 dbar and increases below that.</a:t>
            </a:r>
          </a:p>
          <a:p>
            <a:pPr>
              <a:spcBef>
                <a:spcPct val="50000"/>
              </a:spcBef>
            </a:pPr>
            <a:r>
              <a:rPr lang="en-US">
                <a:solidFill>
                  <a:srgbClr val="000000"/>
                </a:solidFill>
              </a:rPr>
              <a:t>Potential temperature is almost exactly uniform below 5000 m: the water column is “adiabatic”.</a:t>
            </a:r>
            <a:r>
              <a:rPr lang="en-US" sz="1800">
                <a:solidFill>
                  <a:srgbClr val="000000"/>
                </a:solidFill>
              </a:rPr>
              <a:t>(This is because all of the water in this trench spilled into it over a sill that was at about 5000 m depth.)</a:t>
            </a:r>
            <a:endParaRPr lang="en-US">
              <a:solidFill>
                <a:srgbClr val="000000"/>
              </a:solidFill>
            </a:endParaRPr>
          </a:p>
        </p:txBody>
      </p:sp>
    </p:spTree>
    <p:extLst>
      <p:ext uri="{BB962C8B-B14F-4D97-AF65-F5344CB8AC3E}">
        <p14:creationId xmlns:p14="http://schemas.microsoft.com/office/powerpoint/2010/main" val="732616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8001000" cy="1219200"/>
          </a:xfrm>
        </p:spPr>
        <p:txBody>
          <a:bodyPr>
            <a:normAutofit fontScale="90000"/>
          </a:bodyPr>
          <a:lstStyle/>
          <a:p>
            <a:pPr eaLnBrk="1" hangingPunct="1"/>
            <a:r>
              <a:rPr lang="en-US"/>
              <a:t>Atlantic temperature and potential temperature sections for contrast</a:t>
            </a:r>
          </a:p>
        </p:txBody>
      </p:sp>
      <p:pic>
        <p:nvPicPr>
          <p:cNvPr id="61443" name="Picture 4" descr="A16_THETA"/>
          <p:cNvPicPr>
            <a:picLocks noChangeAspect="1" noChangeArrowheads="1"/>
          </p:cNvPicPr>
          <p:nvPr/>
        </p:nvPicPr>
        <p:blipFill>
          <a:blip r:embed="rId3"/>
          <a:srcRect t="7362" r="3343" b="9203"/>
          <a:stretch>
            <a:fillRect/>
          </a:stretch>
        </p:blipFill>
        <p:spPr bwMode="auto">
          <a:xfrm>
            <a:off x="4416425" y="1752600"/>
            <a:ext cx="4727575" cy="3724275"/>
          </a:xfrm>
          <a:prstGeom prst="rect">
            <a:avLst/>
          </a:prstGeom>
          <a:noFill/>
          <a:ln w="9525">
            <a:noFill/>
            <a:miter lim="800000"/>
            <a:headEnd/>
            <a:tailEnd/>
          </a:ln>
        </p:spPr>
      </p:pic>
      <p:pic>
        <p:nvPicPr>
          <p:cNvPr id="61444" name="Picture 5" descr="A16_TEMP"/>
          <p:cNvPicPr>
            <a:picLocks noChangeAspect="1" noChangeArrowheads="1"/>
          </p:cNvPicPr>
          <p:nvPr/>
        </p:nvPicPr>
        <p:blipFill>
          <a:blip r:embed="rId4"/>
          <a:srcRect l="2638" t="7056" r="4572" b="9509"/>
          <a:stretch>
            <a:fillRect/>
          </a:stretch>
        </p:blipFill>
        <p:spPr bwMode="auto">
          <a:xfrm>
            <a:off x="0" y="1752600"/>
            <a:ext cx="4727575" cy="3724275"/>
          </a:xfrm>
          <a:prstGeom prst="rect">
            <a:avLst/>
          </a:prstGeom>
          <a:noFill/>
          <a:ln w="9525">
            <a:noFill/>
            <a:miter lim="800000"/>
            <a:headEnd/>
            <a:tailEnd/>
          </a:ln>
        </p:spPr>
      </p:pic>
      <p:sp>
        <p:nvSpPr>
          <p:cNvPr id="61445" name="Text Box 6"/>
          <p:cNvSpPr txBox="1">
            <a:spLocks noChangeArrowheads="1"/>
          </p:cNvSpPr>
          <p:nvPr/>
        </p:nvSpPr>
        <p:spPr bwMode="auto">
          <a:xfrm>
            <a:off x="1371600" y="5715000"/>
            <a:ext cx="2819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Temperature</a:t>
            </a:r>
          </a:p>
        </p:txBody>
      </p:sp>
      <p:sp>
        <p:nvSpPr>
          <p:cNvPr id="61446" name="Text Box 7"/>
          <p:cNvSpPr txBox="1">
            <a:spLocks noChangeArrowheads="1"/>
          </p:cNvSpPr>
          <p:nvPr/>
        </p:nvSpPr>
        <p:spPr bwMode="auto">
          <a:xfrm>
            <a:off x="5257800" y="5791200"/>
            <a:ext cx="2819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Potential temperature</a:t>
            </a:r>
          </a:p>
        </p:txBody>
      </p:sp>
      <p:sp>
        <p:nvSpPr>
          <p:cNvPr id="61447" name="Oval 8"/>
          <p:cNvSpPr>
            <a:spLocks noChangeArrowheads="1"/>
          </p:cNvSpPr>
          <p:nvPr/>
        </p:nvSpPr>
        <p:spPr bwMode="auto">
          <a:xfrm>
            <a:off x="4953000" y="2667000"/>
            <a:ext cx="914400" cy="914400"/>
          </a:xfrm>
          <a:prstGeom prst="ellipse">
            <a:avLst/>
          </a:prstGeom>
          <a:noFill/>
          <a:ln w="57150">
            <a:solidFill>
              <a:srgbClr val="FF0000"/>
            </a:solidFill>
            <a:round/>
            <a:headEnd/>
            <a:tailEnd/>
          </a:ln>
        </p:spPr>
        <p:txBody>
          <a:bodyPr wrap="none" anchor="ctr">
            <a:prstTxWarp prst="textNoShape">
              <a:avLst/>
            </a:prstTxWarp>
          </a:bodyPr>
          <a:lstStyle/>
          <a:p>
            <a:endParaRPr lang="en-US"/>
          </a:p>
        </p:txBody>
      </p:sp>
      <p:sp>
        <p:nvSpPr>
          <p:cNvPr id="61448" name="Oval 9"/>
          <p:cNvSpPr>
            <a:spLocks noChangeArrowheads="1"/>
          </p:cNvSpPr>
          <p:nvPr/>
        </p:nvSpPr>
        <p:spPr bwMode="auto">
          <a:xfrm>
            <a:off x="457200" y="2743200"/>
            <a:ext cx="914400" cy="914400"/>
          </a:xfrm>
          <a:prstGeom prst="ellipse">
            <a:avLst/>
          </a:prstGeom>
          <a:noFill/>
          <a:ln w="57150">
            <a:solidFill>
              <a:srgbClr val="FF0000"/>
            </a:solidFill>
            <a:round/>
            <a:headEnd/>
            <a:tailEnd/>
          </a:ln>
        </p:spPr>
        <p:txBody>
          <a:bodyPr wrap="none" anchor="ctr">
            <a:prstTxWarp prst="textNoShape">
              <a:avLst/>
            </a:prstTxWarp>
          </a:bodyPr>
          <a:lstStyle/>
          <a:p>
            <a:endParaRPr lang="en-US"/>
          </a:p>
        </p:txBody>
      </p:sp>
      <p:sp>
        <p:nvSpPr>
          <p:cNvPr id="61449" name="Oval 10"/>
          <p:cNvSpPr>
            <a:spLocks noChangeArrowheads="1"/>
          </p:cNvSpPr>
          <p:nvPr/>
        </p:nvSpPr>
        <p:spPr bwMode="auto">
          <a:xfrm>
            <a:off x="6477000" y="3886200"/>
            <a:ext cx="1828800" cy="1295400"/>
          </a:xfrm>
          <a:prstGeom prst="ellipse">
            <a:avLst/>
          </a:prstGeom>
          <a:noFill/>
          <a:ln w="57150">
            <a:solidFill>
              <a:srgbClr val="FF0000"/>
            </a:solidFill>
            <a:round/>
            <a:headEnd/>
            <a:tailEnd/>
          </a:ln>
        </p:spPr>
        <p:txBody>
          <a:bodyPr wrap="none" anchor="ctr">
            <a:prstTxWarp prst="textNoShape">
              <a:avLst/>
            </a:prstTxWarp>
          </a:bodyPr>
          <a:lstStyle/>
          <a:p>
            <a:endParaRPr lang="en-US"/>
          </a:p>
        </p:txBody>
      </p:sp>
      <p:sp>
        <p:nvSpPr>
          <p:cNvPr id="61450" name="Oval 11"/>
          <p:cNvSpPr>
            <a:spLocks noChangeArrowheads="1"/>
          </p:cNvSpPr>
          <p:nvPr/>
        </p:nvSpPr>
        <p:spPr bwMode="auto">
          <a:xfrm>
            <a:off x="2133600" y="3886200"/>
            <a:ext cx="1828800" cy="1295400"/>
          </a:xfrm>
          <a:prstGeom prst="ellipse">
            <a:avLst/>
          </a:prstGeom>
          <a:noFill/>
          <a:ln w="57150">
            <a:solidFill>
              <a:srgbClr val="FF0000"/>
            </a:solidFill>
            <a:round/>
            <a:headEnd/>
            <a:tailEnd/>
          </a:ln>
        </p:spPr>
        <p:txBody>
          <a:bodyPr wrap="none" anchor="ctr">
            <a:prstTxWarp prst="textNoShape">
              <a:avLst/>
            </a:prstTxWarp>
          </a:bodyPr>
          <a:lstStyle/>
          <a:p>
            <a:endParaRPr lang="en-US"/>
          </a:p>
        </p:txBody>
      </p:sp>
      <p:pic>
        <p:nvPicPr>
          <p:cNvPr id="61451" name="Picture 6"/>
          <p:cNvPicPr>
            <a:picLocks noChangeAspect="1" noChangeArrowheads="1"/>
          </p:cNvPicPr>
          <p:nvPr/>
        </p:nvPicPr>
        <p:blipFill>
          <a:blip r:embed="rId5"/>
          <a:srcRect l="10823" t="68182" r="65646" b="7545"/>
          <a:stretch>
            <a:fillRect/>
          </a:stretch>
        </p:blipFill>
        <p:spPr bwMode="auto">
          <a:xfrm>
            <a:off x="7945438" y="0"/>
            <a:ext cx="1198562" cy="1600200"/>
          </a:xfrm>
          <a:prstGeom prst="rect">
            <a:avLst/>
          </a:prstGeom>
          <a:noFill/>
          <a:ln w="38100">
            <a:solidFill>
              <a:srgbClr val="800080"/>
            </a:solidFill>
            <a:miter lim="800000"/>
            <a:headEnd/>
            <a:tailEnd/>
          </a:ln>
        </p:spPr>
      </p:pic>
    </p:spTree>
    <p:extLst>
      <p:ext uri="{BB962C8B-B14F-4D97-AF65-F5344CB8AC3E}">
        <p14:creationId xmlns:p14="http://schemas.microsoft.com/office/powerpoint/2010/main" val="3244701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148745"/>
            <a:ext cx="8229600" cy="689455"/>
          </a:xfrm>
        </p:spPr>
        <p:txBody>
          <a:bodyPr>
            <a:normAutofit fontScale="90000"/>
          </a:bodyPr>
          <a:lstStyle/>
          <a:p>
            <a:pPr eaLnBrk="1" hangingPunct="1"/>
            <a:r>
              <a:rPr lang="en-US" dirty="0"/>
              <a:t>Surface temperature (°C)</a:t>
            </a:r>
          </a:p>
        </p:txBody>
      </p:sp>
      <p:sp>
        <p:nvSpPr>
          <p:cNvPr id="39939" name="Text Box 4"/>
          <p:cNvSpPr txBox="1">
            <a:spLocks noChangeArrowheads="1"/>
          </p:cNvSpPr>
          <p:nvPr/>
        </p:nvSpPr>
        <p:spPr bwMode="auto">
          <a:xfrm>
            <a:off x="2133600" y="6457950"/>
            <a:ext cx="83820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DPO Figure 4.1: Winter data from Levitus and Boyer (1994)</a:t>
            </a:r>
          </a:p>
        </p:txBody>
      </p:sp>
      <p:pic>
        <p:nvPicPr>
          <p:cNvPr id="39940" name="Image 3" descr=":::figures:chapter_4:fig4.1_SST_winter_robinson_DPO.pdf"/>
          <p:cNvPicPr>
            <a:picLocks noChangeAspect="1" noChangeArrowheads="1"/>
          </p:cNvPicPr>
          <p:nvPr/>
        </p:nvPicPr>
        <p:blipFill>
          <a:blip r:embed="rId3"/>
          <a:srcRect t="50764" r="8215" b="17670"/>
          <a:stretch>
            <a:fillRect/>
          </a:stretch>
        </p:blipFill>
        <p:spPr bwMode="auto">
          <a:xfrm>
            <a:off x="-381000" y="838200"/>
            <a:ext cx="9525000" cy="4876800"/>
          </a:xfrm>
          <a:prstGeom prst="rect">
            <a:avLst/>
          </a:prstGeom>
          <a:noFill/>
          <a:ln w="9525">
            <a:noFill/>
            <a:miter lim="800000"/>
            <a:headEnd/>
            <a:tailEnd/>
          </a:ln>
        </p:spPr>
      </p:pic>
      <p:sp>
        <p:nvSpPr>
          <p:cNvPr id="39942" name="TextBox 5"/>
          <p:cNvSpPr txBox="1">
            <a:spLocks noChangeArrowheads="1"/>
          </p:cNvSpPr>
          <p:nvPr/>
        </p:nvSpPr>
        <p:spPr bwMode="auto">
          <a:xfrm>
            <a:off x="457200" y="5867400"/>
            <a:ext cx="8229600" cy="461963"/>
          </a:xfrm>
          <a:prstGeom prst="rect">
            <a:avLst/>
          </a:prstGeom>
          <a:noFill/>
          <a:ln w="9525">
            <a:noFill/>
            <a:miter lim="800000"/>
            <a:headEnd/>
            <a:tailEnd/>
          </a:ln>
        </p:spPr>
        <p:txBody>
          <a:bodyPr>
            <a:prstTxWarp prst="textNoShape">
              <a:avLst/>
            </a:prstTxWarp>
            <a:spAutoFit/>
          </a:bodyPr>
          <a:lstStyle/>
          <a:p>
            <a:r>
              <a:rPr lang="en-US"/>
              <a:t>Note total range and general distribution of temperature</a:t>
            </a:r>
          </a:p>
        </p:txBody>
      </p:sp>
    </p:spTree>
    <p:extLst>
      <p:ext uri="{BB962C8B-B14F-4D97-AF65-F5344CB8AC3E}">
        <p14:creationId xmlns:p14="http://schemas.microsoft.com/office/powerpoint/2010/main" val="2121716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9450"/>
          </a:xfrm>
        </p:spPr>
        <p:txBody>
          <a:bodyPr>
            <a:normAutofit fontScale="90000"/>
          </a:bodyPr>
          <a:lstStyle/>
          <a:p>
            <a:r>
              <a:rPr lang="en-US" dirty="0"/>
              <a:t>Recent changes in surface temperature</a:t>
            </a:r>
          </a:p>
        </p:txBody>
      </p:sp>
      <p:sp>
        <p:nvSpPr>
          <p:cNvPr id="6" name="TextBox 5"/>
          <p:cNvSpPr txBox="1"/>
          <p:nvPr/>
        </p:nvSpPr>
        <p:spPr>
          <a:xfrm>
            <a:off x="751561" y="6125227"/>
            <a:ext cx="6764055" cy="369332"/>
          </a:xfrm>
          <a:prstGeom prst="rect">
            <a:avLst/>
          </a:prstGeom>
          <a:noFill/>
        </p:spPr>
        <p:txBody>
          <a:bodyPr wrap="square" rtlCol="0">
            <a:spAutoFit/>
          </a:bodyPr>
          <a:lstStyle/>
          <a:p>
            <a:r>
              <a:rPr lang="en-US" dirty="0"/>
              <a:t>https://</a:t>
            </a:r>
            <a:r>
              <a:rPr lang="en-US" dirty="0" err="1"/>
              <a:t>data.giss.nasa.gov</a:t>
            </a:r>
            <a:r>
              <a:rPr lang="en-US" dirty="0"/>
              <a:t>/</a:t>
            </a:r>
            <a:r>
              <a:rPr lang="en-US" dirty="0" err="1"/>
              <a:t>gistemp</a:t>
            </a:r>
            <a:r>
              <a:rPr lang="en-US" dirty="0"/>
              <a:t>/maps/</a:t>
            </a:r>
          </a:p>
        </p:txBody>
      </p:sp>
      <p:pic>
        <p:nvPicPr>
          <p:cNvPr id="8" name="Picture 7"/>
          <p:cNvPicPr>
            <a:picLocks noChangeAspect="1"/>
          </p:cNvPicPr>
          <p:nvPr/>
        </p:nvPicPr>
        <p:blipFill>
          <a:blip r:embed="rId2"/>
          <a:stretch>
            <a:fillRect/>
          </a:stretch>
        </p:blipFill>
        <p:spPr>
          <a:xfrm>
            <a:off x="751561" y="909827"/>
            <a:ext cx="7853819" cy="5069661"/>
          </a:xfrm>
          <a:prstGeom prst="rect">
            <a:avLst/>
          </a:prstGeom>
        </p:spPr>
      </p:pic>
    </p:spTree>
    <p:extLst>
      <p:ext uri="{BB962C8B-B14F-4D97-AF65-F5344CB8AC3E}">
        <p14:creationId xmlns:p14="http://schemas.microsoft.com/office/powerpoint/2010/main" val="780587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2080"/>
          </a:xfrm>
        </p:spPr>
        <p:txBody>
          <a:bodyPr>
            <a:normAutofit fontScale="90000"/>
          </a:bodyPr>
          <a:lstStyle/>
          <a:p>
            <a:r>
              <a:rPr lang="en-US" dirty="0"/>
              <a:t>Zonal mean temperature trend</a:t>
            </a:r>
          </a:p>
        </p:txBody>
      </p:sp>
      <p:pic>
        <p:nvPicPr>
          <p:cNvPr id="4" name="Picture 3"/>
          <p:cNvPicPr>
            <a:picLocks noChangeAspect="1"/>
          </p:cNvPicPr>
          <p:nvPr/>
        </p:nvPicPr>
        <p:blipFill>
          <a:blip r:embed="rId2"/>
          <a:stretch>
            <a:fillRect/>
          </a:stretch>
        </p:blipFill>
        <p:spPr>
          <a:xfrm>
            <a:off x="801665" y="1160436"/>
            <a:ext cx="7189940" cy="4957549"/>
          </a:xfrm>
          <a:prstGeom prst="rect">
            <a:avLst/>
          </a:prstGeom>
        </p:spPr>
      </p:pic>
      <p:sp>
        <p:nvSpPr>
          <p:cNvPr id="5" name="TextBox 4"/>
          <p:cNvSpPr txBox="1"/>
          <p:nvPr/>
        </p:nvSpPr>
        <p:spPr>
          <a:xfrm>
            <a:off x="457200" y="6117985"/>
            <a:ext cx="8229600" cy="369332"/>
          </a:xfrm>
          <a:prstGeom prst="rect">
            <a:avLst/>
          </a:prstGeom>
          <a:noFill/>
        </p:spPr>
        <p:txBody>
          <a:bodyPr wrap="square" rtlCol="0">
            <a:spAutoFit/>
          </a:bodyPr>
          <a:lstStyle/>
          <a:p>
            <a:r>
              <a:rPr lang="en-US" dirty="0"/>
              <a:t>Zonal mean = average across the constant latitude circles</a:t>
            </a:r>
          </a:p>
        </p:txBody>
      </p:sp>
    </p:spTree>
    <p:extLst>
      <p:ext uri="{BB962C8B-B14F-4D97-AF65-F5344CB8AC3E}">
        <p14:creationId xmlns:p14="http://schemas.microsoft.com/office/powerpoint/2010/main" val="807070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31" y="868674"/>
            <a:ext cx="8075488" cy="5059642"/>
          </a:xfrm>
          <a:prstGeom prst="rect">
            <a:avLst/>
          </a:prstGeom>
        </p:spPr>
      </p:pic>
    </p:spTree>
    <p:extLst>
      <p:ext uri="{BB962C8B-B14F-4D97-AF65-F5344CB8AC3E}">
        <p14:creationId xmlns:p14="http://schemas.microsoft.com/office/powerpoint/2010/main" val="2133834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00"/>
            <a:ext cx="8229600" cy="1143000"/>
          </a:xfrm>
        </p:spPr>
        <p:txBody>
          <a:bodyPr/>
          <a:lstStyle/>
          <a:p>
            <a:r>
              <a:rPr lang="en-US" dirty="0"/>
              <a:t>Textbooks</a:t>
            </a:r>
          </a:p>
        </p:txBody>
      </p:sp>
      <p:pic>
        <p:nvPicPr>
          <p:cNvPr id="8" name="Picture 7"/>
          <p:cNvPicPr>
            <a:picLocks noChangeAspect="1"/>
          </p:cNvPicPr>
          <p:nvPr/>
        </p:nvPicPr>
        <p:blipFill>
          <a:blip r:embed="rId2"/>
          <a:stretch>
            <a:fillRect/>
          </a:stretch>
        </p:blipFill>
        <p:spPr>
          <a:xfrm>
            <a:off x="933331" y="1534719"/>
            <a:ext cx="3175000" cy="4394200"/>
          </a:xfrm>
          <a:prstGeom prst="rect">
            <a:avLst/>
          </a:prstGeom>
        </p:spPr>
      </p:pic>
      <p:sp>
        <p:nvSpPr>
          <p:cNvPr id="9" name="TextBox 8"/>
          <p:cNvSpPr txBox="1"/>
          <p:nvPr/>
        </p:nvSpPr>
        <p:spPr>
          <a:xfrm>
            <a:off x="457200" y="1116029"/>
            <a:ext cx="3855880" cy="369332"/>
          </a:xfrm>
          <a:prstGeom prst="rect">
            <a:avLst/>
          </a:prstGeom>
          <a:noFill/>
        </p:spPr>
        <p:txBody>
          <a:bodyPr wrap="square" rtlCol="0">
            <a:spAutoFit/>
          </a:bodyPr>
          <a:lstStyle/>
          <a:p>
            <a:pPr algn="ctr"/>
            <a:r>
              <a:rPr lang="en-US" b="1" dirty="0"/>
              <a:t>Main</a:t>
            </a:r>
          </a:p>
        </p:txBody>
      </p:sp>
      <p:sp>
        <p:nvSpPr>
          <p:cNvPr id="10" name="TextBox 9"/>
          <p:cNvSpPr txBox="1"/>
          <p:nvPr/>
        </p:nvSpPr>
        <p:spPr>
          <a:xfrm>
            <a:off x="925665" y="5880697"/>
            <a:ext cx="3483428" cy="646331"/>
          </a:xfrm>
          <a:prstGeom prst="rect">
            <a:avLst/>
          </a:prstGeom>
          <a:noFill/>
        </p:spPr>
        <p:txBody>
          <a:bodyPr wrap="square" rtlCol="0">
            <a:spAutoFit/>
          </a:bodyPr>
          <a:lstStyle/>
          <a:p>
            <a:r>
              <a:rPr lang="en-US" dirty="0"/>
              <a:t>Talley et al., (2011) Available both in print and electronic copy ~ $60</a:t>
            </a:r>
          </a:p>
        </p:txBody>
      </p:sp>
      <p:sp>
        <p:nvSpPr>
          <p:cNvPr id="11" name="TextBox 10"/>
          <p:cNvSpPr txBox="1"/>
          <p:nvPr/>
        </p:nvSpPr>
        <p:spPr>
          <a:xfrm>
            <a:off x="4981301" y="1161265"/>
            <a:ext cx="3855880" cy="369332"/>
          </a:xfrm>
          <a:prstGeom prst="rect">
            <a:avLst/>
          </a:prstGeom>
          <a:noFill/>
        </p:spPr>
        <p:txBody>
          <a:bodyPr wrap="square" rtlCol="0">
            <a:spAutoFit/>
          </a:bodyPr>
          <a:lstStyle/>
          <a:p>
            <a:pPr algn="ctr"/>
            <a:r>
              <a:rPr lang="en-US" b="1" dirty="0"/>
              <a:t>Secondary on chemistry-related topics</a:t>
            </a:r>
          </a:p>
        </p:txBody>
      </p:sp>
      <p:pic>
        <p:nvPicPr>
          <p:cNvPr id="3" name="Picture 2"/>
          <p:cNvPicPr>
            <a:picLocks noChangeAspect="1"/>
          </p:cNvPicPr>
          <p:nvPr/>
        </p:nvPicPr>
        <p:blipFill>
          <a:blip r:embed="rId3"/>
          <a:stretch>
            <a:fillRect/>
          </a:stretch>
        </p:blipFill>
        <p:spPr>
          <a:xfrm>
            <a:off x="5297185" y="1766601"/>
            <a:ext cx="3038997" cy="3930436"/>
          </a:xfrm>
          <a:prstGeom prst="rect">
            <a:avLst/>
          </a:prstGeom>
        </p:spPr>
      </p:pic>
      <p:sp>
        <p:nvSpPr>
          <p:cNvPr id="12" name="TextBox 11"/>
          <p:cNvSpPr txBox="1"/>
          <p:nvPr/>
        </p:nvSpPr>
        <p:spPr>
          <a:xfrm>
            <a:off x="5013416" y="5880696"/>
            <a:ext cx="3832635" cy="646331"/>
          </a:xfrm>
          <a:prstGeom prst="rect">
            <a:avLst/>
          </a:prstGeom>
          <a:noFill/>
        </p:spPr>
        <p:txBody>
          <a:bodyPr wrap="square" rtlCol="0">
            <a:spAutoFit/>
          </a:bodyPr>
          <a:lstStyle/>
          <a:p>
            <a:r>
              <a:rPr lang="en-US"/>
              <a:t>Sarmiento and Gruber (2006) </a:t>
            </a:r>
            <a:r>
              <a:rPr lang="en-US" dirty="0"/>
              <a:t>Available both in print and electronic copy </a:t>
            </a:r>
            <a:r>
              <a:rPr lang="en-US"/>
              <a:t>~ $90</a:t>
            </a:r>
            <a:endParaRPr lang="en-US" dirty="0"/>
          </a:p>
        </p:txBody>
      </p:sp>
    </p:spTree>
    <p:extLst>
      <p:ext uri="{BB962C8B-B14F-4D97-AF65-F5344CB8AC3E}">
        <p14:creationId xmlns:p14="http://schemas.microsoft.com/office/powerpoint/2010/main" val="183786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3731"/>
          </a:xfrm>
        </p:spPr>
        <p:txBody>
          <a:bodyPr>
            <a:normAutofit fontScale="90000"/>
          </a:bodyPr>
          <a:lstStyle/>
          <a:p>
            <a:r>
              <a:rPr lang="en-US" dirty="0"/>
              <a:t>Sea ice area</a:t>
            </a:r>
          </a:p>
        </p:txBody>
      </p:sp>
      <p:pic>
        <p:nvPicPr>
          <p:cNvPr id="3" name="Picture 2"/>
          <p:cNvPicPr>
            <a:picLocks noChangeAspect="1"/>
          </p:cNvPicPr>
          <p:nvPr/>
        </p:nvPicPr>
        <p:blipFill>
          <a:blip r:embed="rId2"/>
          <a:stretch>
            <a:fillRect/>
          </a:stretch>
        </p:blipFill>
        <p:spPr>
          <a:xfrm>
            <a:off x="1166117" y="776275"/>
            <a:ext cx="6194932" cy="6081725"/>
          </a:xfrm>
          <a:prstGeom prst="rect">
            <a:avLst/>
          </a:prstGeom>
        </p:spPr>
      </p:pic>
      <p:sp>
        <p:nvSpPr>
          <p:cNvPr id="4" name="TextBox 3"/>
          <p:cNvSpPr txBox="1"/>
          <p:nvPr/>
        </p:nvSpPr>
        <p:spPr>
          <a:xfrm>
            <a:off x="5106256" y="776275"/>
            <a:ext cx="3904180" cy="369332"/>
          </a:xfrm>
          <a:prstGeom prst="rect">
            <a:avLst/>
          </a:prstGeom>
          <a:noFill/>
        </p:spPr>
        <p:txBody>
          <a:bodyPr wrap="square" rtlCol="0">
            <a:spAutoFit/>
          </a:bodyPr>
          <a:lstStyle/>
          <a:p>
            <a:r>
              <a:rPr lang="en-US" dirty="0"/>
              <a:t>J. Steven, NASA Earth Observatory</a:t>
            </a:r>
          </a:p>
        </p:txBody>
      </p:sp>
    </p:spTree>
    <p:extLst>
      <p:ext uri="{BB962C8B-B14F-4D97-AF65-F5344CB8AC3E}">
        <p14:creationId xmlns:p14="http://schemas.microsoft.com/office/powerpoint/2010/main" val="182167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Salinity</a:t>
            </a:r>
          </a:p>
        </p:txBody>
      </p:sp>
      <p:sp>
        <p:nvSpPr>
          <p:cNvPr id="3" name="Text Box 3"/>
          <p:cNvSpPr txBox="1">
            <a:spLocks noChangeArrowheads="1"/>
          </p:cNvSpPr>
          <p:nvPr/>
        </p:nvSpPr>
        <p:spPr bwMode="auto">
          <a:xfrm>
            <a:off x="457200" y="1417638"/>
            <a:ext cx="8382000" cy="4862513"/>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2000" dirty="0">
                <a:solidFill>
                  <a:srgbClr val="000000"/>
                </a:solidFill>
                <a:latin typeface="Arial" charset="0"/>
                <a:ea typeface="Arial" charset="0"/>
                <a:cs typeface="Arial" charset="0"/>
              </a:rPr>
              <a:t>“Salinity” in the oldest sense is the mass of matter (expressed in grams) dissolved in a kilogram of seawater = </a:t>
            </a:r>
            <a:r>
              <a:rPr lang="en-US" sz="2000" b="1" dirty="0">
                <a:solidFill>
                  <a:srgbClr val="000000"/>
                </a:solidFill>
                <a:latin typeface="Arial" charset="0"/>
                <a:ea typeface="Arial" charset="0"/>
                <a:cs typeface="Arial" charset="0"/>
              </a:rPr>
              <a:t>Absolute salinity </a:t>
            </a:r>
          </a:p>
          <a:p>
            <a:pPr>
              <a:spcBef>
                <a:spcPct val="50000"/>
              </a:spcBef>
              <a:buFontTx/>
              <a:buChar char="•"/>
            </a:pPr>
            <a:r>
              <a:rPr lang="en-US" sz="2000" dirty="0">
                <a:solidFill>
                  <a:srgbClr val="000000"/>
                </a:solidFill>
                <a:latin typeface="Arial" charset="0"/>
                <a:ea typeface="Arial" charset="0"/>
                <a:cs typeface="Arial" charset="0"/>
              </a:rPr>
              <a:t>Units are parts per thousand (o/</a:t>
            </a:r>
            <a:r>
              <a:rPr lang="en-US" sz="2000" dirty="0" err="1">
                <a:solidFill>
                  <a:srgbClr val="000000"/>
                </a:solidFill>
                <a:latin typeface="Arial" charset="0"/>
                <a:ea typeface="Arial" charset="0"/>
                <a:cs typeface="Arial" charset="0"/>
              </a:rPr>
              <a:t>oo</a:t>
            </a:r>
            <a:r>
              <a:rPr lang="en-US" sz="2000" dirty="0">
                <a:solidFill>
                  <a:srgbClr val="000000"/>
                </a:solidFill>
                <a:latin typeface="Arial" charset="0"/>
                <a:ea typeface="Arial" charset="0"/>
                <a:cs typeface="Arial" charset="0"/>
              </a:rPr>
              <a:t>) or “</a:t>
            </a:r>
            <a:r>
              <a:rPr lang="en-US" sz="2000" dirty="0" err="1">
                <a:solidFill>
                  <a:srgbClr val="000000"/>
                </a:solidFill>
                <a:latin typeface="Arial" charset="0"/>
                <a:ea typeface="Arial" charset="0"/>
                <a:cs typeface="Arial" charset="0"/>
              </a:rPr>
              <a:t>psu</a:t>
            </a:r>
            <a:r>
              <a:rPr lang="en-US" sz="2000" dirty="0">
                <a:solidFill>
                  <a:srgbClr val="000000"/>
                </a:solidFill>
                <a:latin typeface="Arial" charset="0"/>
                <a:ea typeface="Arial" charset="0"/>
                <a:cs typeface="Arial" charset="0"/>
              </a:rPr>
              <a:t>” (practical salinity units), or </a:t>
            </a:r>
            <a:r>
              <a:rPr lang="en-US" sz="2000" dirty="0" err="1">
                <a:solidFill>
                  <a:srgbClr val="000000"/>
                </a:solidFill>
                <a:latin typeface="Arial" charset="0"/>
                <a:ea typeface="Arial" charset="0"/>
                <a:cs typeface="Arial" charset="0"/>
              </a:rPr>
              <a:t>unitless</a:t>
            </a:r>
            <a:r>
              <a:rPr lang="en-US" sz="2000" dirty="0">
                <a:solidFill>
                  <a:srgbClr val="000000"/>
                </a:solidFill>
                <a:latin typeface="Arial" charset="0"/>
                <a:ea typeface="Arial" charset="0"/>
                <a:cs typeface="Arial" charset="0"/>
              </a:rPr>
              <a:t> (preferred UNESCO standard, since salinity is mass/mass, but this has now changed again, in 2010)</a:t>
            </a:r>
          </a:p>
          <a:p>
            <a:pPr>
              <a:spcBef>
                <a:spcPct val="50000"/>
              </a:spcBef>
              <a:buFontTx/>
              <a:buChar char="•"/>
            </a:pPr>
            <a:r>
              <a:rPr lang="en-US" sz="2000" dirty="0">
                <a:solidFill>
                  <a:srgbClr val="000000"/>
                </a:solidFill>
                <a:latin typeface="Arial" charset="0"/>
                <a:ea typeface="Arial" charset="0"/>
                <a:cs typeface="Arial" charset="0"/>
              </a:rPr>
              <a:t>The concept of salinity is useful because all of the constituents of sea salt are present in almost equal proportion everywhere in the ocean.</a:t>
            </a:r>
          </a:p>
          <a:p>
            <a:pPr>
              <a:spcBef>
                <a:spcPct val="50000"/>
              </a:spcBef>
              <a:buFontTx/>
              <a:buChar char="•"/>
            </a:pPr>
            <a:r>
              <a:rPr lang="en-US" sz="2000" dirty="0">
                <a:solidFill>
                  <a:srgbClr val="000000"/>
                </a:solidFill>
                <a:latin typeface="Arial" charset="0"/>
                <a:ea typeface="Arial" charset="0"/>
                <a:cs typeface="Arial" charset="0"/>
              </a:rPr>
              <a:t>This is an empirical “</a:t>
            </a:r>
            <a:r>
              <a:rPr lang="en-US" sz="2000" b="1" dirty="0">
                <a:solidFill>
                  <a:srgbClr val="000000"/>
                </a:solidFill>
                <a:latin typeface="Arial" charset="0"/>
                <a:ea typeface="Arial" charset="0"/>
                <a:cs typeface="Arial" charset="0"/>
              </a:rPr>
              <a:t>Law of equal proportions</a:t>
            </a:r>
            <a:r>
              <a:rPr lang="en-US" sz="2000" dirty="0">
                <a:solidFill>
                  <a:srgbClr val="000000"/>
                </a:solidFill>
                <a:latin typeface="Arial" charset="0"/>
                <a:ea typeface="Arial" charset="0"/>
                <a:cs typeface="Arial" charset="0"/>
              </a:rPr>
              <a:t>”</a:t>
            </a:r>
          </a:p>
          <a:p>
            <a:pPr>
              <a:spcBef>
                <a:spcPct val="50000"/>
              </a:spcBef>
              <a:buFontTx/>
              <a:buChar char="•"/>
            </a:pPr>
            <a:r>
              <a:rPr lang="en-US" sz="2000" dirty="0">
                <a:solidFill>
                  <a:srgbClr val="000000"/>
                </a:solidFill>
                <a:latin typeface="Arial" charset="0"/>
                <a:ea typeface="Arial" charset="0"/>
                <a:cs typeface="Arial" charset="0"/>
              </a:rPr>
              <a:t>(There are really small variations that are of great interest to marine chemists, and which can have a small effect on seawater density, but we mostly ignore them; note that the new definition of salinity in TEOS-10* takes these small variations into account.)</a:t>
            </a:r>
          </a:p>
          <a:p>
            <a:pPr>
              <a:spcBef>
                <a:spcPct val="50000"/>
              </a:spcBef>
            </a:pPr>
            <a:r>
              <a:rPr lang="en-US" sz="2000" dirty="0">
                <a:solidFill>
                  <a:srgbClr val="000000"/>
                </a:solidFill>
                <a:latin typeface="Arial" charset="0"/>
                <a:ea typeface="Arial" charset="0"/>
                <a:cs typeface="Arial" charset="0"/>
              </a:rPr>
              <a:t>	*TEOS-10 is “Thermodynamic Equation of State 2010”</a:t>
            </a:r>
          </a:p>
        </p:txBody>
      </p:sp>
    </p:spTree>
    <p:extLst>
      <p:ext uri="{BB962C8B-B14F-4D97-AF65-F5344CB8AC3E}">
        <p14:creationId xmlns:p14="http://schemas.microsoft.com/office/powerpoint/2010/main" val="426765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Salinity</a:t>
            </a:r>
          </a:p>
        </p:txBody>
      </p:sp>
      <p:sp>
        <p:nvSpPr>
          <p:cNvPr id="3" name="Text Box 3"/>
          <p:cNvSpPr txBox="1">
            <a:spLocks noChangeArrowheads="1"/>
          </p:cNvSpPr>
          <p:nvPr/>
        </p:nvSpPr>
        <p:spPr bwMode="auto">
          <a:xfrm>
            <a:off x="457200" y="1417638"/>
            <a:ext cx="8382000" cy="707886"/>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2000" dirty="0">
                <a:solidFill>
                  <a:srgbClr val="000000"/>
                </a:solidFill>
                <a:latin typeface="Arial" charset="0"/>
                <a:ea typeface="Arial" charset="0"/>
                <a:cs typeface="Arial" charset="0"/>
              </a:rPr>
              <a:t>“Salinity” in the oldest sense is the mass of matter (expressed in grams) dissolved in a kilogram of seawater = </a:t>
            </a:r>
            <a:r>
              <a:rPr lang="en-US" sz="2000" b="1" dirty="0">
                <a:solidFill>
                  <a:srgbClr val="000000"/>
                </a:solidFill>
                <a:latin typeface="Arial" charset="0"/>
                <a:ea typeface="Arial" charset="0"/>
                <a:cs typeface="Arial" charset="0"/>
              </a:rPr>
              <a:t>Absolute salinity </a:t>
            </a:r>
          </a:p>
        </p:txBody>
      </p:sp>
      <p:sp>
        <p:nvSpPr>
          <p:cNvPr id="4" name="Content Placeholder 2"/>
          <p:cNvSpPr txBox="1">
            <a:spLocks/>
          </p:cNvSpPr>
          <p:nvPr/>
        </p:nvSpPr>
        <p:spPr>
          <a:xfrm>
            <a:off x="914400" y="260463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Amount of salt per unit mass of seawater</a:t>
            </a:r>
          </a:p>
          <a:p>
            <a:endParaRPr lang="en-US"/>
          </a:p>
          <a:p>
            <a:endParaRPr lang="en-US"/>
          </a:p>
          <a:p>
            <a:pPr marL="0" indent="0">
              <a:buFont typeface="Arial"/>
              <a:buNone/>
            </a:pPr>
            <a:endParaRPr lang="en-US"/>
          </a:p>
          <a:p>
            <a:r>
              <a:rPr lang="en-US"/>
              <a:t>S in a typical seawater is about 35.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10550779"/>
              </p:ext>
            </p:extLst>
          </p:nvPr>
        </p:nvGraphicFramePr>
        <p:xfrm>
          <a:off x="2428907" y="3622888"/>
          <a:ext cx="2950796" cy="1023746"/>
        </p:xfrm>
        <a:graphic>
          <a:graphicData uri="http://schemas.openxmlformats.org/presentationml/2006/ole">
            <mc:AlternateContent xmlns:mc="http://schemas.openxmlformats.org/markup-compatibility/2006">
              <mc:Choice xmlns:v="urn:schemas-microsoft-com:vml" Requires="v">
                <p:oleObj spid="_x0000_s4182" name="Equation" r:id="rId3" imgW="1244600" imgH="431800" progId="Equation.3">
                  <p:embed/>
                </p:oleObj>
              </mc:Choice>
              <mc:Fallback>
                <p:oleObj name="Equation" r:id="rId3" imgW="1244600" imgH="431800" progId="Equation.3">
                  <p:embed/>
                  <p:pic>
                    <p:nvPicPr>
                      <p:cNvPr id="0" name=""/>
                      <p:cNvPicPr/>
                      <p:nvPr/>
                    </p:nvPicPr>
                    <p:blipFill>
                      <a:blip r:embed="rId4"/>
                      <a:stretch>
                        <a:fillRect/>
                      </a:stretch>
                    </p:blipFill>
                    <p:spPr>
                      <a:xfrm>
                        <a:off x="2428907" y="3622888"/>
                        <a:ext cx="2950796" cy="1023746"/>
                      </a:xfrm>
                      <a:prstGeom prst="rect">
                        <a:avLst/>
                      </a:prstGeom>
                    </p:spPr>
                  </p:pic>
                </p:oleObj>
              </mc:Fallback>
            </mc:AlternateContent>
          </a:graphicData>
        </a:graphic>
      </p:graphicFrame>
    </p:spTree>
    <p:extLst>
      <p:ext uri="{BB962C8B-B14F-4D97-AF65-F5344CB8AC3E}">
        <p14:creationId xmlns:p14="http://schemas.microsoft.com/office/powerpoint/2010/main" val="40328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Salinity measurement</a:t>
            </a:r>
          </a:p>
        </p:txBody>
      </p:sp>
      <p:sp>
        <p:nvSpPr>
          <p:cNvPr id="3" name="Text Box 3"/>
          <p:cNvSpPr txBox="1">
            <a:spLocks noChangeArrowheads="1"/>
          </p:cNvSpPr>
          <p:nvPr/>
        </p:nvSpPr>
        <p:spPr bwMode="auto">
          <a:xfrm>
            <a:off x="262293" y="1631761"/>
            <a:ext cx="9144000" cy="4555093"/>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2000" dirty="0">
                <a:solidFill>
                  <a:srgbClr val="000000"/>
                </a:solidFill>
                <a:latin typeface="Arial" charset="0"/>
                <a:ea typeface="Arial" charset="0"/>
                <a:cs typeface="Arial" charset="0"/>
              </a:rPr>
              <a:t>Typical ocean salinity is  34 to 36 (i.e. 34 to 36 </a:t>
            </a:r>
            <a:r>
              <a:rPr lang="en-US" sz="2000" dirty="0" err="1">
                <a:solidFill>
                  <a:srgbClr val="000000"/>
                </a:solidFill>
                <a:latin typeface="Arial" charset="0"/>
                <a:ea typeface="Arial" charset="0"/>
                <a:cs typeface="Arial" charset="0"/>
              </a:rPr>
              <a:t>gm</a:t>
            </a:r>
            <a:r>
              <a:rPr lang="en-US" sz="2000" dirty="0">
                <a:solidFill>
                  <a:srgbClr val="000000"/>
                </a:solidFill>
                <a:latin typeface="Arial" charset="0"/>
                <a:ea typeface="Arial" charset="0"/>
                <a:cs typeface="Arial" charset="0"/>
              </a:rPr>
              <a:t> </a:t>
            </a:r>
            <a:r>
              <a:rPr lang="en-US" sz="2000" dirty="0" err="1">
                <a:solidFill>
                  <a:srgbClr val="000000"/>
                </a:solidFill>
                <a:latin typeface="Arial" charset="0"/>
                <a:ea typeface="Arial" charset="0"/>
                <a:cs typeface="Arial" charset="0"/>
              </a:rPr>
              <a:t>seasalt</a:t>
            </a:r>
            <a:r>
              <a:rPr lang="en-US" sz="2000" dirty="0">
                <a:solidFill>
                  <a:srgbClr val="000000"/>
                </a:solidFill>
                <a:latin typeface="Arial" charset="0"/>
                <a:ea typeface="Arial" charset="0"/>
                <a:cs typeface="Arial" charset="0"/>
              </a:rPr>
              <a:t>/kg seawater)</a:t>
            </a:r>
          </a:p>
          <a:p>
            <a:pPr>
              <a:spcBef>
                <a:spcPct val="50000"/>
              </a:spcBef>
              <a:buFontTx/>
              <a:buChar char="•"/>
            </a:pPr>
            <a:r>
              <a:rPr lang="en-US" sz="2000" dirty="0">
                <a:solidFill>
                  <a:srgbClr val="000000"/>
                </a:solidFill>
                <a:latin typeface="Arial" charset="0"/>
                <a:ea typeface="Arial" charset="0"/>
                <a:cs typeface="Arial" charset="0"/>
              </a:rPr>
              <a:t>Measurements: </a:t>
            </a:r>
          </a:p>
          <a:p>
            <a:pPr>
              <a:spcBef>
                <a:spcPct val="50000"/>
              </a:spcBef>
            </a:pPr>
            <a:r>
              <a:rPr lang="en-US" sz="2000" b="1" dirty="0">
                <a:solidFill>
                  <a:srgbClr val="000000"/>
                </a:solidFill>
                <a:latin typeface="Arial" charset="0"/>
                <a:ea typeface="Arial" charset="0"/>
                <a:cs typeface="Arial" charset="0"/>
              </a:rPr>
              <a:t>Oldest:</a:t>
            </a:r>
            <a:r>
              <a:rPr lang="en-US" sz="2000" dirty="0">
                <a:solidFill>
                  <a:srgbClr val="000000"/>
                </a:solidFill>
                <a:latin typeface="Arial" charset="0"/>
                <a:ea typeface="Arial" charset="0"/>
                <a:cs typeface="Arial" charset="0"/>
              </a:rPr>
              <a:t> evaporate the seawater and weigh the salts</a:t>
            </a:r>
          </a:p>
          <a:p>
            <a:pPr>
              <a:spcBef>
                <a:spcPct val="50000"/>
              </a:spcBef>
            </a:pPr>
            <a:r>
              <a:rPr lang="en-US" sz="2000" b="1" dirty="0">
                <a:solidFill>
                  <a:srgbClr val="000000"/>
                </a:solidFill>
                <a:latin typeface="Arial" charset="0"/>
                <a:ea typeface="Arial" charset="0"/>
                <a:cs typeface="Arial" charset="0"/>
              </a:rPr>
              <a:t>Old:</a:t>
            </a:r>
            <a:r>
              <a:rPr lang="en-US" sz="2000" dirty="0">
                <a:solidFill>
                  <a:srgbClr val="000000"/>
                </a:solidFill>
                <a:latin typeface="Arial" charset="0"/>
                <a:ea typeface="Arial" charset="0"/>
                <a:cs typeface="Arial" charset="0"/>
              </a:rPr>
              <a:t> titration method to determine the amount of chlorine, bromine and iodine (prior to 1957)</a:t>
            </a:r>
          </a:p>
          <a:p>
            <a:pPr>
              <a:spcBef>
                <a:spcPct val="50000"/>
              </a:spcBef>
            </a:pPr>
            <a:r>
              <a:rPr lang="en-US" sz="2000" b="1" dirty="0">
                <a:solidFill>
                  <a:srgbClr val="000000"/>
                </a:solidFill>
                <a:latin typeface="Arial" charset="0"/>
                <a:ea typeface="Arial" charset="0"/>
                <a:cs typeface="Arial" charset="0"/>
              </a:rPr>
              <a:t>Modern:</a:t>
            </a:r>
            <a:r>
              <a:rPr lang="en-US" sz="2000" dirty="0">
                <a:solidFill>
                  <a:srgbClr val="000000"/>
                </a:solidFill>
                <a:latin typeface="Arial" charset="0"/>
                <a:ea typeface="Arial" charset="0"/>
                <a:cs typeface="Arial" charset="0"/>
              </a:rPr>
              <a:t> Use </a:t>
            </a:r>
            <a:r>
              <a:rPr lang="en-US" sz="2000" b="1" dirty="0">
                <a:solidFill>
                  <a:srgbClr val="000000"/>
                </a:solidFill>
                <a:latin typeface="Arial" charset="0"/>
                <a:ea typeface="Arial" charset="0"/>
                <a:cs typeface="Arial" charset="0"/>
              </a:rPr>
              <a:t>seawater conductivity</a:t>
            </a:r>
            <a:r>
              <a:rPr lang="en-US" sz="2000" dirty="0">
                <a:solidFill>
                  <a:srgbClr val="000000"/>
                </a:solidFill>
                <a:latin typeface="Arial" charset="0"/>
                <a:ea typeface="Arial" charset="0"/>
                <a:cs typeface="Arial" charset="0"/>
              </a:rPr>
              <a:t>, which depends mainly on temperature and, much less, on salinity, along with accurate temperature measurement, to compute salinity.</a:t>
            </a:r>
          </a:p>
          <a:p>
            <a:pPr>
              <a:spcBef>
                <a:spcPct val="50000"/>
              </a:spcBef>
            </a:pPr>
            <a:r>
              <a:rPr lang="en-US" sz="2000" dirty="0">
                <a:solidFill>
                  <a:srgbClr val="000000"/>
                </a:solidFill>
                <a:latin typeface="Arial" charset="0"/>
                <a:ea typeface="Arial" charset="0"/>
                <a:cs typeface="Arial" charset="0"/>
              </a:rPr>
              <a:t>Modern conductivity measurements:</a:t>
            </a:r>
          </a:p>
          <a:p>
            <a:pPr>
              <a:spcBef>
                <a:spcPct val="50000"/>
              </a:spcBef>
            </a:pPr>
            <a:r>
              <a:rPr lang="en-US" sz="2000" dirty="0">
                <a:solidFill>
                  <a:srgbClr val="000000"/>
                </a:solidFill>
                <a:latin typeface="Arial" charset="0"/>
                <a:ea typeface="Arial" charset="0"/>
                <a:cs typeface="Arial" charset="0"/>
              </a:rPr>
              <a:t>	(1) in the lab relative to a </a:t>
            </a:r>
            <a:r>
              <a:rPr lang="en-US" sz="2000" b="1" dirty="0">
                <a:solidFill>
                  <a:srgbClr val="000000"/>
                </a:solidFill>
                <a:latin typeface="Arial" charset="0"/>
                <a:ea typeface="Arial" charset="0"/>
                <a:cs typeface="Arial" charset="0"/>
              </a:rPr>
              <a:t>reference standard</a:t>
            </a:r>
          </a:p>
          <a:p>
            <a:pPr>
              <a:spcBef>
                <a:spcPct val="50000"/>
              </a:spcBef>
            </a:pPr>
            <a:r>
              <a:rPr lang="en-US" sz="2000" dirty="0">
                <a:solidFill>
                  <a:srgbClr val="000000"/>
                </a:solidFill>
                <a:latin typeface="Arial" charset="0"/>
                <a:ea typeface="Arial" charset="0"/>
                <a:cs typeface="Arial" charset="0"/>
              </a:rPr>
              <a:t>	(2) profiling instrument (which MUST be calibrated to (1))</a:t>
            </a:r>
          </a:p>
        </p:txBody>
      </p:sp>
    </p:spTree>
    <p:extLst>
      <p:ext uri="{BB962C8B-B14F-4D97-AF65-F5344CB8AC3E}">
        <p14:creationId xmlns:p14="http://schemas.microsoft.com/office/powerpoint/2010/main" val="1596531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51863"/>
            <a:ext cx="8229600" cy="610137"/>
          </a:xfrm>
        </p:spPr>
        <p:txBody>
          <a:bodyPr>
            <a:normAutofit fontScale="90000"/>
          </a:bodyPr>
          <a:lstStyle/>
          <a:p>
            <a:pPr eaLnBrk="1" hangingPunct="1"/>
            <a:r>
              <a:rPr lang="en-US" dirty="0"/>
              <a:t>Salinity instruments</a:t>
            </a:r>
          </a:p>
        </p:txBody>
      </p:sp>
      <p:pic>
        <p:nvPicPr>
          <p:cNvPr id="25603" name="Picture 3"/>
          <p:cNvPicPr>
            <a:picLocks noChangeAspect="1" noChangeArrowheads="1"/>
          </p:cNvPicPr>
          <p:nvPr/>
        </p:nvPicPr>
        <p:blipFill>
          <a:blip r:embed="rId3"/>
          <a:srcRect/>
          <a:stretch>
            <a:fillRect/>
          </a:stretch>
        </p:blipFill>
        <p:spPr bwMode="auto">
          <a:xfrm>
            <a:off x="6934200" y="1079538"/>
            <a:ext cx="1997075" cy="2654300"/>
          </a:xfrm>
          <a:prstGeom prst="rect">
            <a:avLst/>
          </a:prstGeom>
          <a:noFill/>
          <a:ln w="9525">
            <a:noFill/>
            <a:miter lim="800000"/>
            <a:headEnd/>
            <a:tailEnd/>
          </a:ln>
        </p:spPr>
      </p:pic>
      <p:pic>
        <p:nvPicPr>
          <p:cNvPr id="25604" name="Picture 4"/>
          <p:cNvPicPr>
            <a:picLocks noChangeAspect="1" noChangeArrowheads="1"/>
          </p:cNvPicPr>
          <p:nvPr/>
        </p:nvPicPr>
        <p:blipFill>
          <a:blip r:embed="rId4"/>
          <a:srcRect/>
          <a:stretch>
            <a:fillRect/>
          </a:stretch>
        </p:blipFill>
        <p:spPr bwMode="auto">
          <a:xfrm>
            <a:off x="3505200" y="1079538"/>
            <a:ext cx="3213100" cy="3670300"/>
          </a:xfrm>
          <a:prstGeom prst="rect">
            <a:avLst/>
          </a:prstGeom>
          <a:noFill/>
          <a:ln w="9525">
            <a:noFill/>
            <a:miter lim="800000"/>
            <a:headEnd/>
            <a:tailEnd/>
          </a:ln>
        </p:spPr>
      </p:pic>
      <p:pic>
        <p:nvPicPr>
          <p:cNvPr id="25605" name="Picture 5"/>
          <p:cNvPicPr>
            <a:picLocks noChangeAspect="1" noChangeArrowheads="1"/>
          </p:cNvPicPr>
          <p:nvPr/>
        </p:nvPicPr>
        <p:blipFill>
          <a:blip r:embed="rId5"/>
          <a:srcRect/>
          <a:stretch>
            <a:fillRect/>
          </a:stretch>
        </p:blipFill>
        <p:spPr bwMode="auto">
          <a:xfrm>
            <a:off x="304800" y="1079538"/>
            <a:ext cx="2974975" cy="3975100"/>
          </a:xfrm>
          <a:prstGeom prst="rect">
            <a:avLst/>
          </a:prstGeom>
          <a:noFill/>
          <a:ln w="9525">
            <a:noFill/>
            <a:miter lim="800000"/>
            <a:headEnd/>
            <a:tailEnd/>
          </a:ln>
        </p:spPr>
      </p:pic>
      <p:sp>
        <p:nvSpPr>
          <p:cNvPr id="25606" name="Text Box 6"/>
          <p:cNvSpPr txBox="1">
            <a:spLocks noChangeArrowheads="1"/>
          </p:cNvSpPr>
          <p:nvPr/>
        </p:nvSpPr>
        <p:spPr bwMode="auto">
          <a:xfrm>
            <a:off x="381000" y="5499138"/>
            <a:ext cx="2743200" cy="120015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Bottles for collecting water samples</a:t>
            </a:r>
          </a:p>
        </p:txBody>
      </p:sp>
      <p:sp>
        <p:nvSpPr>
          <p:cNvPr id="25607" name="Text Box 7"/>
          <p:cNvSpPr txBox="1">
            <a:spLocks noChangeArrowheads="1"/>
          </p:cNvSpPr>
          <p:nvPr/>
        </p:nvSpPr>
        <p:spPr bwMode="auto">
          <a:xfrm>
            <a:off x="3581400" y="5118138"/>
            <a:ext cx="2743200" cy="1570038"/>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Autosalinometer for running salinity analyses relative to standard seawater</a:t>
            </a:r>
          </a:p>
        </p:txBody>
      </p:sp>
      <p:sp>
        <p:nvSpPr>
          <p:cNvPr id="25608" name="Text Box 8"/>
          <p:cNvSpPr txBox="1">
            <a:spLocks noChangeArrowheads="1"/>
          </p:cNvSpPr>
          <p:nvPr/>
        </p:nvSpPr>
        <p:spPr bwMode="auto">
          <a:xfrm>
            <a:off x="6705600" y="3822738"/>
            <a:ext cx="2438400" cy="267811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CTD (conductivity, temperature, pressure) for measuring conductivity in a profile (on the fly)</a:t>
            </a:r>
          </a:p>
        </p:txBody>
      </p:sp>
    </p:spTree>
    <p:extLst>
      <p:ext uri="{BB962C8B-B14F-4D97-AF65-F5344CB8AC3E}">
        <p14:creationId xmlns:p14="http://schemas.microsoft.com/office/powerpoint/2010/main" val="1085552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5005"/>
            <a:ext cx="8229600" cy="1143000"/>
          </a:xfrm>
        </p:spPr>
        <p:txBody>
          <a:bodyPr>
            <a:normAutofit fontScale="90000"/>
          </a:bodyPr>
          <a:lstStyle/>
          <a:p>
            <a:r>
              <a:rPr lang="en-US" dirty="0">
                <a:solidFill>
                  <a:srgbClr val="000000"/>
                </a:solidFill>
                <a:latin typeface="Arial" charset="0"/>
                <a:ea typeface="Arial" charset="0"/>
                <a:cs typeface="Arial" charset="0"/>
              </a:rPr>
              <a:t>TEOS-10: Thermodynamic Equation of State 2010</a:t>
            </a:r>
            <a:endParaRPr lang="en-US" dirty="0"/>
          </a:p>
        </p:txBody>
      </p:sp>
      <p:sp>
        <p:nvSpPr>
          <p:cNvPr id="3" name="Rectangle 2"/>
          <p:cNvSpPr/>
          <p:nvPr/>
        </p:nvSpPr>
        <p:spPr>
          <a:xfrm>
            <a:off x="745463" y="2413338"/>
            <a:ext cx="7730726" cy="3046988"/>
          </a:xfrm>
          <a:prstGeom prst="rect">
            <a:avLst/>
          </a:prstGeom>
        </p:spPr>
        <p:txBody>
          <a:bodyPr wrap="square">
            <a:spAutoFit/>
          </a:bodyPr>
          <a:lstStyle/>
          <a:p>
            <a:r>
              <a:rPr lang="en-US" sz="2400" dirty="0">
                <a:solidFill>
                  <a:srgbClr val="000000"/>
                </a:solidFill>
                <a:latin typeface="Arial" charset="0"/>
                <a:ea typeface="Arial" charset="0"/>
                <a:cs typeface="Arial" charset="0"/>
              </a:rPr>
              <a:t>There are really small variations* that are of great interest to marine chemists, and which can have a small effect on seawater density, but we mostly ignore them; note that the new definition of salinity in TEOS-10* takes these small variations into account.</a:t>
            </a:r>
          </a:p>
          <a:p>
            <a:endParaRPr lang="en-US" sz="2400" dirty="0">
              <a:solidFill>
                <a:srgbClr val="000000"/>
              </a:solidFill>
              <a:latin typeface="Arial" charset="0"/>
              <a:ea typeface="Arial" charset="0"/>
              <a:cs typeface="Arial" charset="0"/>
            </a:endParaRPr>
          </a:p>
          <a:p>
            <a:r>
              <a:rPr lang="en-US" sz="2400" dirty="0">
                <a:solidFill>
                  <a:srgbClr val="000000"/>
                </a:solidFill>
                <a:latin typeface="Arial" charset="0"/>
                <a:ea typeface="Arial" charset="0"/>
                <a:cs typeface="Arial" charset="0"/>
              </a:rPr>
              <a:t>These variations comes from the spatial variation in silicate, nitrate and alkalinity. </a:t>
            </a:r>
            <a:endParaRPr lang="en-US" sz="2400" dirty="0"/>
          </a:p>
        </p:txBody>
      </p:sp>
    </p:spTree>
    <p:extLst>
      <p:ext uri="{BB962C8B-B14F-4D97-AF65-F5344CB8AC3E}">
        <p14:creationId xmlns:p14="http://schemas.microsoft.com/office/powerpoint/2010/main" val="4138036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719375"/>
          </a:xfrm>
        </p:spPr>
        <p:txBody>
          <a:bodyPr>
            <a:normAutofit fontScale="90000"/>
          </a:bodyPr>
          <a:lstStyle/>
          <a:p>
            <a:r>
              <a:rPr lang="en-US" dirty="0"/>
              <a:t>“Absolute salinity” (TEOS-10)</a:t>
            </a:r>
          </a:p>
        </p:txBody>
      </p:sp>
      <p:sp>
        <p:nvSpPr>
          <p:cNvPr id="29699" name="TextBox 2"/>
          <p:cNvSpPr txBox="1">
            <a:spLocks noChangeArrowheads="1"/>
          </p:cNvSpPr>
          <p:nvPr/>
        </p:nvSpPr>
        <p:spPr bwMode="auto">
          <a:xfrm>
            <a:off x="457200" y="1368916"/>
            <a:ext cx="8382000" cy="5262979"/>
          </a:xfrm>
          <a:prstGeom prst="rect">
            <a:avLst/>
          </a:prstGeom>
          <a:noFill/>
          <a:ln w="9525">
            <a:noFill/>
            <a:miter lim="800000"/>
            <a:headEnd/>
            <a:tailEnd/>
          </a:ln>
        </p:spPr>
        <p:txBody>
          <a:bodyPr>
            <a:prstTxWarp prst="textNoShape">
              <a:avLst/>
            </a:prstTxWarp>
            <a:spAutoFit/>
          </a:bodyPr>
          <a:lstStyle/>
          <a:p>
            <a:r>
              <a:rPr lang="en-US" sz="2400" dirty="0">
                <a:solidFill>
                  <a:srgbClr val="000000"/>
                </a:solidFill>
                <a:latin typeface="Verdana" charset="0"/>
              </a:rPr>
              <a:t>Absolute salinity = reference salinity + correction for other stuff</a:t>
            </a:r>
          </a:p>
          <a:p>
            <a:endParaRPr lang="en-US" sz="2400" dirty="0">
              <a:solidFill>
                <a:srgbClr val="000000"/>
              </a:solidFill>
              <a:latin typeface="Verdana" charset="0"/>
            </a:endParaRPr>
          </a:p>
          <a:p>
            <a:r>
              <a:rPr lang="en-US" sz="2400" dirty="0">
                <a:solidFill>
                  <a:srgbClr val="000000"/>
                </a:solidFill>
                <a:latin typeface="Verdana" charset="0"/>
              </a:rPr>
              <a:t>S</a:t>
            </a:r>
            <a:r>
              <a:rPr lang="en-US" sz="2400" baseline="-25000" dirty="0">
                <a:solidFill>
                  <a:srgbClr val="000000"/>
                </a:solidFill>
                <a:latin typeface="Verdana" charset="0"/>
              </a:rPr>
              <a:t>A</a:t>
            </a:r>
            <a:r>
              <a:rPr lang="en-US" sz="2400" dirty="0">
                <a:solidFill>
                  <a:srgbClr val="000000"/>
                </a:solidFill>
                <a:latin typeface="Verdana" charset="0"/>
              </a:rPr>
              <a:t> = S</a:t>
            </a:r>
            <a:r>
              <a:rPr lang="en-US" sz="2400" baseline="-25000" dirty="0">
                <a:solidFill>
                  <a:srgbClr val="000000"/>
                </a:solidFill>
                <a:latin typeface="Verdana" charset="0"/>
              </a:rPr>
              <a:t>R </a:t>
            </a:r>
            <a:r>
              <a:rPr lang="en-US" sz="2400" dirty="0">
                <a:solidFill>
                  <a:srgbClr val="000000"/>
                </a:solidFill>
                <a:latin typeface="Verdana" charset="0"/>
              </a:rPr>
              <a:t>+ </a:t>
            </a:r>
            <a:r>
              <a:rPr lang="en-US" sz="2400" dirty="0" err="1">
                <a:solidFill>
                  <a:srgbClr val="000000"/>
                </a:solidFill>
                <a:latin typeface="Verdana" charset="0"/>
              </a:rPr>
              <a:t>δS</a:t>
            </a:r>
            <a:r>
              <a:rPr lang="en-US" sz="2400" baseline="-25000" dirty="0" err="1">
                <a:solidFill>
                  <a:srgbClr val="000000"/>
                </a:solidFill>
                <a:latin typeface="Verdana" charset="0"/>
              </a:rPr>
              <a:t>A</a:t>
            </a:r>
            <a:endParaRPr lang="en-US" sz="2400" dirty="0">
              <a:solidFill>
                <a:srgbClr val="000000"/>
              </a:solidFill>
              <a:latin typeface="Verdana" charset="0"/>
            </a:endParaRPr>
          </a:p>
          <a:p>
            <a:endParaRPr lang="en-US" sz="2400" dirty="0">
              <a:solidFill>
                <a:srgbClr val="000000"/>
              </a:solidFill>
            </a:endParaRPr>
          </a:p>
          <a:p>
            <a:r>
              <a:rPr lang="en-US" sz="2400" dirty="0">
                <a:solidFill>
                  <a:srgbClr val="000000"/>
                </a:solidFill>
              </a:rPr>
              <a:t>Reference salinity </a:t>
            </a:r>
            <a:r>
              <a:rPr lang="en-US" sz="2400" dirty="0">
                <a:solidFill>
                  <a:srgbClr val="000000"/>
                </a:solidFill>
                <a:latin typeface="Verdana" charset="0"/>
              </a:rPr>
              <a:t>S</a:t>
            </a:r>
            <a:r>
              <a:rPr lang="en-US" sz="2400" baseline="-25000" dirty="0">
                <a:solidFill>
                  <a:srgbClr val="000000"/>
                </a:solidFill>
                <a:latin typeface="Verdana" charset="0"/>
              </a:rPr>
              <a:t>R</a:t>
            </a:r>
            <a:r>
              <a:rPr lang="en-US" sz="2400" dirty="0">
                <a:solidFill>
                  <a:srgbClr val="000000"/>
                </a:solidFill>
              </a:rPr>
              <a:t> = 35.16504/35 * Practical salinity = 1.0047*</a:t>
            </a:r>
            <a:r>
              <a:rPr lang="en-US" sz="2400" dirty="0" err="1">
                <a:solidFill>
                  <a:srgbClr val="000000"/>
                </a:solidFill>
              </a:rPr>
              <a:t>psu</a:t>
            </a:r>
            <a:endParaRPr lang="en-US" sz="2400" dirty="0">
              <a:solidFill>
                <a:srgbClr val="000000"/>
              </a:solidFill>
            </a:endParaRPr>
          </a:p>
          <a:p>
            <a:endParaRPr lang="en-US" sz="2400" dirty="0">
              <a:solidFill>
                <a:srgbClr val="000000"/>
              </a:solidFill>
            </a:endParaRPr>
          </a:p>
          <a:p>
            <a:r>
              <a:rPr lang="en-US" sz="2400" dirty="0">
                <a:solidFill>
                  <a:srgbClr val="000000"/>
                </a:solidFill>
              </a:rPr>
              <a:t>Reference salinity has been corrected for new knowledge (since 1978) about sea water stoichiometry as well as new published atomic weights.</a:t>
            </a:r>
          </a:p>
          <a:p>
            <a:endParaRPr lang="en-US" sz="2400" dirty="0">
              <a:solidFill>
                <a:srgbClr val="000000"/>
              </a:solidFill>
            </a:endParaRPr>
          </a:p>
          <a:p>
            <a:r>
              <a:rPr lang="en-US" sz="2400" dirty="0">
                <a:solidFill>
                  <a:srgbClr val="000000"/>
                </a:solidFill>
              </a:rPr>
              <a:t>The correction </a:t>
            </a:r>
            <a:r>
              <a:rPr lang="en-US" sz="2400" dirty="0" err="1">
                <a:solidFill>
                  <a:srgbClr val="000000"/>
                </a:solidFill>
                <a:latin typeface="Verdana" charset="0"/>
              </a:rPr>
              <a:t>δS</a:t>
            </a:r>
            <a:r>
              <a:rPr lang="en-US" sz="2400" baseline="-25000" dirty="0" err="1">
                <a:solidFill>
                  <a:srgbClr val="000000"/>
                </a:solidFill>
                <a:latin typeface="Verdana" charset="0"/>
              </a:rPr>
              <a:t>A</a:t>
            </a:r>
            <a:r>
              <a:rPr lang="en-US" sz="2400" dirty="0">
                <a:solidFill>
                  <a:srgbClr val="000000"/>
                </a:solidFill>
              </a:rPr>
              <a:t> is for dissolved matter that doesn’t contribute to conductivity variations: silicate, nitrate, phosphate, etc. </a:t>
            </a:r>
            <a:endParaRPr lang="en-US" sz="2400" dirty="0">
              <a:solidFill>
                <a:schemeClr val="bg1"/>
              </a:solidFill>
            </a:endParaRPr>
          </a:p>
        </p:txBody>
      </p:sp>
    </p:spTree>
    <p:extLst>
      <p:ext uri="{BB962C8B-B14F-4D97-AF65-F5344CB8AC3E}">
        <p14:creationId xmlns:p14="http://schemas.microsoft.com/office/powerpoint/2010/main" val="250452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0"/>
            <a:ext cx="7772400" cy="838200"/>
          </a:xfrm>
        </p:spPr>
        <p:txBody>
          <a:bodyPr/>
          <a:lstStyle/>
          <a:p>
            <a:pPr eaLnBrk="1" hangingPunct="1"/>
            <a:r>
              <a:rPr lang="en-US" dirty="0"/>
              <a:t>Surface salinity</a:t>
            </a:r>
          </a:p>
        </p:txBody>
      </p:sp>
      <p:pic>
        <p:nvPicPr>
          <p:cNvPr id="30723" name="Picture 3"/>
          <p:cNvPicPr>
            <a:picLocks noChangeAspect="1" noChangeArrowheads="1"/>
          </p:cNvPicPr>
          <p:nvPr/>
        </p:nvPicPr>
        <p:blipFill>
          <a:blip r:embed="rId3"/>
          <a:srcRect/>
          <a:stretch>
            <a:fillRect/>
          </a:stretch>
        </p:blipFill>
        <p:spPr bwMode="auto">
          <a:xfrm>
            <a:off x="533400" y="838200"/>
            <a:ext cx="8610600" cy="4516438"/>
          </a:xfrm>
          <a:prstGeom prst="rect">
            <a:avLst/>
          </a:prstGeom>
          <a:noFill/>
          <a:ln w="9525">
            <a:noFill/>
            <a:miter lim="800000"/>
            <a:headEnd/>
            <a:tailEnd/>
          </a:ln>
        </p:spPr>
      </p:pic>
      <p:sp>
        <p:nvSpPr>
          <p:cNvPr id="30724" name="TextBox 3"/>
          <p:cNvSpPr txBox="1">
            <a:spLocks noChangeArrowheads="1"/>
          </p:cNvSpPr>
          <p:nvPr/>
        </p:nvSpPr>
        <p:spPr bwMode="auto">
          <a:xfrm>
            <a:off x="5486400" y="6396038"/>
            <a:ext cx="3657600" cy="461962"/>
          </a:xfrm>
          <a:prstGeom prst="rect">
            <a:avLst/>
          </a:prstGeom>
          <a:noFill/>
          <a:ln w="9525">
            <a:noFill/>
            <a:miter lim="800000"/>
            <a:headEnd/>
            <a:tailEnd/>
          </a:ln>
        </p:spPr>
        <p:txBody>
          <a:bodyPr>
            <a:prstTxWarp prst="textNoShape">
              <a:avLst/>
            </a:prstTxWarp>
            <a:spAutoFit/>
          </a:bodyPr>
          <a:lstStyle/>
          <a:p>
            <a:r>
              <a:rPr lang="en-US">
                <a:solidFill>
                  <a:srgbClr val="000000"/>
                </a:solidFill>
              </a:rPr>
              <a:t>DPO Figure 4.15</a:t>
            </a:r>
          </a:p>
        </p:txBody>
      </p:sp>
      <p:sp>
        <p:nvSpPr>
          <p:cNvPr id="30725" name="TextBox 5"/>
          <p:cNvSpPr txBox="1">
            <a:spLocks noChangeArrowheads="1"/>
          </p:cNvSpPr>
          <p:nvPr/>
        </p:nvSpPr>
        <p:spPr bwMode="auto">
          <a:xfrm>
            <a:off x="304800" y="5105400"/>
            <a:ext cx="8610600" cy="461963"/>
          </a:xfrm>
          <a:prstGeom prst="rect">
            <a:avLst/>
          </a:prstGeom>
          <a:noFill/>
          <a:ln w="9525">
            <a:noFill/>
            <a:miter lim="800000"/>
            <a:headEnd/>
            <a:tailEnd/>
          </a:ln>
        </p:spPr>
        <p:txBody>
          <a:bodyPr>
            <a:prstTxWarp prst="textNoShape">
              <a:avLst/>
            </a:prstTxWarp>
            <a:spAutoFit/>
          </a:bodyPr>
          <a:lstStyle/>
          <a:p>
            <a:r>
              <a:rPr lang="en-US"/>
              <a:t>Note range of values and general distribution</a:t>
            </a:r>
          </a:p>
        </p:txBody>
      </p:sp>
      <p:sp>
        <p:nvSpPr>
          <p:cNvPr id="30727" name="Text Box 9"/>
          <p:cNvSpPr txBox="1">
            <a:spLocks noChangeArrowheads="1"/>
          </p:cNvSpPr>
          <p:nvPr/>
        </p:nvSpPr>
        <p:spPr bwMode="auto">
          <a:xfrm>
            <a:off x="533400" y="5622548"/>
            <a:ext cx="8305800" cy="523875"/>
          </a:xfrm>
          <a:prstGeom prst="rect">
            <a:avLst/>
          </a:prstGeom>
          <a:noFill/>
          <a:ln w="9525">
            <a:noFill/>
            <a:miter lim="800000"/>
            <a:headEnd/>
            <a:tailEnd/>
          </a:ln>
        </p:spPr>
        <p:txBody>
          <a:bodyPr>
            <a:prstTxWarp prst="textNoShape">
              <a:avLst/>
            </a:prstTxWarp>
            <a:spAutoFit/>
          </a:bodyPr>
          <a:lstStyle/>
          <a:p>
            <a:r>
              <a:rPr lang="en-US" sz="1400" dirty="0">
                <a:latin typeface="Arial" charset="0"/>
                <a:ea typeface="Arial" charset="0"/>
                <a:cs typeface="Arial" charset="0"/>
              </a:rPr>
              <a:t>Surface salinity (</a:t>
            </a:r>
            <a:r>
              <a:rPr lang="en-US" sz="1400" dirty="0" err="1">
                <a:latin typeface="Arial" charset="0"/>
                <a:ea typeface="Arial" charset="0"/>
                <a:cs typeface="Arial" charset="0"/>
              </a:rPr>
              <a:t>psu</a:t>
            </a:r>
            <a:r>
              <a:rPr lang="en-US" sz="1400" dirty="0">
                <a:latin typeface="Arial" charset="0"/>
                <a:ea typeface="Arial" charset="0"/>
                <a:cs typeface="Arial" charset="0"/>
              </a:rPr>
              <a:t>) in winter (January, February, and March north of the equator; July, August, and September south of the equator) based on averaged (climatological) data from </a:t>
            </a:r>
            <a:r>
              <a:rPr lang="en-US" sz="1400" dirty="0" err="1">
                <a:latin typeface="Arial" charset="0"/>
                <a:ea typeface="Arial" charset="0"/>
                <a:cs typeface="Arial" charset="0"/>
              </a:rPr>
              <a:t>Levitus</a:t>
            </a:r>
            <a:r>
              <a:rPr lang="en-US" sz="1400" dirty="0">
                <a:latin typeface="Arial" charset="0"/>
                <a:ea typeface="Arial" charset="0"/>
                <a:cs typeface="Arial" charset="0"/>
              </a:rPr>
              <a:t> et al. (1994b).  </a:t>
            </a:r>
          </a:p>
        </p:txBody>
      </p:sp>
    </p:spTree>
    <p:extLst>
      <p:ext uri="{BB962C8B-B14F-4D97-AF65-F5344CB8AC3E}">
        <p14:creationId xmlns:p14="http://schemas.microsoft.com/office/powerpoint/2010/main" val="2313930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12324"/>
            <a:ext cx="8229600" cy="1143000"/>
          </a:xfrm>
        </p:spPr>
        <p:txBody>
          <a:bodyPr/>
          <a:lstStyle/>
          <a:p>
            <a:pPr eaLnBrk="1" hangingPunct="1"/>
            <a:r>
              <a:rPr lang="en-US" dirty="0"/>
              <a:t>Atlantic salinity section</a:t>
            </a:r>
          </a:p>
        </p:txBody>
      </p:sp>
      <p:pic>
        <p:nvPicPr>
          <p:cNvPr id="32771" name="Picture 3"/>
          <p:cNvPicPr>
            <a:picLocks noChangeAspect="1" noChangeArrowheads="1"/>
          </p:cNvPicPr>
          <p:nvPr/>
        </p:nvPicPr>
        <p:blipFill>
          <a:blip r:embed="rId3"/>
          <a:srcRect t="13600" r="5727" b="8372"/>
          <a:stretch>
            <a:fillRect/>
          </a:stretch>
        </p:blipFill>
        <p:spPr bwMode="auto">
          <a:xfrm>
            <a:off x="0" y="914400"/>
            <a:ext cx="8153400" cy="5343525"/>
          </a:xfrm>
          <a:prstGeom prst="rect">
            <a:avLst/>
          </a:prstGeom>
          <a:noFill/>
          <a:ln w="9525">
            <a:noFill/>
            <a:miter lim="800000"/>
            <a:headEnd/>
            <a:tailEnd/>
          </a:ln>
        </p:spPr>
      </p:pic>
      <p:pic>
        <p:nvPicPr>
          <p:cNvPr id="32772" name="Picture 4"/>
          <p:cNvPicPr>
            <a:picLocks noChangeAspect="1" noChangeArrowheads="1"/>
          </p:cNvPicPr>
          <p:nvPr/>
        </p:nvPicPr>
        <p:blipFill>
          <a:blip r:embed="rId4"/>
          <a:srcRect l="10823" t="68182" r="65646" b="7545"/>
          <a:stretch>
            <a:fillRect/>
          </a:stretch>
        </p:blipFill>
        <p:spPr bwMode="auto">
          <a:xfrm>
            <a:off x="7772400" y="0"/>
            <a:ext cx="1198563" cy="1600200"/>
          </a:xfrm>
          <a:prstGeom prst="rect">
            <a:avLst/>
          </a:prstGeom>
          <a:noFill/>
          <a:ln w="38100">
            <a:solidFill>
              <a:srgbClr val="800080"/>
            </a:solidFill>
            <a:miter lim="800000"/>
            <a:headEnd/>
            <a:tailEnd/>
          </a:ln>
        </p:spPr>
      </p:pic>
      <p:sp>
        <p:nvSpPr>
          <p:cNvPr id="32773" name="TextBox 4"/>
          <p:cNvSpPr txBox="1">
            <a:spLocks noChangeArrowheads="1"/>
          </p:cNvSpPr>
          <p:nvPr/>
        </p:nvSpPr>
        <p:spPr bwMode="auto">
          <a:xfrm>
            <a:off x="6400800" y="6396038"/>
            <a:ext cx="2743200" cy="461962"/>
          </a:xfrm>
          <a:prstGeom prst="rect">
            <a:avLst/>
          </a:prstGeom>
          <a:noFill/>
          <a:ln w="9525">
            <a:noFill/>
            <a:miter lim="800000"/>
            <a:headEnd/>
            <a:tailEnd/>
          </a:ln>
        </p:spPr>
        <p:txBody>
          <a:bodyPr>
            <a:prstTxWarp prst="textNoShape">
              <a:avLst/>
            </a:prstTxWarp>
            <a:spAutoFit/>
          </a:bodyPr>
          <a:lstStyle/>
          <a:p>
            <a:r>
              <a:rPr lang="en-US">
                <a:solidFill>
                  <a:srgbClr val="000000"/>
                </a:solidFill>
              </a:rPr>
              <a:t>DPO Figure 4.11b</a:t>
            </a:r>
          </a:p>
        </p:txBody>
      </p:sp>
      <p:sp>
        <p:nvSpPr>
          <p:cNvPr id="32774" name="Date Placeholder 6"/>
          <p:cNvSpPr>
            <a:spLocks noGrp="1"/>
          </p:cNvSpPr>
          <p:nvPr>
            <p:ph type="dt" sz="quarter" idx="10"/>
          </p:nvPr>
        </p:nvSpPr>
        <p:spPr>
          <a:noFill/>
        </p:spPr>
        <p:txBody>
          <a:bodyPr/>
          <a:lstStyle/>
          <a:p>
            <a:r>
              <a:rPr lang="en-US"/>
              <a:t>Talley SIO 210 (2013) </a:t>
            </a:r>
          </a:p>
        </p:txBody>
      </p:sp>
    </p:spTree>
    <p:extLst>
      <p:ext uri="{BB962C8B-B14F-4D97-AF65-F5344CB8AC3E}">
        <p14:creationId xmlns:p14="http://schemas.microsoft.com/office/powerpoint/2010/main" val="476728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53835" y="249576"/>
            <a:ext cx="8077200" cy="685800"/>
          </a:xfrm>
        </p:spPr>
        <p:txBody>
          <a:bodyPr>
            <a:normAutofit fontScale="90000"/>
          </a:bodyPr>
          <a:lstStyle/>
          <a:p>
            <a:pPr eaLnBrk="1" hangingPunct="1"/>
            <a:r>
              <a:rPr lang="en-US" sz="2400" dirty="0"/>
              <a:t>What sets salinity? Precipitation + runoff minus evaporation (cm/</a:t>
            </a:r>
            <a:r>
              <a:rPr lang="en-US" sz="2400" dirty="0" err="1"/>
              <a:t>yr</a:t>
            </a:r>
            <a:r>
              <a:rPr lang="en-US" sz="2400" dirty="0"/>
              <a:t>)</a:t>
            </a:r>
          </a:p>
        </p:txBody>
      </p:sp>
      <p:sp>
        <p:nvSpPr>
          <p:cNvPr id="34819" name="Text Box 4"/>
          <p:cNvSpPr txBox="1">
            <a:spLocks noChangeArrowheads="1"/>
          </p:cNvSpPr>
          <p:nvPr/>
        </p:nvSpPr>
        <p:spPr bwMode="auto">
          <a:xfrm>
            <a:off x="4419600" y="6457950"/>
            <a:ext cx="49530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NCEP climatology DPO 5.4</a:t>
            </a:r>
          </a:p>
        </p:txBody>
      </p:sp>
      <p:sp>
        <p:nvSpPr>
          <p:cNvPr id="34820" name="Text Box 6"/>
          <p:cNvSpPr txBox="1">
            <a:spLocks noChangeArrowheads="1"/>
          </p:cNvSpPr>
          <p:nvPr/>
        </p:nvSpPr>
        <p:spPr bwMode="auto">
          <a:xfrm>
            <a:off x="0" y="5638800"/>
            <a:ext cx="9144000" cy="83026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Salinity is set by freshwater inputs and exports since the total amount of salt in the ocean is constant, except on the longest geological timescales</a:t>
            </a:r>
          </a:p>
        </p:txBody>
      </p:sp>
      <p:pic>
        <p:nvPicPr>
          <p:cNvPr id="34821" name="Picture 5" descr=":::figures:chapter_5:fig5.4a_ncep_eminp_DPO.pdf"/>
          <p:cNvPicPr>
            <a:picLocks noChangeAspect="1" noChangeArrowheads="1"/>
          </p:cNvPicPr>
          <p:nvPr/>
        </p:nvPicPr>
        <p:blipFill>
          <a:blip r:embed="rId3"/>
          <a:srcRect t="34261" r="11864" b="34547"/>
          <a:stretch>
            <a:fillRect/>
          </a:stretch>
        </p:blipFill>
        <p:spPr bwMode="auto">
          <a:xfrm>
            <a:off x="415785" y="1103597"/>
            <a:ext cx="8284014" cy="4142007"/>
          </a:xfrm>
          <a:prstGeom prst="rect">
            <a:avLst/>
          </a:prstGeom>
          <a:noFill/>
          <a:ln w="9525">
            <a:noFill/>
            <a:miter lim="800000"/>
            <a:headEnd/>
            <a:tailEnd/>
          </a:ln>
        </p:spPr>
      </p:pic>
    </p:spTree>
    <p:extLst>
      <p:ext uri="{BB962C8B-B14F-4D97-AF65-F5344CB8AC3E}">
        <p14:creationId xmlns:p14="http://schemas.microsoft.com/office/powerpoint/2010/main" val="2555768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8229600" cy="1143000"/>
          </a:xfrm>
        </p:spPr>
        <p:txBody>
          <a:bodyPr/>
          <a:lstStyle/>
          <a:p>
            <a:r>
              <a:rPr lang="en-US" dirty="0"/>
              <a:t>Expectations</a:t>
            </a:r>
          </a:p>
        </p:txBody>
      </p:sp>
      <p:sp>
        <p:nvSpPr>
          <p:cNvPr id="3" name="Content Placeholder 2"/>
          <p:cNvSpPr>
            <a:spLocks noGrp="1"/>
          </p:cNvSpPr>
          <p:nvPr>
            <p:ph idx="1"/>
          </p:nvPr>
        </p:nvSpPr>
        <p:spPr>
          <a:xfrm>
            <a:off x="1384300" y="1371600"/>
            <a:ext cx="7124700" cy="4525963"/>
          </a:xfrm>
        </p:spPr>
        <p:txBody>
          <a:bodyPr>
            <a:normAutofit/>
          </a:bodyPr>
          <a:lstStyle/>
          <a:p>
            <a:pPr lvl="1"/>
            <a:r>
              <a:rPr lang="en-US" dirty="0"/>
              <a:t>Come to class</a:t>
            </a:r>
          </a:p>
          <a:p>
            <a:pPr lvl="2"/>
            <a:r>
              <a:rPr lang="en-US" dirty="0"/>
              <a:t>Covers basic concepts</a:t>
            </a:r>
          </a:p>
          <a:p>
            <a:pPr lvl="2"/>
            <a:endParaRPr lang="en-US" dirty="0"/>
          </a:p>
          <a:p>
            <a:pPr lvl="1"/>
            <a:r>
              <a:rPr lang="en-US" dirty="0"/>
              <a:t>Read textbook</a:t>
            </a:r>
          </a:p>
          <a:p>
            <a:pPr lvl="2"/>
            <a:r>
              <a:rPr lang="en-US" dirty="0"/>
              <a:t>About one chapter/week</a:t>
            </a:r>
          </a:p>
          <a:p>
            <a:pPr lvl="2"/>
            <a:endParaRPr lang="en-US" dirty="0"/>
          </a:p>
          <a:p>
            <a:pPr lvl="1"/>
            <a:r>
              <a:rPr lang="en-US" dirty="0"/>
              <a:t>Do homework</a:t>
            </a:r>
          </a:p>
          <a:p>
            <a:pPr lvl="2"/>
            <a:r>
              <a:rPr lang="en-US" dirty="0"/>
              <a:t>Problem solving</a:t>
            </a:r>
          </a:p>
          <a:p>
            <a:pPr lvl="2"/>
            <a:r>
              <a:rPr lang="en-US" dirty="0"/>
              <a:t>Computer exercises</a:t>
            </a:r>
          </a:p>
          <a:p>
            <a:pPr lvl="1"/>
            <a:endParaRPr lang="en-US" dirty="0"/>
          </a:p>
        </p:txBody>
      </p:sp>
    </p:spTree>
    <p:extLst>
      <p:ext uri="{BB962C8B-B14F-4D97-AF65-F5344CB8AC3E}">
        <p14:creationId xmlns:p14="http://schemas.microsoft.com/office/powerpoint/2010/main" val="3556201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8001000" cy="1066800"/>
          </a:xfrm>
        </p:spPr>
        <p:txBody>
          <a:bodyPr>
            <a:normAutofit/>
          </a:bodyPr>
          <a:lstStyle/>
          <a:p>
            <a:pPr eaLnBrk="1" hangingPunct="1"/>
            <a:r>
              <a:rPr lang="en-US" sz="3600" dirty="0"/>
              <a:t>Return to Atlantic potential temperature:</a:t>
            </a:r>
            <a:br>
              <a:rPr lang="en-US" sz="3600" dirty="0"/>
            </a:br>
            <a:r>
              <a:rPr lang="en-US" sz="2000" dirty="0"/>
              <a:t>what about this inversion – why is it vertically stable?</a:t>
            </a:r>
          </a:p>
        </p:txBody>
      </p:sp>
      <p:pic>
        <p:nvPicPr>
          <p:cNvPr id="36867" name="Picture 4"/>
          <p:cNvPicPr>
            <a:picLocks noChangeAspect="1" noChangeArrowheads="1"/>
          </p:cNvPicPr>
          <p:nvPr/>
        </p:nvPicPr>
        <p:blipFill>
          <a:blip r:embed="rId3"/>
          <a:srcRect l="10823" t="68182" r="65646" b="7545"/>
          <a:stretch>
            <a:fillRect/>
          </a:stretch>
        </p:blipFill>
        <p:spPr bwMode="auto">
          <a:xfrm>
            <a:off x="7772400" y="0"/>
            <a:ext cx="1198563" cy="1600200"/>
          </a:xfrm>
          <a:prstGeom prst="rect">
            <a:avLst/>
          </a:prstGeom>
          <a:noFill/>
          <a:ln w="38100">
            <a:solidFill>
              <a:srgbClr val="800080"/>
            </a:solidFill>
            <a:miter lim="800000"/>
            <a:headEnd/>
            <a:tailEnd/>
          </a:ln>
        </p:spPr>
      </p:pic>
      <p:pic>
        <p:nvPicPr>
          <p:cNvPr id="36868" name="Picture 5" descr="A16_THETA"/>
          <p:cNvPicPr>
            <a:picLocks noChangeAspect="1" noChangeArrowheads="1"/>
          </p:cNvPicPr>
          <p:nvPr/>
        </p:nvPicPr>
        <p:blipFill>
          <a:blip r:embed="rId4"/>
          <a:srcRect t="7362" r="3343" b="9203"/>
          <a:stretch>
            <a:fillRect/>
          </a:stretch>
        </p:blipFill>
        <p:spPr bwMode="auto">
          <a:xfrm>
            <a:off x="0" y="1417638"/>
            <a:ext cx="8001000" cy="5440362"/>
          </a:xfrm>
          <a:prstGeom prst="rect">
            <a:avLst/>
          </a:prstGeom>
          <a:noFill/>
          <a:ln w="9525">
            <a:noFill/>
            <a:miter lim="800000"/>
            <a:headEnd/>
            <a:tailEnd/>
          </a:ln>
        </p:spPr>
      </p:pic>
      <p:sp>
        <p:nvSpPr>
          <p:cNvPr id="36869" name="Oval 11"/>
          <p:cNvSpPr>
            <a:spLocks noChangeArrowheads="1"/>
          </p:cNvSpPr>
          <p:nvPr/>
        </p:nvSpPr>
        <p:spPr bwMode="auto">
          <a:xfrm>
            <a:off x="2133600" y="2209800"/>
            <a:ext cx="2743200" cy="1295400"/>
          </a:xfrm>
          <a:prstGeom prst="ellipse">
            <a:avLst/>
          </a:prstGeom>
          <a:noFill/>
          <a:ln w="57150">
            <a:solidFill>
              <a:srgbClr val="FF0000"/>
            </a:solidFill>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4083282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Density of seawater</a:t>
            </a:r>
          </a:p>
        </p:txBody>
      </p:sp>
      <p:sp>
        <p:nvSpPr>
          <p:cNvPr id="3" name="Text Box 3"/>
          <p:cNvSpPr txBox="1">
            <a:spLocks noChangeArrowheads="1"/>
          </p:cNvSpPr>
          <p:nvPr/>
        </p:nvSpPr>
        <p:spPr bwMode="auto">
          <a:xfrm>
            <a:off x="305345" y="1409700"/>
            <a:ext cx="8839200" cy="4555093"/>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solidFill>
                  <a:srgbClr val="000000"/>
                </a:solidFill>
                <a:latin typeface="Verdana" charset="0"/>
              </a:rPr>
              <a:t>Seawater density depends on S, T, and p</a:t>
            </a:r>
          </a:p>
          <a:p>
            <a:pPr>
              <a:spcBef>
                <a:spcPct val="50000"/>
              </a:spcBef>
            </a:pPr>
            <a:r>
              <a:rPr lang="en-US" sz="2000" dirty="0">
                <a:solidFill>
                  <a:srgbClr val="000000"/>
                </a:solidFill>
                <a:latin typeface="Verdana" charset="0"/>
              </a:rPr>
              <a:t>	 </a:t>
            </a:r>
            <a:r>
              <a:rPr lang="en-US" sz="2000" dirty="0">
                <a:solidFill>
                  <a:srgbClr val="000000"/>
                </a:solidFill>
                <a:latin typeface="Verdana" charset="0"/>
                <a:sym typeface="Symbol" charset="2"/>
              </a:rPr>
              <a:t> = (S, T, p)     units are mass/volume (kg/m</a:t>
            </a:r>
            <a:r>
              <a:rPr lang="en-US" sz="2000" baseline="30000" dirty="0">
                <a:solidFill>
                  <a:srgbClr val="000000"/>
                </a:solidFill>
                <a:latin typeface="Verdana" charset="0"/>
                <a:sym typeface="Symbol" charset="2"/>
              </a:rPr>
              <a:t>3</a:t>
            </a:r>
            <a:r>
              <a:rPr lang="en-US" sz="2000" dirty="0">
                <a:solidFill>
                  <a:srgbClr val="000000"/>
                </a:solidFill>
                <a:latin typeface="Verdana" charset="0"/>
                <a:sym typeface="Symbol" charset="2"/>
              </a:rPr>
              <a:t>)</a:t>
            </a:r>
          </a:p>
          <a:p>
            <a:pPr>
              <a:spcBef>
                <a:spcPct val="50000"/>
              </a:spcBef>
            </a:pPr>
            <a:r>
              <a:rPr lang="en-US" sz="2000" dirty="0">
                <a:solidFill>
                  <a:srgbClr val="000000"/>
                </a:solidFill>
                <a:latin typeface="Verdana" charset="0"/>
                <a:sym typeface="Symbol" charset="2"/>
              </a:rPr>
              <a:t>Specific volume </a:t>
            </a:r>
          </a:p>
          <a:p>
            <a:pPr>
              <a:spcBef>
                <a:spcPct val="50000"/>
              </a:spcBef>
            </a:pPr>
            <a:r>
              <a:rPr lang="en-US" sz="2000" dirty="0">
                <a:solidFill>
                  <a:srgbClr val="000000"/>
                </a:solidFill>
                <a:latin typeface="Verdana" charset="0"/>
                <a:sym typeface="Symbol" charset="2"/>
              </a:rPr>
              <a:t>	 </a:t>
            </a:r>
            <a:r>
              <a:rPr lang="en-US" sz="2000" dirty="0">
                <a:solidFill>
                  <a:srgbClr val="000000"/>
                </a:solidFill>
                <a:latin typeface="Symbol" charset="2"/>
                <a:cs typeface="Symbol" charset="2"/>
                <a:sym typeface="Symbol" charset="2"/>
              </a:rPr>
              <a:t>α</a:t>
            </a:r>
            <a:r>
              <a:rPr lang="en-US" sz="2000" dirty="0">
                <a:solidFill>
                  <a:srgbClr val="000000"/>
                </a:solidFill>
                <a:latin typeface="Verdana" charset="0"/>
                <a:sym typeface="Symbol" charset="2"/>
              </a:rPr>
              <a:t> = 1/               units are volume/mass (m</a:t>
            </a:r>
            <a:r>
              <a:rPr lang="en-US" sz="2000" baseline="30000" dirty="0">
                <a:solidFill>
                  <a:srgbClr val="000000"/>
                </a:solidFill>
                <a:latin typeface="Verdana" charset="0"/>
                <a:sym typeface="Symbol" charset="2"/>
              </a:rPr>
              <a:t>3</a:t>
            </a:r>
            <a:r>
              <a:rPr lang="en-US" sz="2000" dirty="0">
                <a:solidFill>
                  <a:srgbClr val="000000"/>
                </a:solidFill>
                <a:latin typeface="Verdana" charset="0"/>
                <a:sym typeface="Symbol" charset="2"/>
              </a:rPr>
              <a:t>/kg)</a:t>
            </a:r>
            <a:endParaRPr lang="en-US" sz="2000" dirty="0">
              <a:solidFill>
                <a:srgbClr val="000000"/>
              </a:solidFill>
              <a:latin typeface="Verdana" charset="0"/>
            </a:endParaRPr>
          </a:p>
          <a:p>
            <a:pPr>
              <a:spcBef>
                <a:spcPct val="50000"/>
              </a:spcBef>
            </a:pPr>
            <a:endParaRPr lang="en-US" sz="2000" dirty="0">
              <a:solidFill>
                <a:srgbClr val="000000"/>
              </a:solidFill>
              <a:latin typeface="Verdana" charset="0"/>
            </a:endParaRPr>
          </a:p>
          <a:p>
            <a:pPr>
              <a:spcBef>
                <a:spcPct val="50000"/>
              </a:spcBef>
            </a:pPr>
            <a:r>
              <a:rPr lang="en-US" sz="2000" dirty="0">
                <a:solidFill>
                  <a:srgbClr val="000000"/>
                </a:solidFill>
                <a:latin typeface="Verdana" charset="0"/>
              </a:rPr>
              <a:t>Pure water has a maximum density (at 4°C, atmospheric pressure) of </a:t>
            </a:r>
          </a:p>
          <a:p>
            <a:pPr>
              <a:spcBef>
                <a:spcPct val="50000"/>
              </a:spcBef>
            </a:pPr>
            <a:r>
              <a:rPr lang="en-US" sz="2000" dirty="0">
                <a:solidFill>
                  <a:srgbClr val="000000"/>
                </a:solidFill>
                <a:latin typeface="Verdana" charset="0"/>
              </a:rPr>
              <a:t>	</a:t>
            </a:r>
            <a:r>
              <a:rPr lang="en-US" sz="2000" dirty="0">
                <a:solidFill>
                  <a:srgbClr val="000000"/>
                </a:solidFill>
                <a:latin typeface="Verdana" charset="0"/>
                <a:sym typeface="Symbol" charset="2"/>
              </a:rPr>
              <a:t>(0,4°C,1bar) = 1000 kg/m</a:t>
            </a:r>
            <a:r>
              <a:rPr lang="en-US" sz="2000" baseline="30000" dirty="0">
                <a:solidFill>
                  <a:srgbClr val="000000"/>
                </a:solidFill>
                <a:latin typeface="Verdana" charset="0"/>
                <a:sym typeface="Symbol" charset="2"/>
              </a:rPr>
              <a:t>3 </a:t>
            </a:r>
            <a:r>
              <a:rPr lang="en-US" sz="2000" dirty="0">
                <a:solidFill>
                  <a:srgbClr val="000000"/>
                </a:solidFill>
                <a:latin typeface="Verdana" charset="0"/>
                <a:sym typeface="Symbol" charset="2"/>
              </a:rPr>
              <a:t>= 1 g/cm</a:t>
            </a:r>
            <a:r>
              <a:rPr lang="en-US" sz="2000" baseline="30000" dirty="0">
                <a:solidFill>
                  <a:srgbClr val="000000"/>
                </a:solidFill>
                <a:latin typeface="Verdana" charset="0"/>
                <a:sym typeface="Symbol" charset="2"/>
              </a:rPr>
              <a:t>3</a:t>
            </a:r>
            <a:endParaRPr lang="en-US" sz="2000" dirty="0">
              <a:solidFill>
                <a:srgbClr val="000000"/>
              </a:solidFill>
              <a:latin typeface="Verdana" charset="0"/>
              <a:sym typeface="Symbol" charset="2"/>
            </a:endParaRPr>
          </a:p>
          <a:p>
            <a:pPr>
              <a:spcBef>
                <a:spcPct val="50000"/>
              </a:spcBef>
            </a:pPr>
            <a:r>
              <a:rPr lang="en-US" sz="2000" dirty="0">
                <a:solidFill>
                  <a:srgbClr val="000000"/>
                </a:solidFill>
                <a:latin typeface="Verdana" charset="0"/>
                <a:sym typeface="Symbol" charset="2"/>
              </a:rPr>
              <a:t>Seawater density  ranges from about 1022 kg/m</a:t>
            </a:r>
            <a:r>
              <a:rPr lang="en-US" sz="2000" baseline="30000" dirty="0">
                <a:solidFill>
                  <a:srgbClr val="000000"/>
                </a:solidFill>
                <a:latin typeface="Verdana" charset="0"/>
                <a:sym typeface="Symbol" charset="2"/>
              </a:rPr>
              <a:t>3</a:t>
            </a:r>
            <a:r>
              <a:rPr lang="en-US" sz="2000" dirty="0">
                <a:solidFill>
                  <a:srgbClr val="000000"/>
                </a:solidFill>
                <a:latin typeface="Verdana" charset="0"/>
                <a:sym typeface="Symbol" charset="2"/>
              </a:rPr>
              <a:t> at the sea surface to 1050 kg/m</a:t>
            </a:r>
            <a:r>
              <a:rPr lang="en-US" sz="2000" baseline="30000" dirty="0">
                <a:solidFill>
                  <a:srgbClr val="000000"/>
                </a:solidFill>
                <a:latin typeface="Verdana" charset="0"/>
                <a:sym typeface="Symbol" charset="2"/>
              </a:rPr>
              <a:t>3</a:t>
            </a:r>
            <a:r>
              <a:rPr lang="en-US" sz="2000" dirty="0">
                <a:solidFill>
                  <a:srgbClr val="000000"/>
                </a:solidFill>
                <a:latin typeface="Verdana" charset="0"/>
                <a:sym typeface="Symbol" charset="2"/>
              </a:rPr>
              <a:t> at bottom of ocean, mainly due to compression</a:t>
            </a:r>
          </a:p>
        </p:txBody>
      </p:sp>
    </p:spTree>
    <p:extLst>
      <p:ext uri="{BB962C8B-B14F-4D97-AF65-F5344CB8AC3E}">
        <p14:creationId xmlns:p14="http://schemas.microsoft.com/office/powerpoint/2010/main" val="980449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Equation of state (EOS)</a:t>
            </a:r>
          </a:p>
        </p:txBody>
      </p:sp>
      <p:sp>
        <p:nvSpPr>
          <p:cNvPr id="3" name="Rectangle 4"/>
          <p:cNvSpPr txBox="1">
            <a:spLocks noChangeArrowheads="1"/>
          </p:cNvSpPr>
          <p:nvPr/>
        </p:nvSpPr>
        <p:spPr>
          <a:xfrm>
            <a:off x="609600" y="1670494"/>
            <a:ext cx="7772400" cy="495890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Common way to express density is as (“sigma”)      	</a:t>
            </a:r>
          </a:p>
          <a:p>
            <a:pPr>
              <a:buFontTx/>
              <a:buNone/>
            </a:pPr>
            <a:r>
              <a:rPr lang="en-US" dirty="0">
                <a:sym typeface="Symbol" charset="2"/>
              </a:rPr>
              <a:t>		 (S, T, p) = (S, T, p) - 1000 kg/m</a:t>
            </a:r>
            <a:r>
              <a:rPr lang="en-US" baseline="30000" dirty="0">
                <a:sym typeface="Symbol" charset="2"/>
              </a:rPr>
              <a:t>3</a:t>
            </a:r>
            <a:endParaRPr lang="en-US" dirty="0"/>
          </a:p>
          <a:p>
            <a:r>
              <a:rPr lang="en-US" dirty="0"/>
              <a:t>The EOS is </a:t>
            </a:r>
            <a:r>
              <a:rPr lang="en-US" dirty="0">
                <a:solidFill>
                  <a:srgbClr val="FF0000"/>
                </a:solidFill>
              </a:rPr>
              <a:t>nonlinear</a:t>
            </a:r>
          </a:p>
          <a:p>
            <a:r>
              <a:rPr lang="en-US" dirty="0"/>
              <a:t>This means it contains products of T, S, and p with themselves and with each other (i.e. terms like T</a:t>
            </a:r>
            <a:r>
              <a:rPr lang="en-US" baseline="30000" dirty="0"/>
              <a:t>2</a:t>
            </a:r>
            <a:r>
              <a:rPr lang="en-US" dirty="0"/>
              <a:t>, T</a:t>
            </a:r>
            <a:r>
              <a:rPr lang="en-US" baseline="30000" dirty="0"/>
              <a:t>3</a:t>
            </a:r>
            <a:r>
              <a:rPr lang="en-US" dirty="0"/>
              <a:t>, T</a:t>
            </a:r>
            <a:r>
              <a:rPr lang="en-US" baseline="30000" dirty="0"/>
              <a:t>4</a:t>
            </a:r>
            <a:r>
              <a:rPr lang="en-US" dirty="0"/>
              <a:t>, S</a:t>
            </a:r>
            <a:r>
              <a:rPr lang="en-US" baseline="30000" dirty="0"/>
              <a:t>2</a:t>
            </a:r>
            <a:r>
              <a:rPr lang="en-US" dirty="0"/>
              <a:t>, TS, etc.)</a:t>
            </a:r>
          </a:p>
          <a:p>
            <a:r>
              <a:rPr lang="en-US" dirty="0"/>
              <a:t>You will calculate density of seawater in HW#2. </a:t>
            </a:r>
          </a:p>
          <a:p>
            <a:pPr>
              <a:buFontTx/>
              <a:buNone/>
            </a:pPr>
            <a:endParaRPr lang="en-US" dirty="0"/>
          </a:p>
        </p:txBody>
      </p:sp>
    </p:spTree>
    <p:extLst>
      <p:ext uri="{BB962C8B-B14F-4D97-AF65-F5344CB8AC3E}">
        <p14:creationId xmlns:p14="http://schemas.microsoft.com/office/powerpoint/2010/main" val="1769234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ensity_profile.gif"/>
          <p:cNvPicPr>
            <a:picLocks noGrp="1" noChangeAspect="1"/>
          </p:cNvPicPr>
          <p:nvPr>
            <p:ph idx="1"/>
          </p:nvPr>
        </p:nvPicPr>
        <p:blipFill rotWithShape="1">
          <a:blip r:embed="rId2">
            <a:extLst>
              <a:ext uri="{28A0092B-C50C-407E-A947-70E740481C1C}">
                <a14:useLocalDpi xmlns:a14="http://schemas.microsoft.com/office/drawing/2010/main" val="0"/>
              </a:ext>
            </a:extLst>
          </a:blip>
          <a:srcRect l="-7784" t="206"/>
          <a:stretch/>
        </p:blipFill>
        <p:spPr>
          <a:xfrm>
            <a:off x="-337158" y="1033898"/>
            <a:ext cx="9023958" cy="5440644"/>
          </a:xfrm>
        </p:spPr>
      </p:pic>
      <p:sp>
        <p:nvSpPr>
          <p:cNvPr id="9" name="TextBox 8"/>
          <p:cNvSpPr txBox="1"/>
          <p:nvPr/>
        </p:nvSpPr>
        <p:spPr>
          <a:xfrm>
            <a:off x="775463" y="292188"/>
            <a:ext cx="8080548" cy="584776"/>
          </a:xfrm>
          <a:prstGeom prst="rect">
            <a:avLst/>
          </a:prstGeom>
          <a:noFill/>
        </p:spPr>
        <p:txBody>
          <a:bodyPr wrap="square" rtlCol="0">
            <a:spAutoFit/>
          </a:bodyPr>
          <a:lstStyle/>
          <a:p>
            <a:pPr algn="ctr"/>
            <a:r>
              <a:rPr lang="en-US" sz="3200" dirty="0"/>
              <a:t>Salinity, temperature and density</a:t>
            </a:r>
          </a:p>
        </p:txBody>
      </p:sp>
    </p:spTree>
    <p:extLst>
      <p:ext uri="{BB962C8B-B14F-4D97-AF65-F5344CB8AC3E}">
        <p14:creationId xmlns:p14="http://schemas.microsoft.com/office/powerpoint/2010/main" val="2125714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nsity_halocline.gif"/>
          <p:cNvPicPr>
            <a:picLocks noGrp="1" noChangeAspect="1"/>
          </p:cNvPicPr>
          <p:nvPr>
            <p:ph idx="1"/>
          </p:nvPr>
        </p:nvPicPr>
        <p:blipFill>
          <a:blip r:embed="rId2">
            <a:extLst>
              <a:ext uri="{28A0092B-C50C-407E-A947-70E740481C1C}">
                <a14:useLocalDpi xmlns:a14="http://schemas.microsoft.com/office/drawing/2010/main" val="0"/>
              </a:ext>
            </a:extLst>
          </a:blip>
          <a:srcRect l="-8649" r="-8649"/>
          <a:stretch>
            <a:fillRect/>
          </a:stretch>
        </p:blipFill>
        <p:spPr>
          <a:xfrm>
            <a:off x="-750297" y="528188"/>
            <a:ext cx="10178851" cy="5597976"/>
          </a:xfrm>
        </p:spPr>
      </p:pic>
    </p:spTree>
    <p:extLst>
      <p:ext uri="{BB962C8B-B14F-4D97-AF65-F5344CB8AC3E}">
        <p14:creationId xmlns:p14="http://schemas.microsoft.com/office/powerpoint/2010/main" val="3224432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228600"/>
            <a:ext cx="7772400" cy="533400"/>
          </a:xfrm>
        </p:spPr>
        <p:txBody>
          <a:bodyPr>
            <a:normAutofit fontScale="90000"/>
          </a:bodyPr>
          <a:lstStyle/>
          <a:p>
            <a:pPr eaLnBrk="1" hangingPunct="1"/>
            <a:r>
              <a:rPr lang="en-US"/>
              <a:t>Seawater density, freezing point</a:t>
            </a:r>
          </a:p>
        </p:txBody>
      </p:sp>
      <p:sp>
        <p:nvSpPr>
          <p:cNvPr id="51203" name="Text Box 4"/>
          <p:cNvSpPr txBox="1">
            <a:spLocks noChangeArrowheads="1"/>
          </p:cNvSpPr>
          <p:nvPr/>
        </p:nvSpPr>
        <p:spPr bwMode="auto">
          <a:xfrm>
            <a:off x="5715000" y="6324600"/>
            <a:ext cx="3429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DPO Figure 3.1</a:t>
            </a:r>
          </a:p>
        </p:txBody>
      </p:sp>
      <p:pic>
        <p:nvPicPr>
          <p:cNvPr id="51204" name="Picture 5" descr="fig3"/>
          <p:cNvPicPr>
            <a:picLocks noChangeAspect="1" noChangeArrowheads="1"/>
          </p:cNvPicPr>
          <p:nvPr/>
        </p:nvPicPr>
        <p:blipFill>
          <a:blip r:embed="rId3"/>
          <a:srcRect/>
          <a:stretch>
            <a:fillRect/>
          </a:stretch>
        </p:blipFill>
        <p:spPr bwMode="auto">
          <a:xfrm>
            <a:off x="762000" y="1057090"/>
            <a:ext cx="7716838" cy="5053013"/>
          </a:xfrm>
          <a:prstGeom prst="rect">
            <a:avLst/>
          </a:prstGeom>
          <a:noFill/>
          <a:ln w="9525">
            <a:noFill/>
            <a:miter lim="800000"/>
            <a:headEnd/>
            <a:tailEnd/>
          </a:ln>
        </p:spPr>
      </p:pic>
      <p:sp>
        <p:nvSpPr>
          <p:cNvPr id="51205" name="Rectangle 6"/>
          <p:cNvSpPr>
            <a:spLocks noGrp="1" noChangeArrowheads="1"/>
          </p:cNvSpPr>
          <p:nvPr>
            <p:ph type="body" idx="4294967295"/>
          </p:nvPr>
        </p:nvSpPr>
        <p:spPr/>
        <p:txBody>
          <a:bodyPr/>
          <a:lstStyle/>
          <a:p>
            <a:pPr lvl="1" eaLnBrk="1" hangingPunct="1">
              <a:buFontTx/>
              <a:buNone/>
            </a:pPr>
            <a:r>
              <a:rPr lang="en-US">
                <a:sym typeface="Symbol" charset="2"/>
              </a:rPr>
              <a:t>		</a:t>
            </a:r>
          </a:p>
        </p:txBody>
      </p:sp>
    </p:spTree>
    <p:extLst>
      <p:ext uri="{BB962C8B-B14F-4D97-AF65-F5344CB8AC3E}">
        <p14:creationId xmlns:p14="http://schemas.microsoft.com/office/powerpoint/2010/main" val="55311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71345"/>
            <a:ext cx="8576201" cy="1066800"/>
          </a:xfrm>
        </p:spPr>
        <p:txBody>
          <a:bodyPr>
            <a:noAutofit/>
          </a:bodyPr>
          <a:lstStyle/>
          <a:p>
            <a:pPr eaLnBrk="1" hangingPunct="1"/>
            <a:r>
              <a:rPr lang="en-US" sz="3200" dirty="0"/>
              <a:t>Where does most of the volume of the ocean fit in temperature/salinity space?</a:t>
            </a:r>
          </a:p>
        </p:txBody>
      </p:sp>
      <p:sp>
        <p:nvSpPr>
          <p:cNvPr id="53251" name="Text Box 3"/>
          <p:cNvSpPr txBox="1">
            <a:spLocks noChangeArrowheads="1"/>
          </p:cNvSpPr>
          <p:nvPr/>
        </p:nvSpPr>
        <p:spPr bwMode="auto">
          <a:xfrm>
            <a:off x="6858000" y="6400800"/>
            <a:ext cx="2286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DPO Figure 3.1</a:t>
            </a:r>
          </a:p>
        </p:txBody>
      </p:sp>
      <p:pic>
        <p:nvPicPr>
          <p:cNvPr id="53252" name="Picture 4" descr="fig3"/>
          <p:cNvPicPr>
            <a:picLocks noChangeAspect="1" noChangeArrowheads="1"/>
          </p:cNvPicPr>
          <p:nvPr/>
        </p:nvPicPr>
        <p:blipFill>
          <a:blip r:embed="rId3"/>
          <a:srcRect/>
          <a:stretch>
            <a:fillRect/>
          </a:stretch>
        </p:blipFill>
        <p:spPr bwMode="auto">
          <a:xfrm>
            <a:off x="838200" y="2602322"/>
            <a:ext cx="6019800" cy="3941762"/>
          </a:xfrm>
          <a:prstGeom prst="rect">
            <a:avLst/>
          </a:prstGeom>
          <a:noFill/>
          <a:ln w="9525">
            <a:noFill/>
            <a:miter lim="800000"/>
            <a:headEnd/>
            <a:tailEnd/>
          </a:ln>
        </p:spPr>
      </p:pic>
      <p:sp>
        <p:nvSpPr>
          <p:cNvPr id="53253" name="Text Box 5"/>
          <p:cNvSpPr txBox="1">
            <a:spLocks noChangeArrowheads="1"/>
          </p:cNvSpPr>
          <p:nvPr/>
        </p:nvSpPr>
        <p:spPr bwMode="auto">
          <a:xfrm>
            <a:off x="457200" y="1238028"/>
            <a:ext cx="8305800" cy="1785104"/>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solidFill>
                  <a:srgbClr val="000000"/>
                </a:solidFill>
              </a:rPr>
              <a:t>75% of ocean is 0-6°C, 34-35 </a:t>
            </a:r>
            <a:r>
              <a:rPr lang="en-US" sz="2000" dirty="0" err="1">
                <a:solidFill>
                  <a:srgbClr val="000000"/>
                </a:solidFill>
              </a:rPr>
              <a:t>psu</a:t>
            </a:r>
            <a:endParaRPr lang="en-US" sz="2000" dirty="0">
              <a:solidFill>
                <a:srgbClr val="000000"/>
              </a:solidFill>
            </a:endParaRPr>
          </a:p>
          <a:p>
            <a:pPr>
              <a:spcBef>
                <a:spcPct val="50000"/>
              </a:spcBef>
            </a:pPr>
            <a:r>
              <a:rPr lang="en-US" sz="2000" dirty="0">
                <a:solidFill>
                  <a:srgbClr val="000000"/>
                </a:solidFill>
              </a:rPr>
              <a:t>50% is 1.3-3.8°C, 34.6-34.7 </a:t>
            </a:r>
            <a:r>
              <a:rPr lang="en-US" sz="2000" dirty="0" err="1">
                <a:solidFill>
                  <a:srgbClr val="000000"/>
                </a:solidFill>
              </a:rPr>
              <a:t>psu</a:t>
            </a:r>
            <a:r>
              <a:rPr lang="en-US" sz="2000" dirty="0">
                <a:solidFill>
                  <a:srgbClr val="000000"/>
                </a:solidFill>
              </a:rPr>
              <a:t>  (</a:t>
            </a:r>
            <a:r>
              <a:rPr lang="en-US" sz="2000" dirty="0">
                <a:solidFill>
                  <a:srgbClr val="000000"/>
                </a:solidFill>
                <a:sym typeface="Symbol" charset="2"/>
              </a:rPr>
              <a:t></a:t>
            </a:r>
            <a:r>
              <a:rPr lang="en-US" sz="2000" baseline="-25000" dirty="0">
                <a:solidFill>
                  <a:srgbClr val="000000"/>
                </a:solidFill>
                <a:sym typeface="Symbol" charset="2"/>
              </a:rPr>
              <a:t></a:t>
            </a:r>
            <a:r>
              <a:rPr lang="en-US" sz="2000" dirty="0">
                <a:solidFill>
                  <a:srgbClr val="000000"/>
                </a:solidFill>
                <a:sym typeface="Symbol" charset="2"/>
              </a:rPr>
              <a:t>=</a:t>
            </a:r>
            <a:r>
              <a:rPr lang="en-US" sz="2000" dirty="0">
                <a:solidFill>
                  <a:srgbClr val="000000"/>
                </a:solidFill>
              </a:rPr>
              <a:t>27.6 to 27.7 kg/m</a:t>
            </a:r>
            <a:r>
              <a:rPr lang="en-US" sz="2000" baseline="30000" dirty="0">
                <a:solidFill>
                  <a:srgbClr val="000000"/>
                </a:solidFill>
              </a:rPr>
              <a:t>3</a:t>
            </a:r>
            <a:r>
              <a:rPr lang="en-US" sz="2000" dirty="0">
                <a:solidFill>
                  <a:srgbClr val="000000"/>
                </a:solidFill>
              </a:rPr>
              <a:t>)</a:t>
            </a:r>
          </a:p>
          <a:p>
            <a:pPr>
              <a:spcBef>
                <a:spcPct val="50000"/>
              </a:spcBef>
            </a:pPr>
            <a:r>
              <a:rPr lang="en-US" sz="2000" dirty="0">
                <a:solidFill>
                  <a:srgbClr val="000000"/>
                </a:solidFill>
              </a:rPr>
              <a:t>Mean temperature and salinity are  3.5°C and 34.6 </a:t>
            </a:r>
            <a:r>
              <a:rPr lang="en-US" sz="2000" dirty="0" err="1">
                <a:solidFill>
                  <a:srgbClr val="000000"/>
                </a:solidFill>
              </a:rPr>
              <a:t>psu</a:t>
            </a:r>
            <a:endParaRPr lang="en-US" sz="2000" dirty="0">
              <a:solidFill>
                <a:srgbClr val="000000"/>
              </a:solidFill>
            </a:endParaRPr>
          </a:p>
          <a:p>
            <a:pPr>
              <a:spcBef>
                <a:spcPct val="50000"/>
              </a:spcBef>
            </a:pPr>
            <a:endParaRPr lang="en-US" sz="2000" dirty="0"/>
          </a:p>
        </p:txBody>
      </p:sp>
    </p:spTree>
    <p:extLst>
      <p:ext uri="{BB962C8B-B14F-4D97-AF65-F5344CB8AC3E}">
        <p14:creationId xmlns:p14="http://schemas.microsoft.com/office/powerpoint/2010/main" val="1974707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74872"/>
            <a:ext cx="8229600" cy="638573"/>
          </a:xfrm>
        </p:spPr>
        <p:txBody>
          <a:bodyPr>
            <a:normAutofit fontScale="90000"/>
          </a:bodyPr>
          <a:lstStyle/>
          <a:p>
            <a:pPr eaLnBrk="1" hangingPunct="1"/>
            <a:r>
              <a:rPr lang="en-US" dirty="0"/>
              <a:t>freezing point and sea ice</a:t>
            </a:r>
          </a:p>
        </p:txBody>
      </p:sp>
      <p:sp>
        <p:nvSpPr>
          <p:cNvPr id="55299" name="Rectangle 3"/>
          <p:cNvSpPr>
            <a:spLocks noGrp="1" noChangeArrowheads="1"/>
          </p:cNvSpPr>
          <p:nvPr>
            <p:ph type="body" idx="1"/>
          </p:nvPr>
        </p:nvSpPr>
        <p:spPr>
          <a:xfrm>
            <a:off x="485214" y="820645"/>
            <a:ext cx="7772400" cy="5748430"/>
          </a:xfrm>
        </p:spPr>
        <p:txBody>
          <a:bodyPr/>
          <a:lstStyle/>
          <a:p>
            <a:pPr eaLnBrk="1" hangingPunct="1"/>
            <a:r>
              <a:rPr lang="en-US" sz="2400" dirty="0"/>
              <a:t>Freezing point temperature decreases with increasing salinity</a:t>
            </a:r>
          </a:p>
          <a:p>
            <a:pPr eaLnBrk="1" hangingPunct="1"/>
            <a:r>
              <a:rPr lang="en-US" sz="2400" dirty="0"/>
              <a:t>Temperature of maximum density decreases with increasing salinity</a:t>
            </a:r>
          </a:p>
          <a:p>
            <a:pPr eaLnBrk="1" hangingPunct="1"/>
            <a:r>
              <a:rPr lang="en-US" sz="2400" dirty="0"/>
              <a:t>They cross at ~ 25 </a:t>
            </a:r>
            <a:r>
              <a:rPr lang="en-US" sz="2400" dirty="0" err="1"/>
              <a:t>psu</a:t>
            </a:r>
            <a:r>
              <a:rPr lang="en-US" sz="2400" dirty="0"/>
              <a:t>.</a:t>
            </a:r>
          </a:p>
          <a:p>
            <a:pPr eaLnBrk="1" hangingPunct="1"/>
            <a:r>
              <a:rPr lang="en-US" sz="2400" dirty="0"/>
              <a:t>Most seawater has maximum density at the freezing point</a:t>
            </a:r>
          </a:p>
          <a:p>
            <a:pPr eaLnBrk="1" hangingPunct="1"/>
            <a:r>
              <a:rPr lang="en-US" sz="2400" dirty="0"/>
              <a:t>Deep water is generally </a:t>
            </a:r>
          </a:p>
          <a:p>
            <a:pPr marL="0" indent="0" eaLnBrk="1" hangingPunct="1">
              <a:buNone/>
            </a:pPr>
            <a:r>
              <a:rPr lang="en-US" sz="2400" dirty="0"/>
              <a:t>colder than 4°C. Density of </a:t>
            </a:r>
          </a:p>
          <a:p>
            <a:pPr marL="0" indent="0" eaLnBrk="1" hangingPunct="1">
              <a:buNone/>
            </a:pPr>
            <a:r>
              <a:rPr lang="en-US" sz="2400" dirty="0"/>
              <a:t>deep water is controlled by</a:t>
            </a:r>
          </a:p>
          <a:p>
            <a:pPr marL="0" indent="0" eaLnBrk="1" hangingPunct="1">
              <a:buNone/>
            </a:pPr>
            <a:r>
              <a:rPr lang="en-US" sz="2400" dirty="0"/>
              <a:t>salinity more than </a:t>
            </a:r>
          </a:p>
          <a:p>
            <a:pPr marL="0" indent="0" eaLnBrk="1" hangingPunct="1">
              <a:buNone/>
            </a:pPr>
            <a:r>
              <a:rPr lang="en-US" sz="2400" dirty="0"/>
              <a:t>temperature.  </a:t>
            </a:r>
          </a:p>
        </p:txBody>
      </p:sp>
      <p:pic>
        <p:nvPicPr>
          <p:cNvPr id="55301" name="Picture 6"/>
          <p:cNvPicPr>
            <a:picLocks noChangeAspect="1"/>
          </p:cNvPicPr>
          <p:nvPr/>
        </p:nvPicPr>
        <p:blipFill>
          <a:blip r:embed="rId2"/>
          <a:srcRect/>
          <a:stretch>
            <a:fillRect/>
          </a:stretch>
        </p:blipFill>
        <p:spPr bwMode="auto">
          <a:xfrm>
            <a:off x="4224149" y="3652190"/>
            <a:ext cx="4320477" cy="2916885"/>
          </a:xfrm>
          <a:prstGeom prst="rect">
            <a:avLst/>
          </a:prstGeom>
          <a:noFill/>
          <a:ln w="9525">
            <a:noFill/>
            <a:miter lim="800000"/>
            <a:headEnd/>
            <a:tailEnd/>
          </a:ln>
        </p:spPr>
      </p:pic>
    </p:spTree>
    <p:extLst>
      <p:ext uri="{BB962C8B-B14F-4D97-AF65-F5344CB8AC3E}">
        <p14:creationId xmlns:p14="http://schemas.microsoft.com/office/powerpoint/2010/main" val="2609234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160486"/>
            <a:ext cx="8229600" cy="866876"/>
          </a:xfrm>
        </p:spPr>
        <p:txBody>
          <a:bodyPr/>
          <a:lstStyle/>
          <a:p>
            <a:pPr eaLnBrk="1" hangingPunct="1"/>
            <a:r>
              <a:rPr lang="en-US" dirty="0"/>
              <a:t>Brine rejection</a:t>
            </a:r>
          </a:p>
        </p:txBody>
      </p:sp>
      <p:sp>
        <p:nvSpPr>
          <p:cNvPr id="56323" name="Rectangle 3"/>
          <p:cNvSpPr>
            <a:spLocks noGrp="1" noChangeArrowheads="1"/>
          </p:cNvSpPr>
          <p:nvPr>
            <p:ph type="body" idx="1"/>
          </p:nvPr>
        </p:nvSpPr>
        <p:spPr>
          <a:xfrm>
            <a:off x="609600" y="1241395"/>
            <a:ext cx="7772400" cy="5916253"/>
          </a:xfrm>
        </p:spPr>
        <p:txBody>
          <a:bodyPr/>
          <a:lstStyle/>
          <a:p>
            <a:pPr eaLnBrk="1" hangingPunct="1">
              <a:lnSpc>
                <a:spcPct val="90000"/>
              </a:lnSpc>
            </a:pPr>
            <a:endParaRPr lang="en-US" sz="2400" dirty="0"/>
          </a:p>
          <a:p>
            <a:pPr eaLnBrk="1" hangingPunct="1">
              <a:lnSpc>
                <a:spcPct val="90000"/>
              </a:lnSpc>
            </a:pPr>
            <a:r>
              <a:rPr lang="en-US" sz="2400" dirty="0"/>
              <a:t>Brine rejection: as sea ice forms, it excludes salt from the ice crystal lattice.</a:t>
            </a:r>
          </a:p>
          <a:p>
            <a:pPr eaLnBrk="1" hangingPunct="1">
              <a:lnSpc>
                <a:spcPct val="90000"/>
              </a:lnSpc>
            </a:pPr>
            <a:r>
              <a:rPr lang="en-US" sz="2400" dirty="0"/>
              <a:t>The salt drips out the bottom, and the sea ice is much fresher (usually ~3-4 </a:t>
            </a:r>
            <a:r>
              <a:rPr lang="en-US" sz="2400" dirty="0" err="1"/>
              <a:t>psu</a:t>
            </a:r>
            <a:r>
              <a:rPr lang="en-US" sz="2400" dirty="0"/>
              <a:t>) than the seawater (around 30-32 </a:t>
            </a:r>
            <a:r>
              <a:rPr lang="en-US" sz="2400" dirty="0" err="1"/>
              <a:t>psu</a:t>
            </a:r>
            <a:r>
              <a:rPr lang="en-US" sz="2400" dirty="0"/>
              <a:t>)</a:t>
            </a:r>
          </a:p>
          <a:p>
            <a:pPr eaLnBrk="1" hangingPunct="1">
              <a:lnSpc>
                <a:spcPct val="90000"/>
              </a:lnSpc>
            </a:pPr>
            <a:r>
              <a:rPr lang="en-US" sz="2400" dirty="0"/>
              <a:t>The rejected brine mixes into the seawater below.  If there is enough of it mixing into a thin enough layer, it can measurably increase the salinity of the seawater, and hence its density</a:t>
            </a:r>
          </a:p>
          <a:p>
            <a:pPr eaLnBrk="1" hangingPunct="1">
              <a:lnSpc>
                <a:spcPct val="90000"/>
              </a:lnSpc>
            </a:pPr>
            <a:r>
              <a:rPr lang="en-US" sz="2400" dirty="0"/>
              <a:t>This is the principle mechanism for forming the densest waters of the world ocean.</a:t>
            </a:r>
          </a:p>
        </p:txBody>
      </p:sp>
    </p:spTree>
    <p:extLst>
      <p:ext uri="{BB962C8B-B14F-4D97-AF65-F5344CB8AC3E}">
        <p14:creationId xmlns:p14="http://schemas.microsoft.com/office/powerpoint/2010/main" val="2161428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Polynya, </a:t>
            </a:r>
            <a:r>
              <a:rPr lang="en-US" dirty="0" err="1"/>
              <a:t>seaice</a:t>
            </a:r>
            <a:r>
              <a:rPr lang="en-US" dirty="0"/>
              <a:t> production, dense water formation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726" y="1909139"/>
            <a:ext cx="5862548" cy="4478098"/>
          </a:xfrm>
          <a:prstGeom prst="rect">
            <a:avLst/>
          </a:prstGeom>
        </p:spPr>
      </p:pic>
    </p:spTree>
    <p:extLst>
      <p:ext uri="{BB962C8B-B14F-4D97-AF65-F5344CB8AC3E}">
        <p14:creationId xmlns:p14="http://schemas.microsoft.com/office/powerpoint/2010/main" val="1189427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538"/>
            <a:ext cx="8229600" cy="1143000"/>
          </a:xfrm>
        </p:spPr>
        <p:txBody>
          <a:bodyPr/>
          <a:lstStyle/>
          <a:p>
            <a:r>
              <a:rPr lang="en-US" dirty="0"/>
              <a:t>Evaluation</a:t>
            </a:r>
          </a:p>
        </p:txBody>
      </p:sp>
      <p:sp>
        <p:nvSpPr>
          <p:cNvPr id="3" name="Content Placeholder 2"/>
          <p:cNvSpPr>
            <a:spLocks noGrp="1"/>
          </p:cNvSpPr>
          <p:nvPr>
            <p:ph idx="1"/>
          </p:nvPr>
        </p:nvSpPr>
        <p:spPr>
          <a:xfrm>
            <a:off x="705114" y="1358900"/>
            <a:ext cx="7918186" cy="4525963"/>
          </a:xfrm>
        </p:spPr>
        <p:txBody>
          <a:bodyPr>
            <a:normAutofit/>
          </a:bodyPr>
          <a:lstStyle/>
          <a:p>
            <a:r>
              <a:rPr lang="en-US" dirty="0"/>
              <a:t>40% homework</a:t>
            </a:r>
          </a:p>
          <a:p>
            <a:pPr lvl="1"/>
            <a:r>
              <a:rPr lang="en-US" dirty="0"/>
              <a:t>Weekly assignment</a:t>
            </a:r>
          </a:p>
          <a:p>
            <a:pPr lvl="1"/>
            <a:r>
              <a:rPr lang="en-US" dirty="0"/>
              <a:t>Graduate student may get extra questions</a:t>
            </a:r>
          </a:p>
          <a:p>
            <a:r>
              <a:rPr lang="en-US" dirty="0"/>
              <a:t>20% midterm</a:t>
            </a:r>
          </a:p>
          <a:p>
            <a:pPr lvl="1"/>
            <a:r>
              <a:rPr lang="en-US" dirty="0"/>
              <a:t>In-class exam (80 min)</a:t>
            </a:r>
          </a:p>
          <a:p>
            <a:pPr lvl="1"/>
            <a:r>
              <a:rPr lang="en-US" dirty="0"/>
              <a:t>Sample questions distributed in advance</a:t>
            </a:r>
          </a:p>
          <a:p>
            <a:r>
              <a:rPr lang="en-US" dirty="0"/>
              <a:t>30% term paper</a:t>
            </a:r>
          </a:p>
          <a:p>
            <a:r>
              <a:rPr lang="en-US" dirty="0"/>
              <a:t>10% attendance/participation</a:t>
            </a:r>
          </a:p>
        </p:txBody>
      </p:sp>
    </p:spTree>
    <p:extLst>
      <p:ext uri="{BB962C8B-B14F-4D97-AF65-F5344CB8AC3E}">
        <p14:creationId xmlns:p14="http://schemas.microsoft.com/office/powerpoint/2010/main" val="4124727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514" y="654977"/>
            <a:ext cx="7679099" cy="5304034"/>
          </a:xfrm>
        </p:spPr>
      </p:pic>
      <p:sp>
        <p:nvSpPr>
          <p:cNvPr id="5" name="TextBox 4"/>
          <p:cNvSpPr txBox="1"/>
          <p:nvPr/>
        </p:nvSpPr>
        <p:spPr>
          <a:xfrm>
            <a:off x="6678202" y="5876818"/>
            <a:ext cx="2085654" cy="369332"/>
          </a:xfrm>
          <a:prstGeom prst="rect">
            <a:avLst/>
          </a:prstGeom>
          <a:noFill/>
        </p:spPr>
        <p:txBody>
          <a:bodyPr wrap="square" rtlCol="0">
            <a:spAutoFit/>
          </a:bodyPr>
          <a:lstStyle/>
          <a:p>
            <a:r>
              <a:rPr lang="en-US" dirty="0"/>
              <a:t>Tonelli </a:t>
            </a:r>
            <a:r>
              <a:rPr lang="en-US"/>
              <a:t>et al., 2012</a:t>
            </a:r>
          </a:p>
        </p:txBody>
      </p:sp>
    </p:spTree>
    <p:extLst>
      <p:ext uri="{BB962C8B-B14F-4D97-AF65-F5344CB8AC3E}">
        <p14:creationId xmlns:p14="http://schemas.microsoft.com/office/powerpoint/2010/main" val="728735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Continue to week 2</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74001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303"/>
            <a:ext cx="8229600" cy="1143000"/>
          </a:xfrm>
        </p:spPr>
        <p:txBody>
          <a:bodyPr>
            <a:normAutofit/>
          </a:bodyPr>
          <a:lstStyle/>
          <a:p>
            <a:r>
              <a:rPr lang="en-US" dirty="0"/>
              <a:t>Schedules</a:t>
            </a:r>
          </a:p>
        </p:txBody>
      </p:sp>
      <p:sp>
        <p:nvSpPr>
          <p:cNvPr id="3" name="Content Placeholder 2"/>
          <p:cNvSpPr>
            <a:spLocks noGrp="1"/>
          </p:cNvSpPr>
          <p:nvPr>
            <p:ph idx="1"/>
          </p:nvPr>
        </p:nvSpPr>
        <p:spPr>
          <a:xfrm>
            <a:off x="457200" y="1600200"/>
            <a:ext cx="8229600" cy="4525963"/>
          </a:xfrm>
        </p:spPr>
        <p:txBody>
          <a:bodyPr/>
          <a:lstStyle/>
          <a:p>
            <a:r>
              <a:rPr lang="en-US" b="1" dirty="0"/>
              <a:t>Part 1. </a:t>
            </a:r>
            <a:r>
              <a:rPr lang="en-US" dirty="0"/>
              <a:t>Thermodynamics and fluid mechanics (week 1 through 10 and midterm exam; October 25</a:t>
            </a:r>
            <a:r>
              <a:rPr lang="en-US" baseline="30000" dirty="0"/>
              <a:t>th</a:t>
            </a:r>
            <a:r>
              <a:rPr lang="en-US" dirty="0"/>
              <a:t>)</a:t>
            </a:r>
          </a:p>
          <a:p>
            <a:endParaRPr lang="en-US" b="1" dirty="0"/>
          </a:p>
          <a:p>
            <a:r>
              <a:rPr lang="en-US" b="1" dirty="0"/>
              <a:t>Part 2. </a:t>
            </a:r>
            <a:r>
              <a:rPr lang="en-US" dirty="0"/>
              <a:t>Biogeochemical processes (week 11 through 16)</a:t>
            </a:r>
          </a:p>
        </p:txBody>
      </p:sp>
    </p:spTree>
    <p:extLst>
      <p:ext uri="{BB962C8B-B14F-4D97-AF65-F5344CB8AC3E}">
        <p14:creationId xmlns:p14="http://schemas.microsoft.com/office/powerpoint/2010/main" val="1365461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303"/>
            <a:ext cx="8229600" cy="1143000"/>
          </a:xfrm>
        </p:spPr>
        <p:txBody>
          <a:bodyPr>
            <a:normAutofit/>
          </a:bodyPr>
          <a:lstStyle/>
          <a:p>
            <a:r>
              <a:rPr lang="en-US" dirty="0"/>
              <a:t>Term paper</a:t>
            </a:r>
          </a:p>
        </p:txBody>
      </p:sp>
      <p:sp>
        <p:nvSpPr>
          <p:cNvPr id="3" name="Content Placeholder 2"/>
          <p:cNvSpPr>
            <a:spLocks noGrp="1"/>
          </p:cNvSpPr>
          <p:nvPr>
            <p:ph idx="1"/>
          </p:nvPr>
        </p:nvSpPr>
        <p:spPr>
          <a:xfrm>
            <a:off x="457200" y="1600200"/>
            <a:ext cx="8229600" cy="4525963"/>
          </a:xfrm>
        </p:spPr>
        <p:txBody>
          <a:bodyPr>
            <a:normAutofit lnSpcReduction="10000"/>
          </a:bodyPr>
          <a:lstStyle/>
          <a:p>
            <a:r>
              <a:rPr lang="en-US" dirty="0"/>
              <a:t>A review</a:t>
            </a:r>
          </a:p>
          <a:p>
            <a:pPr lvl="1"/>
            <a:r>
              <a:rPr lang="en-US" dirty="0"/>
              <a:t>Choose a topic, read reference papers, synthesize your findings</a:t>
            </a:r>
          </a:p>
          <a:p>
            <a:pPr lvl="1"/>
            <a:r>
              <a:rPr lang="en-US" dirty="0"/>
              <a:t>You could ask your academic advisor/mentor about potential topics</a:t>
            </a:r>
          </a:p>
          <a:p>
            <a:pPr lvl="1"/>
            <a:r>
              <a:rPr lang="en-US" dirty="0"/>
              <a:t>Examples: thermohaline circulation; ice-ocean interaction; global warming impacts; decadal ocean variability; phytoplankton bloom; oxygen minimum zones; ocean acidification; sediment-water interaction; ocean eddies</a:t>
            </a:r>
          </a:p>
        </p:txBody>
      </p:sp>
    </p:spTree>
    <p:extLst>
      <p:ext uri="{BB962C8B-B14F-4D97-AF65-F5344CB8AC3E}">
        <p14:creationId xmlns:p14="http://schemas.microsoft.com/office/powerpoint/2010/main" val="1252623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0500"/>
            <a:ext cx="8229600" cy="3441700"/>
          </a:xfrm>
        </p:spPr>
        <p:txBody>
          <a:bodyPr>
            <a:normAutofit/>
          </a:bodyPr>
          <a:lstStyle/>
          <a:p>
            <a:r>
              <a:rPr lang="en-US" dirty="0"/>
              <a:t>Week 1: Ocean bathymetry and properties of seawater</a:t>
            </a:r>
            <a:br>
              <a:rPr lang="en-US" dirty="0"/>
            </a:br>
            <a:r>
              <a:rPr lang="en-US" dirty="0"/>
              <a:t>Talley’s book chapter 1-3</a:t>
            </a:r>
          </a:p>
        </p:txBody>
      </p:sp>
    </p:spTree>
    <p:extLst>
      <p:ext uri="{BB962C8B-B14F-4D97-AF65-F5344CB8AC3E}">
        <p14:creationId xmlns:p14="http://schemas.microsoft.com/office/powerpoint/2010/main" val="2396091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1204"/>
          </a:xfrm>
        </p:spPr>
        <p:txBody>
          <a:bodyPr>
            <a:normAutofit fontScale="90000"/>
          </a:bodyPr>
          <a:lstStyle/>
          <a:p>
            <a:r>
              <a:rPr lang="en-US" dirty="0"/>
              <a:t>Ocean basins</a:t>
            </a:r>
          </a:p>
        </p:txBody>
      </p:sp>
      <p:pic>
        <p:nvPicPr>
          <p:cNvPr id="4" name="Picture 3" descr="Screen Shot 2014-08-13 at 12.5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769" y="1195091"/>
            <a:ext cx="6827340" cy="4012097"/>
          </a:xfrm>
          <a:prstGeom prst="rect">
            <a:avLst/>
          </a:prstGeom>
        </p:spPr>
      </p:pic>
      <p:sp>
        <p:nvSpPr>
          <p:cNvPr id="5" name="Content Placeholder 2"/>
          <p:cNvSpPr>
            <a:spLocks noGrp="1"/>
          </p:cNvSpPr>
          <p:nvPr>
            <p:ph idx="1"/>
          </p:nvPr>
        </p:nvSpPr>
        <p:spPr>
          <a:xfrm>
            <a:off x="470640" y="5354799"/>
            <a:ext cx="8229600" cy="1415855"/>
          </a:xfrm>
        </p:spPr>
        <p:txBody>
          <a:bodyPr>
            <a:normAutofit/>
          </a:bodyPr>
          <a:lstStyle/>
          <a:p>
            <a:r>
              <a:rPr lang="en-US" sz="2000" dirty="0"/>
              <a:t>70% of the surface of the Earth is covered by the oceans.</a:t>
            </a:r>
          </a:p>
          <a:p>
            <a:r>
              <a:rPr lang="en-US" sz="2000" dirty="0"/>
              <a:t>Major ocean basins are connected through narrow pathways, the Southern Ocean and the Arctic Ocean. </a:t>
            </a:r>
          </a:p>
        </p:txBody>
      </p:sp>
      <p:sp>
        <p:nvSpPr>
          <p:cNvPr id="6" name="TextBox 5"/>
          <p:cNvSpPr txBox="1"/>
          <p:nvPr/>
        </p:nvSpPr>
        <p:spPr>
          <a:xfrm>
            <a:off x="6981897" y="4804380"/>
            <a:ext cx="1478361" cy="369332"/>
          </a:xfrm>
          <a:prstGeom prst="rect">
            <a:avLst/>
          </a:prstGeom>
          <a:noFill/>
        </p:spPr>
        <p:txBody>
          <a:bodyPr wrap="square" rtlCol="0">
            <a:spAutoFit/>
          </a:bodyPr>
          <a:lstStyle/>
          <a:p>
            <a:r>
              <a:rPr lang="en-US" dirty="0"/>
              <a:t>Talley Fig 2.1</a:t>
            </a:r>
          </a:p>
        </p:txBody>
      </p:sp>
    </p:spTree>
    <p:extLst>
      <p:ext uri="{BB962C8B-B14F-4D97-AF65-F5344CB8AC3E}">
        <p14:creationId xmlns:p14="http://schemas.microsoft.com/office/powerpoint/2010/main" val="2241685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3153</TotalTime>
  <Words>1903</Words>
  <Application>Microsoft Macintosh PowerPoint</Application>
  <PresentationFormat>On-screen Show (4:3)</PresentationFormat>
  <Paragraphs>266</Paragraphs>
  <Slides>51</Slides>
  <Notes>14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8" baseType="lpstr">
      <vt:lpstr>Arial</vt:lpstr>
      <vt:lpstr>Calibri</vt:lpstr>
      <vt:lpstr>Helvetica</vt:lpstr>
      <vt:lpstr>Symbol</vt:lpstr>
      <vt:lpstr>Verdana</vt:lpstr>
      <vt:lpstr>Office Theme</vt:lpstr>
      <vt:lpstr>Equation</vt:lpstr>
      <vt:lpstr>Physics and Chemistry  of the Oceans</vt:lpstr>
      <vt:lpstr>Logistics</vt:lpstr>
      <vt:lpstr>Textbooks</vt:lpstr>
      <vt:lpstr>Expectations</vt:lpstr>
      <vt:lpstr>Evaluation</vt:lpstr>
      <vt:lpstr>Schedules</vt:lpstr>
      <vt:lpstr>Term paper</vt:lpstr>
      <vt:lpstr>Week 1: Ocean bathymetry and properties of seawater Talley’s book chapter 1-3</vt:lpstr>
      <vt:lpstr>Ocean basins</vt:lpstr>
      <vt:lpstr>Mean and median depth of the oceans</vt:lpstr>
      <vt:lpstr>PowerPoint Presentation</vt:lpstr>
      <vt:lpstr>Physical properties of the seawater</vt:lpstr>
      <vt:lpstr>1. Pressure</vt:lpstr>
      <vt:lpstr>1. Pressure</vt:lpstr>
      <vt:lpstr>2. Relating pressure and depth</vt:lpstr>
      <vt:lpstr>2. Relating pressure and depth</vt:lpstr>
      <vt:lpstr>3. Temperature</vt:lpstr>
      <vt:lpstr>Observing pressure &amp; temperature</vt:lpstr>
      <vt:lpstr>Temperature “profile”</vt:lpstr>
      <vt:lpstr>Surface temperature (°C)</vt:lpstr>
      <vt:lpstr>Pacific potential temperature section (“potential” defined on later slides)</vt:lpstr>
      <vt:lpstr>Potential temperature</vt:lpstr>
      <vt:lpstr>Potential temperature expressions</vt:lpstr>
      <vt:lpstr>Pressure effect on temperature: Mariana Trench (the most extreme example because of its depth)</vt:lpstr>
      <vt:lpstr>Atlantic temperature and potential temperature sections for contrast</vt:lpstr>
      <vt:lpstr>Surface temperature (°C)</vt:lpstr>
      <vt:lpstr>Recent changes in surface temperature</vt:lpstr>
      <vt:lpstr>Zonal mean temperature trend</vt:lpstr>
      <vt:lpstr>PowerPoint Presentation</vt:lpstr>
      <vt:lpstr>Sea ice area</vt:lpstr>
      <vt:lpstr>4. Salinity</vt:lpstr>
      <vt:lpstr>4. Salinity</vt:lpstr>
      <vt:lpstr>Salinity measurement</vt:lpstr>
      <vt:lpstr>Salinity instruments</vt:lpstr>
      <vt:lpstr>TEOS-10: Thermodynamic Equation of State 2010</vt:lpstr>
      <vt:lpstr>“Absolute salinity” (TEOS-10)</vt:lpstr>
      <vt:lpstr>Surface salinity</vt:lpstr>
      <vt:lpstr>Atlantic salinity section</vt:lpstr>
      <vt:lpstr>What sets salinity? Precipitation + runoff minus evaporation (cm/yr)</vt:lpstr>
      <vt:lpstr>Return to Atlantic potential temperature: what about this inversion – why is it vertically stable?</vt:lpstr>
      <vt:lpstr>Density of seawater</vt:lpstr>
      <vt:lpstr>Equation of state (EOS)</vt:lpstr>
      <vt:lpstr>PowerPoint Presentation</vt:lpstr>
      <vt:lpstr>PowerPoint Presentation</vt:lpstr>
      <vt:lpstr>Seawater density, freezing point</vt:lpstr>
      <vt:lpstr>Where does most of the volume of the ocean fit in temperature/salinity space?</vt:lpstr>
      <vt:lpstr>freezing point and sea ice</vt:lpstr>
      <vt:lpstr>Brine rejection</vt:lpstr>
      <vt:lpstr>Polynya, seaice production, dense water formation</vt:lpstr>
      <vt:lpstr>PowerPoint Presentation</vt:lpstr>
      <vt:lpstr>Continue to week 2</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and Chemistry of the Oceans</dc:title>
  <dc:creator>Taka Ito</dc:creator>
  <cp:lastModifiedBy>Ito, Takamitsu</cp:lastModifiedBy>
  <cp:revision>173</cp:revision>
  <dcterms:created xsi:type="dcterms:W3CDTF">2013-08-15T01:46:36Z</dcterms:created>
  <dcterms:modified xsi:type="dcterms:W3CDTF">2018-08-21T15:21:04Z</dcterms:modified>
</cp:coreProperties>
</file>