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7" r:id="rId2"/>
    <p:sldId id="289" r:id="rId3"/>
    <p:sldId id="258" r:id="rId4"/>
    <p:sldId id="259" r:id="rId5"/>
    <p:sldId id="264" r:id="rId6"/>
    <p:sldId id="265" r:id="rId7"/>
    <p:sldId id="269" r:id="rId8"/>
    <p:sldId id="290" r:id="rId9"/>
    <p:sldId id="267" r:id="rId10"/>
    <p:sldId id="271" r:id="rId11"/>
    <p:sldId id="272" r:id="rId12"/>
    <p:sldId id="268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79" r:id="rId21"/>
    <p:sldId id="281" r:id="rId22"/>
    <p:sldId id="283" r:id="rId23"/>
    <p:sldId id="285" r:id="rId24"/>
    <p:sldId id="284" r:id="rId25"/>
    <p:sldId id="288" r:id="rId26"/>
    <p:sldId id="287" r:id="rId27"/>
    <p:sldId id="302" r:id="rId28"/>
    <p:sldId id="303" r:id="rId29"/>
    <p:sldId id="301" r:id="rId30"/>
    <p:sldId id="304" r:id="rId31"/>
    <p:sldId id="305" r:id="rId32"/>
    <p:sldId id="306" r:id="rId33"/>
    <p:sldId id="295" r:id="rId34"/>
    <p:sldId id="296" r:id="rId35"/>
    <p:sldId id="328" r:id="rId36"/>
    <p:sldId id="329" r:id="rId37"/>
    <p:sldId id="298" r:id="rId38"/>
    <p:sldId id="310" r:id="rId39"/>
    <p:sldId id="330" r:id="rId40"/>
    <p:sldId id="315" r:id="rId41"/>
    <p:sldId id="316" r:id="rId42"/>
    <p:sldId id="317" r:id="rId43"/>
    <p:sldId id="321" r:id="rId44"/>
    <p:sldId id="322" r:id="rId45"/>
    <p:sldId id="323" r:id="rId46"/>
    <p:sldId id="325" r:id="rId47"/>
    <p:sldId id="324" r:id="rId48"/>
    <p:sldId id="326" r:id="rId49"/>
    <p:sldId id="327" r:id="rId50"/>
    <p:sldId id="332" r:id="rId51"/>
    <p:sldId id="334" r:id="rId52"/>
    <p:sldId id="333" r:id="rId53"/>
    <p:sldId id="335" r:id="rId54"/>
    <p:sldId id="336" r:id="rId55"/>
    <p:sldId id="337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35"/>
    <p:restoredTop sz="91079" autoAdjust="0"/>
  </p:normalViewPr>
  <p:slideViewPr>
    <p:cSldViewPr snapToGrid="0" snapToObjects="1">
      <p:cViewPr varScale="1">
        <p:scale>
          <a:sx n="119" d="100"/>
          <a:sy n="119" d="100"/>
        </p:scale>
        <p:origin x="12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7C7F1-55AA-0F41-A931-50EA6999221A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2CE87-6C4C-1944-9097-655E6AEAF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2CE87-6C4C-1944-9097-655E6AEAFA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E5D40-1C1A-D247-A6EA-17B6CE3AB705}" type="slidenum">
              <a:rPr lang="en-US"/>
              <a:pPr/>
              <a:t>40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Freon from Rhein - total inventory</a:t>
            </a:r>
          </a:p>
        </p:txBody>
      </p:sp>
    </p:spTree>
    <p:extLst>
      <p:ext uri="{BB962C8B-B14F-4D97-AF65-F5344CB8AC3E}">
        <p14:creationId xmlns:p14="http://schemas.microsoft.com/office/powerpoint/2010/main" val="308707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6FCD1-0C05-3043-973A-4848C0D860D1}" type="slidenum">
              <a:rPr lang="en-US"/>
              <a:pPr/>
              <a:t>42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2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FF7C9-990B-8149-B3F6-BC6AB7A45E34}" type="slidenum">
              <a:rPr lang="en-US"/>
              <a:pPr/>
              <a:t>43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0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2864FF-B448-1B46-A857-8430F5F21E6D}" type="slidenum">
              <a:rPr lang="en-US"/>
              <a:pPr/>
              <a:t>46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Animated stommel arons</a:t>
            </a:r>
          </a:p>
        </p:txBody>
      </p:sp>
    </p:spTree>
    <p:extLst>
      <p:ext uri="{BB962C8B-B14F-4D97-AF65-F5344CB8AC3E}">
        <p14:creationId xmlns:p14="http://schemas.microsoft.com/office/powerpoint/2010/main" val="2743646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2864FF-B448-1B46-A857-8430F5F21E6D}" type="slidenum">
              <a:rPr lang="en-US"/>
              <a:pPr/>
              <a:t>47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Animated stommel arons</a:t>
            </a:r>
          </a:p>
        </p:txBody>
      </p:sp>
    </p:spTree>
    <p:extLst>
      <p:ext uri="{BB962C8B-B14F-4D97-AF65-F5344CB8AC3E}">
        <p14:creationId xmlns:p14="http://schemas.microsoft.com/office/powerpoint/2010/main" val="193976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3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8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1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2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0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8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7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540C3-A353-CA48-BE74-B66DA39AA407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4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2.png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376" y="207660"/>
            <a:ext cx="8416543" cy="1096650"/>
          </a:xfrm>
        </p:spPr>
        <p:txBody>
          <a:bodyPr>
            <a:normAutofit fontScale="90000"/>
          </a:bodyPr>
          <a:lstStyle/>
          <a:p>
            <a:r>
              <a:rPr lang="en-US" dirty="0"/>
              <a:t>Week 8: Seasonality, air-sea interaction and ventilation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021" y="6379347"/>
            <a:ext cx="810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Satellite SST: NASA JPL http://</a:t>
            </a:r>
            <a:r>
              <a:rPr lang="en-US" b="1" dirty="0" err="1"/>
              <a:t>podaac.jpl.nasa.gov</a:t>
            </a:r>
            <a:r>
              <a:rPr lang="en-US" b="1" dirty="0"/>
              <a:t>/</a:t>
            </a:r>
            <a:r>
              <a:rPr lang="en-US" b="1" dirty="0" err="1"/>
              <a:t>AnimationsImages</a:t>
            </a:r>
            <a:r>
              <a:rPr lang="en-US" b="1" dirty="0"/>
              <a:t>/Animations</a:t>
            </a:r>
            <a:endParaRPr lang="en-US" dirty="0"/>
          </a:p>
        </p:txBody>
      </p:sp>
      <p:pic>
        <p:nvPicPr>
          <p:cNvPr id="7" name="The Multi-Scale Ultra-High Resolution MUR Sea Surface Temperature SST Data Set 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999" y="1568528"/>
            <a:ext cx="8128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5738"/>
          </a:xfrm>
        </p:spPr>
        <p:txBody>
          <a:bodyPr>
            <a:normAutofit fontScale="90000"/>
          </a:bodyPr>
          <a:lstStyle/>
          <a:p>
            <a:r>
              <a:rPr lang="en-US" dirty="0"/>
              <a:t>Air-sea buoyancy flux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719"/>
            <a:ext cx="8229600" cy="4116147"/>
          </a:xfrm>
        </p:spPr>
        <p:txBody>
          <a:bodyPr>
            <a:normAutofit/>
          </a:bodyPr>
          <a:lstStyle/>
          <a:p>
            <a:r>
              <a:rPr lang="en-US" sz="2800" dirty="0"/>
              <a:t>Combine temperature and salinity equations to write down the equation for buoyancy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082781"/>
              </p:ext>
            </p:extLst>
          </p:nvPr>
        </p:nvGraphicFramePr>
        <p:xfrm>
          <a:off x="2027766" y="2671696"/>
          <a:ext cx="4197350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Equation" r:id="rId3" imgW="1778000" imgH="1295400" progId="Equation.3">
                  <p:embed/>
                </p:oleObj>
              </mc:Choice>
              <mc:Fallback>
                <p:oleObj name="Equation" r:id="rId3" imgW="1778000" imgH="1295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7766" y="2671696"/>
                        <a:ext cx="4197350" cy="305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104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18"/>
            <a:ext cx="8229600" cy="449006"/>
          </a:xfrm>
        </p:spPr>
        <p:txBody>
          <a:bodyPr>
            <a:normAutofit fontScale="90000"/>
          </a:bodyPr>
          <a:lstStyle/>
          <a:p>
            <a:r>
              <a:rPr lang="en-US" dirty="0"/>
              <a:t>T, S and buoyancy flux (annual mean)</a:t>
            </a:r>
          </a:p>
        </p:txBody>
      </p:sp>
      <p:pic>
        <p:nvPicPr>
          <p:cNvPr id="4" name="Picture 3" descr="buoyancy-flu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24" y="537860"/>
            <a:ext cx="5362969" cy="6320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910" y="1078081"/>
            <a:ext cx="1417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910" y="2854987"/>
            <a:ext cx="1417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910" y="4676198"/>
            <a:ext cx="1417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00300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279"/>
            <a:ext cx="8229600" cy="649802"/>
          </a:xfrm>
        </p:spPr>
        <p:txBody>
          <a:bodyPr>
            <a:normAutofit fontScale="90000"/>
          </a:bodyPr>
          <a:lstStyle/>
          <a:p>
            <a:r>
              <a:rPr lang="en-US" dirty="0"/>
              <a:t>Air-sea exchange of momentum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31410" y="1447800"/>
            <a:ext cx="7772400" cy="5410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180F"/>
                </a:solidFill>
              </a:rPr>
              <a:t>Wind stress </a:t>
            </a:r>
            <a:r>
              <a:rPr lang="en-US" sz="2400" dirty="0"/>
              <a:t>is what drives the ocean (waves, currents).</a:t>
            </a:r>
          </a:p>
          <a:p>
            <a:r>
              <a:rPr lang="en-US" sz="2400" dirty="0"/>
              <a:t>Wind speed is measured above the sea surface.  In practice measurements are at different heights.  For consistency, adjust all measurements to a 10 meter height.</a:t>
            </a:r>
          </a:p>
          <a:p>
            <a:endParaRPr lang="en-US" sz="2400" dirty="0"/>
          </a:p>
          <a:p>
            <a:r>
              <a:rPr lang="en-US" sz="2400" dirty="0"/>
              <a:t>Actual stress on the ocean: Units of wind stress:  N/m</a:t>
            </a:r>
            <a:r>
              <a:rPr lang="en-US" sz="2400" baseline="30000" dirty="0"/>
              <a:t>2</a:t>
            </a:r>
            <a:endParaRPr lang="en-US" sz="2400" dirty="0"/>
          </a:p>
          <a:p>
            <a:pPr>
              <a:buFontTx/>
              <a:buNone/>
            </a:pPr>
            <a:r>
              <a:rPr lang="en-US" sz="2400" dirty="0"/>
              <a:t>				</a:t>
            </a:r>
            <a:r>
              <a:rPr lang="en-US" sz="2400" dirty="0">
                <a:solidFill>
                  <a:srgbClr val="FF180F"/>
                </a:solidFill>
                <a:sym typeface="Symbol" charset="2"/>
              </a:rPr>
              <a:t> = c</a:t>
            </a:r>
            <a:r>
              <a:rPr lang="en-US" sz="2400" baseline="-25000" dirty="0">
                <a:solidFill>
                  <a:srgbClr val="FF180F"/>
                </a:solidFill>
                <a:sym typeface="Symbol" charset="2"/>
              </a:rPr>
              <a:t>D</a:t>
            </a:r>
            <a:r>
              <a:rPr lang="en-US" sz="2400" dirty="0">
                <a:solidFill>
                  <a:srgbClr val="FF180F"/>
                </a:solidFill>
                <a:sym typeface="Symbol" charset="2"/>
              </a:rPr>
              <a:t>u</a:t>
            </a:r>
            <a:r>
              <a:rPr lang="en-US" sz="2400" baseline="-25000" dirty="0">
                <a:solidFill>
                  <a:srgbClr val="FF180F"/>
                </a:solidFill>
                <a:sym typeface="Symbol" charset="2"/>
              </a:rPr>
              <a:t>10</a:t>
            </a:r>
            <a:r>
              <a:rPr lang="en-US" sz="2400" baseline="30000" dirty="0">
                <a:solidFill>
                  <a:srgbClr val="FF180F"/>
                </a:solidFill>
                <a:sym typeface="Symbol" charset="2"/>
              </a:rPr>
              <a:t>2</a:t>
            </a:r>
            <a:r>
              <a:rPr lang="en-US" sz="2400" dirty="0">
                <a:solidFill>
                  <a:srgbClr val="FF180F"/>
                </a:solidFill>
              </a:rPr>
              <a:t> </a:t>
            </a:r>
          </a:p>
          <a:p>
            <a:pPr>
              <a:buFontTx/>
              <a:buNone/>
            </a:pPr>
            <a:r>
              <a:rPr lang="en-US" sz="2400" dirty="0"/>
              <a:t>where u</a:t>
            </a:r>
            <a:r>
              <a:rPr lang="en-US" sz="2400" baseline="-25000" dirty="0"/>
              <a:t>10</a:t>
            </a:r>
            <a:r>
              <a:rPr lang="en-US" sz="2400" dirty="0"/>
              <a:t> is the wind speed at 10 meters, </a:t>
            </a:r>
            <a:r>
              <a:rPr lang="en-US" sz="2400" dirty="0">
                <a:sym typeface="Symbol" charset="2"/>
              </a:rPr>
              <a:t> is the air density 1.3 kg/m</a:t>
            </a:r>
            <a:r>
              <a:rPr lang="en-US" sz="2400" baseline="30000" dirty="0">
                <a:sym typeface="Symbol" charset="2"/>
              </a:rPr>
              <a:t>3</a:t>
            </a:r>
            <a:r>
              <a:rPr lang="en-US" sz="2400" dirty="0">
                <a:sym typeface="Symbol" charset="2"/>
              </a:rPr>
              <a:t>,</a:t>
            </a:r>
            <a:r>
              <a:rPr lang="en-US" sz="2400" dirty="0"/>
              <a:t> and </a:t>
            </a:r>
            <a:r>
              <a:rPr lang="en-US" sz="2400" dirty="0" err="1">
                <a:sym typeface="Symbol" charset="2"/>
              </a:rPr>
              <a:t>c</a:t>
            </a:r>
            <a:r>
              <a:rPr lang="en-US" sz="2400" baseline="-25000" dirty="0" err="1">
                <a:sym typeface="Symbol" charset="2"/>
              </a:rPr>
              <a:t>D</a:t>
            </a:r>
            <a:r>
              <a:rPr lang="en-US" sz="2400" dirty="0">
                <a:sym typeface="Symbol" charset="2"/>
              </a:rPr>
              <a:t> is the (dimensionless) </a:t>
            </a:r>
            <a:r>
              <a:rPr lang="en-US" sz="2400" dirty="0">
                <a:solidFill>
                  <a:srgbClr val="FF180F"/>
                </a:solidFill>
                <a:sym typeface="Symbol" charset="2"/>
              </a:rPr>
              <a:t>drag coefficient</a:t>
            </a:r>
            <a:r>
              <a:rPr lang="en-US" sz="2400" dirty="0">
                <a:sym typeface="Symbol" charset="2"/>
              </a:rPr>
              <a:t>, which is determined empirically. </a:t>
            </a:r>
          </a:p>
        </p:txBody>
      </p:sp>
    </p:spTree>
    <p:extLst>
      <p:ext uri="{BB962C8B-B14F-4D97-AF65-F5344CB8AC3E}">
        <p14:creationId xmlns:p14="http://schemas.microsoft.com/office/powerpoint/2010/main" val="2311826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7284"/>
          </a:xfrm>
        </p:spPr>
        <p:txBody>
          <a:bodyPr/>
          <a:lstStyle/>
          <a:p>
            <a:r>
              <a:rPr lang="en-US" dirty="0"/>
              <a:t>Drag coefficient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1417638"/>
            <a:ext cx="83058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Again, wind stress is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τ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= </a:t>
            </a:r>
            <a:r>
              <a:rPr lang="en-US" sz="2400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ρc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u</a:t>
            </a:r>
            <a:r>
              <a:rPr lang="en-US" sz="2400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10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0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 in units of N/m</a:t>
            </a:r>
            <a:r>
              <a:rPr lang="en-US" sz="2400" b="0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</a:p>
          <a:p>
            <a:pPr>
              <a:defRPr/>
            </a:pPr>
            <a:endParaRPr lang="en-US" sz="2400" b="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w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here u</a:t>
            </a:r>
            <a:r>
              <a:rPr lang="en-US" sz="2400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10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= wind speed at 10 m height</a:t>
            </a:r>
          </a:p>
          <a:p>
            <a:pPr>
              <a:defRPr/>
            </a:pPr>
            <a:r>
              <a:rPr lang="en-US" sz="2400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ρ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is air density  1.3 kg/m</a:t>
            </a:r>
            <a:r>
              <a:rPr lang="en-US" sz="2400" b="0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</a:p>
          <a:p>
            <a:pPr>
              <a:defRPr/>
            </a:pPr>
            <a:r>
              <a:rPr lang="en-US" sz="2400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is a “drag coefficient”  (dimensionless)</a:t>
            </a:r>
          </a:p>
          <a:p>
            <a:pPr>
              <a:defRPr/>
            </a:pPr>
            <a:endParaRPr lang="en-US" sz="2400" b="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At low wind speeds,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 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≈ 1.1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x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10</a:t>
            </a:r>
            <a:r>
              <a:rPr lang="en-US" sz="2400" b="1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-3</a:t>
            </a:r>
          </a:p>
          <a:p>
            <a:pPr>
              <a:defRPr/>
            </a:pPr>
            <a:endParaRPr lang="en-US" sz="2400" b="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At higher wind speeds,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 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≈ (0.61 + 0.063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x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10</a:t>
            </a:r>
            <a:r>
              <a:rPr lang="en-US" sz="2400" b="1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-3</a:t>
            </a:r>
          </a:p>
          <a:p>
            <a:pPr>
              <a:defRPr/>
            </a:pPr>
            <a:endParaRPr lang="en-US" sz="2400" b="0" baseline="3000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en-US" sz="2400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Fairall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et al. (2003, J. Climate)</a:t>
            </a:r>
            <a:endParaRPr lang="en-US" sz="2400" b="0" baseline="3000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488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10" y="0"/>
            <a:ext cx="451949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1767" y="744492"/>
            <a:ext cx="347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Annual mean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1767" y="2569673"/>
            <a:ext cx="274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NH winter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6065" y="5262209"/>
            <a:ext cx="274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NH summer</a:t>
            </a:r>
          </a:p>
        </p:txBody>
      </p:sp>
    </p:spTree>
    <p:extLst>
      <p:ext uri="{BB962C8B-B14F-4D97-AF65-F5344CB8AC3E}">
        <p14:creationId xmlns:p14="http://schemas.microsoft.com/office/powerpoint/2010/main" val="80165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regulates the seasonality in the oceans?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6360"/>
            <a:ext cx="8229600" cy="50159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Heat flux</a:t>
            </a:r>
          </a:p>
          <a:p>
            <a:pPr lvl="1"/>
            <a:r>
              <a:rPr lang="en-US" dirty="0"/>
              <a:t>SW radiation in the summer and latent heat loss in the winter</a:t>
            </a:r>
          </a:p>
          <a:p>
            <a:pPr lvl="1"/>
            <a:r>
              <a:rPr lang="en-US" dirty="0"/>
              <a:t>Temperature and salinity controls the density (buoyancy) flux, which is primarily temperature-driven</a:t>
            </a:r>
          </a:p>
          <a:p>
            <a:pPr lvl="1"/>
            <a:endParaRPr lang="en-US" dirty="0"/>
          </a:p>
          <a:p>
            <a:r>
              <a:rPr lang="en-US" dirty="0"/>
              <a:t>Wind stress</a:t>
            </a:r>
          </a:p>
          <a:p>
            <a:pPr lvl="1"/>
            <a:r>
              <a:rPr lang="en-US" dirty="0"/>
              <a:t>The wind stress is generally stronger in the winter seasons</a:t>
            </a:r>
          </a:p>
          <a:p>
            <a:pPr lvl="1"/>
            <a:r>
              <a:rPr lang="en-US" dirty="0"/>
              <a:t>Monsoon wind is driven by the seasonal reversal of land-ocean temperature gradient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0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7615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Seasonality of the surface mixed layer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32465" r="-32465"/>
          <a:stretch>
            <a:fillRect/>
          </a:stretch>
        </p:blipFill>
        <p:spPr>
          <a:xfrm>
            <a:off x="-378766" y="1017046"/>
            <a:ext cx="9858700" cy="5421905"/>
          </a:xfrm>
        </p:spPr>
      </p:pic>
      <p:sp>
        <p:nvSpPr>
          <p:cNvPr id="6" name="TextBox 5"/>
          <p:cNvSpPr txBox="1"/>
          <p:nvPr/>
        </p:nvSpPr>
        <p:spPr>
          <a:xfrm>
            <a:off x="221494" y="1255300"/>
            <a:ext cx="13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NH winter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5973" y="1215840"/>
            <a:ext cx="13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NH summer</a:t>
            </a:r>
          </a:p>
        </p:txBody>
      </p:sp>
    </p:spTree>
    <p:extLst>
      <p:ext uri="{BB962C8B-B14F-4D97-AF65-F5344CB8AC3E}">
        <p14:creationId xmlns:p14="http://schemas.microsoft.com/office/powerpoint/2010/main" val="2296332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4444641" cy="1143000"/>
          </a:xfrm>
        </p:spPr>
        <p:txBody>
          <a:bodyPr>
            <a:noAutofit/>
          </a:bodyPr>
          <a:lstStyle/>
          <a:p>
            <a:r>
              <a:rPr lang="en-US" sz="3600" dirty="0"/>
              <a:t>Vertical structure of seasonal T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029" y="0"/>
            <a:ext cx="380677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266" y="1828307"/>
            <a:ext cx="333717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Observed in the </a:t>
            </a:r>
            <a:r>
              <a:rPr lang="en-US" sz="2400" dirty="0" err="1"/>
              <a:t>subpolar</a:t>
            </a:r>
            <a:r>
              <a:rPr lang="en-US" sz="2400" dirty="0"/>
              <a:t> North Pacific </a:t>
            </a:r>
          </a:p>
          <a:p>
            <a:endParaRPr lang="en-US" sz="2400" dirty="0"/>
          </a:p>
          <a:p>
            <a:pPr marL="457200" indent="-457200">
              <a:buAutoNum type="alphaLcParenBoth"/>
            </a:pPr>
            <a:r>
              <a:rPr lang="en-US" sz="2400" dirty="0"/>
              <a:t>Vertical temperature profiles</a:t>
            </a:r>
          </a:p>
          <a:p>
            <a:pPr marL="457200" indent="-457200">
              <a:buAutoNum type="alphaLcParenBoth"/>
            </a:pPr>
            <a:r>
              <a:rPr lang="en-US" sz="2400" dirty="0"/>
              <a:t>Time series of isothermal contours, and </a:t>
            </a:r>
          </a:p>
          <a:p>
            <a:pPr marL="457200" indent="-457200">
              <a:buAutoNum type="alphaLcParenBoth"/>
            </a:pPr>
            <a:r>
              <a:rPr lang="en-US" sz="2400" dirty="0"/>
              <a:t>Time series of temperatures at depths shown.</a:t>
            </a:r>
          </a:p>
        </p:txBody>
      </p:sp>
    </p:spTree>
    <p:extLst>
      <p:ext uri="{BB962C8B-B14F-4D97-AF65-F5344CB8AC3E}">
        <p14:creationId xmlns:p14="http://schemas.microsoft.com/office/powerpoint/2010/main" val="1653601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62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controls the mixed layer depth?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712"/>
            <a:ext cx="8229600" cy="4804451"/>
          </a:xfrm>
        </p:spPr>
        <p:txBody>
          <a:bodyPr>
            <a:normAutofit/>
          </a:bodyPr>
          <a:lstStyle/>
          <a:p>
            <a:r>
              <a:rPr lang="en-US" sz="2400" dirty="0"/>
              <a:t>Cooling </a:t>
            </a:r>
            <a:r>
              <a:rPr lang="en-US" sz="2400" dirty="0">
                <a:sym typeface="Wingdings"/>
              </a:rPr>
              <a:t> Makes surface water dense  Dense water sinks/mixes with deeper layer  Deepens the mixed layer</a:t>
            </a:r>
            <a:endParaRPr lang="en-US" sz="2400" dirty="0"/>
          </a:p>
        </p:txBody>
      </p:sp>
      <p:pic>
        <p:nvPicPr>
          <p:cNvPr id="4" name="Picture 3" descr="convection-schemat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9478"/>
            <a:ext cx="8293100" cy="278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0781" y="5685592"/>
            <a:ext cx="7676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vertically integrated density increase (buoyancy decrease) balances the net heat loss at the surface</a:t>
            </a:r>
          </a:p>
        </p:txBody>
      </p:sp>
    </p:spTree>
    <p:extLst>
      <p:ext uri="{BB962C8B-B14F-4D97-AF65-F5344CB8AC3E}">
        <p14:creationId xmlns:p14="http://schemas.microsoft.com/office/powerpoint/2010/main" val="3830445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62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controls the mixed layer depth?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712"/>
            <a:ext cx="8229600" cy="4804451"/>
          </a:xfrm>
        </p:spPr>
        <p:txBody>
          <a:bodyPr>
            <a:normAutofit/>
          </a:bodyPr>
          <a:lstStyle/>
          <a:p>
            <a:r>
              <a:rPr lang="en-US" sz="2400" dirty="0"/>
              <a:t>Heating </a:t>
            </a:r>
            <a:r>
              <a:rPr lang="en-US" sz="2400" dirty="0">
                <a:sym typeface="Wingdings"/>
              </a:rPr>
              <a:t> Makes surface water light  Shoals the mixed layer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10781" y="5685592"/>
            <a:ext cx="7676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vertically integrated density decrease (buoyancy increase) balances the net heat gain at the surface</a:t>
            </a:r>
          </a:p>
        </p:txBody>
      </p:sp>
      <p:pic>
        <p:nvPicPr>
          <p:cNvPr id="5" name="Picture 4" descr="heat-shoa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367618"/>
            <a:ext cx="7886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74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478"/>
            <a:ext cx="8229600" cy="1143000"/>
          </a:xfrm>
        </p:spPr>
        <p:txBody>
          <a:bodyPr/>
          <a:lstStyle/>
          <a:p>
            <a:r>
              <a:rPr lang="en-US" dirty="0"/>
              <a:t>What we cover this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3430"/>
            <a:ext cx="8229600" cy="57041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Atmosphere-Ocean interaction on seasonal timescale</a:t>
            </a:r>
          </a:p>
          <a:p>
            <a:pPr lvl="1"/>
            <a:r>
              <a:rPr lang="en-US" dirty="0"/>
              <a:t>Surface heating / cooling</a:t>
            </a:r>
          </a:p>
          <a:p>
            <a:pPr lvl="1"/>
            <a:r>
              <a:rPr lang="en-US" dirty="0"/>
              <a:t>Buoyancy flux</a:t>
            </a:r>
          </a:p>
          <a:p>
            <a:pPr lvl="1"/>
            <a:r>
              <a:rPr lang="en-US" dirty="0"/>
              <a:t>Mixed layer convection</a:t>
            </a:r>
          </a:p>
          <a:p>
            <a:r>
              <a:rPr lang="en-US" dirty="0"/>
              <a:t>Vertical circulations in the ocean</a:t>
            </a:r>
          </a:p>
          <a:p>
            <a:pPr lvl="1"/>
            <a:r>
              <a:rPr lang="en-US" dirty="0"/>
              <a:t>Ventilation</a:t>
            </a:r>
          </a:p>
          <a:p>
            <a:pPr lvl="1"/>
            <a:r>
              <a:rPr lang="en-US" dirty="0"/>
              <a:t>Formation of thermocline and deep waters</a:t>
            </a:r>
          </a:p>
          <a:p>
            <a:pPr lvl="1"/>
            <a:r>
              <a:rPr lang="en-US" dirty="0"/>
              <a:t>Thermohaline circulation</a:t>
            </a:r>
          </a:p>
        </p:txBody>
      </p:sp>
    </p:spTree>
    <p:extLst>
      <p:ext uri="{BB962C8B-B14F-4D97-AF65-F5344CB8AC3E}">
        <p14:creationId xmlns:p14="http://schemas.microsoft.com/office/powerpoint/2010/main" val="3552138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629"/>
          </a:xfrm>
        </p:spPr>
        <p:txBody>
          <a:bodyPr>
            <a:normAutofit fontScale="90000"/>
          </a:bodyPr>
          <a:lstStyle/>
          <a:p>
            <a:r>
              <a:rPr lang="en-US" dirty="0"/>
              <a:t>Wind driven mixing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712"/>
            <a:ext cx="8229600" cy="4804451"/>
          </a:xfrm>
        </p:spPr>
        <p:txBody>
          <a:bodyPr>
            <a:normAutofit/>
          </a:bodyPr>
          <a:lstStyle/>
          <a:p>
            <a:r>
              <a:rPr lang="en-US" sz="2400" dirty="0"/>
              <a:t>Wind stress </a:t>
            </a:r>
            <a:r>
              <a:rPr lang="en-US" sz="2400" dirty="0">
                <a:sym typeface="Wingdings"/>
              </a:rPr>
              <a:t> Intensify the surface currents  Intensify the near-surface turbulence  Deepens the mixed layer</a:t>
            </a:r>
            <a:endParaRPr lang="en-US" sz="2400" dirty="0"/>
          </a:p>
        </p:txBody>
      </p:sp>
      <p:pic>
        <p:nvPicPr>
          <p:cNvPr id="5" name="Picture 4" descr="mechanical-mix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72" y="2651660"/>
            <a:ext cx="5702300" cy="255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0781" y="5685592"/>
            <a:ext cx="767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Vertically integrated buoyancy is conserved in this scenario</a:t>
            </a:r>
          </a:p>
        </p:txBody>
      </p:sp>
    </p:spTree>
    <p:extLst>
      <p:ext uri="{BB962C8B-B14F-4D97-AF65-F5344CB8AC3E}">
        <p14:creationId xmlns:p14="http://schemas.microsoft.com/office/powerpoint/2010/main" val="3394449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347344"/>
          </a:xfrm>
        </p:spPr>
        <p:txBody>
          <a:bodyPr>
            <a:normAutofit fontScale="90000"/>
          </a:bodyPr>
          <a:lstStyle/>
          <a:p>
            <a:r>
              <a:rPr lang="en-US" dirty="0"/>
              <a:t>Energetics of mixed layer convection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469"/>
            <a:ext cx="8229600" cy="5481215"/>
          </a:xfrm>
        </p:spPr>
        <p:txBody>
          <a:bodyPr/>
          <a:lstStyle/>
          <a:p>
            <a:r>
              <a:rPr lang="en-US" dirty="0"/>
              <a:t>Potential energy </a:t>
            </a:r>
            <a:r>
              <a:rPr lang="en-US" sz="2400" dirty="0"/>
              <a:t>(per unit volume) </a:t>
            </a:r>
            <a:r>
              <a:rPr lang="en-US" dirty="0"/>
              <a:t>= </a:t>
            </a:r>
            <a:r>
              <a:rPr lang="en-US" dirty="0" err="1">
                <a:latin typeface="Symbol" charset="2"/>
                <a:cs typeface="Symbol" charset="2"/>
              </a:rPr>
              <a:t>r</a:t>
            </a:r>
            <a:r>
              <a:rPr lang="en-US" dirty="0" err="1"/>
              <a:t>gz</a:t>
            </a:r>
            <a:endParaRPr lang="en-US" dirty="0"/>
          </a:p>
          <a:p>
            <a:r>
              <a:rPr lang="en-US" dirty="0"/>
              <a:t>Two cases:</a:t>
            </a:r>
          </a:p>
          <a:p>
            <a:pPr lvl="1"/>
            <a:r>
              <a:rPr lang="en-US" dirty="0"/>
              <a:t>1. Well-mixed with thickness h</a:t>
            </a:r>
          </a:p>
          <a:p>
            <a:pPr lvl="1"/>
            <a:r>
              <a:rPr lang="en-US" dirty="0"/>
              <a:t>2. Stratified (</a:t>
            </a:r>
            <a:r>
              <a:rPr lang="en-US" dirty="0" err="1">
                <a:latin typeface="Symbol" charset="2"/>
                <a:cs typeface="Symbol" charset="2"/>
              </a:rPr>
              <a:t>Dr</a:t>
            </a:r>
            <a:r>
              <a:rPr lang="en-US" dirty="0"/>
              <a:t>) with equal thickness h/2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87159" y="3641186"/>
            <a:ext cx="2475116" cy="2215811"/>
            <a:chOff x="622019" y="3848514"/>
            <a:chExt cx="2475116" cy="2215811"/>
          </a:xfrm>
        </p:grpSpPr>
        <p:sp>
          <p:nvSpPr>
            <p:cNvPr id="5" name="Rectangle 4"/>
            <p:cNvSpPr/>
            <p:nvPr/>
          </p:nvSpPr>
          <p:spPr>
            <a:xfrm>
              <a:off x="1840139" y="3848514"/>
              <a:ext cx="1256996" cy="221581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308831" y="3848514"/>
              <a:ext cx="0" cy="221581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073396" y="4496412"/>
              <a:ext cx="1023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Symbol" charset="2"/>
                  <a:cs typeface="Symbol" charset="2"/>
                </a:rPr>
                <a:t>r</a:t>
              </a:r>
              <a:endParaRPr lang="en-US" sz="3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2019" y="4525961"/>
              <a:ext cx="894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97797" y="3654143"/>
            <a:ext cx="2879940" cy="2202852"/>
            <a:chOff x="4817541" y="3848514"/>
            <a:chExt cx="2879940" cy="2202852"/>
          </a:xfrm>
        </p:grpSpPr>
        <p:sp>
          <p:nvSpPr>
            <p:cNvPr id="17" name="TextBox 16"/>
            <p:cNvSpPr txBox="1"/>
            <p:nvPr/>
          </p:nvSpPr>
          <p:spPr>
            <a:xfrm>
              <a:off x="4817541" y="4032030"/>
              <a:ext cx="894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h/2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879230" y="3848514"/>
              <a:ext cx="2818251" cy="2202852"/>
              <a:chOff x="4879230" y="3848514"/>
              <a:chExt cx="2818251" cy="2202852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5854239" y="3848514"/>
                <a:ext cx="0" cy="110142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854239" y="4949940"/>
                <a:ext cx="0" cy="110142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6359629" y="3848515"/>
                <a:ext cx="1256996" cy="110142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359629" y="4949940"/>
                <a:ext cx="1256996" cy="110142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437381" y="4013872"/>
                <a:ext cx="1260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Symbol" charset="2"/>
                    <a:cs typeface="Symbol" charset="2"/>
                  </a:rPr>
                  <a:t>r-</a:t>
                </a:r>
                <a:r>
                  <a:rPr lang="en-US" sz="3600" dirty="0" err="1">
                    <a:latin typeface="Symbol" charset="2"/>
                    <a:cs typeface="Symbol" charset="2"/>
                  </a:rPr>
                  <a:t>Dr</a:t>
                </a:r>
                <a:endParaRPr lang="en-US" sz="36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437381" y="5160901"/>
                <a:ext cx="1260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Symbol" charset="2"/>
                    <a:cs typeface="Symbol" charset="2"/>
                  </a:rPr>
                  <a:t>r+Dr</a:t>
                </a:r>
                <a:endParaRPr lang="en-US" sz="36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879230" y="5182692"/>
                <a:ext cx="894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h/2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1065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347344"/>
          </a:xfrm>
        </p:spPr>
        <p:txBody>
          <a:bodyPr>
            <a:normAutofit fontScale="90000"/>
          </a:bodyPr>
          <a:lstStyle/>
          <a:p>
            <a:r>
              <a:rPr lang="en-US" dirty="0"/>
              <a:t>Energetics of mixed layer convection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87159" y="3641186"/>
            <a:ext cx="2475116" cy="2215811"/>
            <a:chOff x="622019" y="3848514"/>
            <a:chExt cx="2475116" cy="2215811"/>
          </a:xfrm>
        </p:grpSpPr>
        <p:sp>
          <p:nvSpPr>
            <p:cNvPr id="5" name="Rectangle 4"/>
            <p:cNvSpPr/>
            <p:nvPr/>
          </p:nvSpPr>
          <p:spPr>
            <a:xfrm>
              <a:off x="1840139" y="3848514"/>
              <a:ext cx="1256996" cy="221581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308831" y="3848514"/>
              <a:ext cx="0" cy="221581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073396" y="4496412"/>
              <a:ext cx="1023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Symbol" charset="2"/>
                  <a:cs typeface="Symbol" charset="2"/>
                </a:rPr>
                <a:t>r</a:t>
              </a:r>
              <a:endParaRPr lang="en-US" sz="3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2019" y="4525961"/>
              <a:ext cx="894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97797" y="3654143"/>
            <a:ext cx="2879940" cy="2202852"/>
            <a:chOff x="4817541" y="3848514"/>
            <a:chExt cx="2879940" cy="2202852"/>
          </a:xfrm>
        </p:grpSpPr>
        <p:sp>
          <p:nvSpPr>
            <p:cNvPr id="17" name="TextBox 16"/>
            <p:cNvSpPr txBox="1"/>
            <p:nvPr/>
          </p:nvSpPr>
          <p:spPr>
            <a:xfrm>
              <a:off x="4817541" y="4032030"/>
              <a:ext cx="894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h/2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879230" y="3848514"/>
              <a:ext cx="2818251" cy="2202852"/>
              <a:chOff x="4879230" y="3848514"/>
              <a:chExt cx="2818251" cy="2202852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5854239" y="3848514"/>
                <a:ext cx="0" cy="110142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854239" y="4949940"/>
                <a:ext cx="0" cy="110142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6359629" y="3848515"/>
                <a:ext cx="1256996" cy="110142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359629" y="4949940"/>
                <a:ext cx="1256996" cy="110142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437381" y="4013872"/>
                <a:ext cx="1260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Symbol" charset="2"/>
                    <a:cs typeface="Symbol" charset="2"/>
                  </a:rPr>
                  <a:t>r-</a:t>
                </a:r>
                <a:r>
                  <a:rPr lang="en-US" sz="3600" dirty="0" err="1">
                    <a:latin typeface="Symbol" charset="2"/>
                    <a:cs typeface="Symbol" charset="2"/>
                  </a:rPr>
                  <a:t>Dr</a:t>
                </a:r>
                <a:endParaRPr lang="en-US" sz="36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437381" y="5160901"/>
                <a:ext cx="1260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Symbol" charset="2"/>
                    <a:cs typeface="Symbol" charset="2"/>
                  </a:rPr>
                  <a:t>r+Dr</a:t>
                </a:r>
                <a:endParaRPr lang="en-US" sz="36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879230" y="5182692"/>
                <a:ext cx="894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h/2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616349" y="1017170"/>
            <a:ext cx="193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 Stratified state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621881"/>
              </p:ext>
            </p:extLst>
          </p:nvPr>
        </p:nvGraphicFramePr>
        <p:xfrm>
          <a:off x="959486" y="1647388"/>
          <a:ext cx="3384078" cy="1566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1" name="Equation" r:id="rId3" imgW="1536700" imgH="711200" progId="Equation.3">
                  <p:embed/>
                </p:oleObj>
              </mc:Choice>
              <mc:Fallback>
                <p:oleObj name="Equation" r:id="rId3" imgW="15367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9486" y="1647388"/>
                        <a:ext cx="3384078" cy="1566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530175"/>
              </p:ext>
            </p:extLst>
          </p:nvPr>
        </p:nvGraphicFramePr>
        <p:xfrm>
          <a:off x="5791199" y="1687513"/>
          <a:ext cx="2353353" cy="1668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2" name="Equation" r:id="rId5" imgW="1003300" imgH="711200" progId="Equation.3">
                  <p:embed/>
                </p:oleObj>
              </mc:Choice>
              <mc:Fallback>
                <p:oleObj name="Equation" r:id="rId5" imgW="1003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1199" y="1687513"/>
                        <a:ext cx="2353353" cy="1668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215886" y="1052948"/>
            <a:ext cx="292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 Well-mixed 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" y="6025451"/>
            <a:ext cx="851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Well-mixed state has higher potential energy. Transition from (2) to (1) requires energy input.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3811" y="2365914"/>
            <a:ext cx="298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44590" y="2482767"/>
            <a:ext cx="298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6946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Energetics of mixed layer convection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400" b="1" dirty="0"/>
              <a:t>Mixing the stratified fluid requires energy input</a:t>
            </a:r>
            <a:endParaRPr lang="en-US" sz="2400" dirty="0"/>
          </a:p>
          <a:p>
            <a:pPr lvl="1"/>
            <a:r>
              <a:rPr lang="en-US" sz="2000" dirty="0"/>
              <a:t>This compensates the potential energy increase</a:t>
            </a:r>
          </a:p>
          <a:p>
            <a:pPr lvl="1"/>
            <a:r>
              <a:rPr lang="en-US" sz="2000" dirty="0"/>
              <a:t>Wind stress (kinetic energy source </a:t>
            </a:r>
            <a:r>
              <a:rPr lang="en-US" sz="2000" dirty="0">
                <a:sym typeface="Wingdings"/>
              </a:rPr>
              <a:t> conversion to the potential energy)</a:t>
            </a:r>
            <a:endParaRPr lang="en-US" sz="2000" dirty="0"/>
          </a:p>
          <a:p>
            <a:pPr lvl="1"/>
            <a:r>
              <a:rPr lang="en-US" sz="2000" dirty="0"/>
              <a:t>Cooling (making surface layer heavy </a:t>
            </a:r>
            <a:r>
              <a:rPr lang="en-US" sz="2000" dirty="0">
                <a:sym typeface="Wingdings"/>
              </a:rPr>
              <a:t> potential energy gain)</a:t>
            </a:r>
          </a:p>
          <a:p>
            <a:pPr lvl="1"/>
            <a:r>
              <a:rPr lang="en-US" sz="2000" dirty="0">
                <a:sym typeface="Wingdings"/>
              </a:rPr>
              <a:t>Heating (making surface layer light  potential energy loss)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134" y="5201867"/>
            <a:ext cx="2928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(Potential energy gain due to deepening of ML)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4710" y="5452205"/>
            <a:ext cx="292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(Wind kinetic energy input)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7877" y="5312296"/>
            <a:ext cx="2928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(Potential energy input due to buoyancy loss)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542549"/>
              </p:ext>
            </p:extLst>
          </p:nvPr>
        </p:nvGraphicFramePr>
        <p:xfrm>
          <a:off x="2212975" y="3932238"/>
          <a:ext cx="372903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4" name="Equation" r:id="rId3" imgW="1371600" imgH="393700" progId="Equation.3">
                  <p:embed/>
                </p:oleObj>
              </mc:Choice>
              <mc:Fallback>
                <p:oleObj name="Equation" r:id="rId3" imgW="1371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2975" y="3932238"/>
                        <a:ext cx="3729038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/>
          <p:nvPr/>
        </p:nvCxnSpPr>
        <p:spPr>
          <a:xfrm flipV="1">
            <a:off x="1127409" y="4729655"/>
            <a:ext cx="1085566" cy="472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506532" y="4729655"/>
            <a:ext cx="0" cy="624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6136226" y="4662210"/>
            <a:ext cx="1016990" cy="6920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58432"/>
              </p:ext>
            </p:extLst>
          </p:nvPr>
        </p:nvGraphicFramePr>
        <p:xfrm>
          <a:off x="7032850" y="3912517"/>
          <a:ext cx="182491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5" name="Equation" r:id="rId5" imgW="1397000" imgH="723900" progId="Equation.3">
                  <p:embed/>
                </p:oleObj>
              </mc:Choice>
              <mc:Fallback>
                <p:oleObj name="Equation" r:id="rId5" imgW="13970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2850" y="3912517"/>
                        <a:ext cx="182491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8575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1428"/>
          </a:xfrm>
        </p:spPr>
        <p:txBody>
          <a:bodyPr>
            <a:normAutofit fontScale="90000"/>
          </a:bodyPr>
          <a:lstStyle/>
          <a:p>
            <a:r>
              <a:rPr lang="en-US" dirty="0"/>
              <a:t>A bulk mixed layer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8890"/>
            <a:ext cx="8229600" cy="5167274"/>
          </a:xfrm>
        </p:spPr>
        <p:txBody>
          <a:bodyPr/>
          <a:lstStyle/>
          <a:p>
            <a:r>
              <a:rPr lang="en-US" dirty="0"/>
              <a:t>Klaus and Turner (1967)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037546"/>
              </p:ext>
            </p:extLst>
          </p:nvPr>
        </p:nvGraphicFramePr>
        <p:xfrm>
          <a:off x="457200" y="2316807"/>
          <a:ext cx="2879804" cy="82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1" name="Equation" r:id="rId3" imgW="1371600" imgH="393700" progId="Equation.3">
                  <p:embed/>
                </p:oleObj>
              </mc:Choice>
              <mc:Fallback>
                <p:oleObj name="Equation" r:id="rId3" imgW="1371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316807"/>
                        <a:ext cx="2879804" cy="826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KT-mod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32" y="1702151"/>
            <a:ext cx="5520893" cy="4867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965" y="4042883"/>
            <a:ext cx="304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1211786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587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Seasonal asymmetry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75512"/>
            <a:ext cx="8432485" cy="5442342"/>
          </a:xfrm>
        </p:spPr>
        <p:txBody>
          <a:bodyPr>
            <a:normAutofit/>
          </a:bodyPr>
          <a:lstStyle/>
          <a:p>
            <a:r>
              <a:rPr lang="en-US" dirty="0"/>
              <a:t>SST integrates the heat flux</a:t>
            </a:r>
          </a:p>
          <a:p>
            <a:pPr lvl="1"/>
            <a:r>
              <a:rPr lang="en-US" dirty="0">
                <a:sym typeface="Wingdings"/>
              </a:rPr>
              <a:t>Max SST lags behind the maximum heating</a:t>
            </a:r>
          </a:p>
          <a:p>
            <a:pPr lvl="1"/>
            <a:r>
              <a:rPr lang="en-US" dirty="0">
                <a:sym typeface="Wingdings"/>
              </a:rPr>
              <a:t>Min SST also lags behind the max cooling</a:t>
            </a:r>
          </a:p>
          <a:p>
            <a:r>
              <a:rPr lang="en-US" dirty="0">
                <a:sym typeface="Wingdings"/>
              </a:rPr>
              <a:t>MLD</a:t>
            </a:r>
          </a:p>
          <a:p>
            <a:pPr lvl="1"/>
            <a:r>
              <a:rPr lang="en-US" dirty="0">
                <a:sym typeface="Wingdings"/>
              </a:rPr>
              <a:t>Rapid shoaling in spring</a:t>
            </a:r>
          </a:p>
          <a:p>
            <a:pPr lvl="2"/>
            <a:r>
              <a:rPr lang="en-US" dirty="0">
                <a:sym typeface="Wingdings"/>
              </a:rPr>
              <a:t>Heating from the top during spring and summer</a:t>
            </a:r>
          </a:p>
          <a:p>
            <a:pPr lvl="2"/>
            <a:r>
              <a:rPr lang="en-US" dirty="0">
                <a:sym typeface="Wingdings"/>
              </a:rPr>
              <a:t>Heating occurs only the top thin layer</a:t>
            </a:r>
          </a:p>
          <a:p>
            <a:pPr lvl="1"/>
            <a:r>
              <a:rPr lang="en-US" dirty="0">
                <a:sym typeface="Wingdings"/>
              </a:rPr>
              <a:t>Gradual deepening</a:t>
            </a:r>
          </a:p>
          <a:p>
            <a:pPr lvl="2"/>
            <a:r>
              <a:rPr lang="en-US" dirty="0">
                <a:sym typeface="Wingdings"/>
              </a:rPr>
              <a:t>Mixing/Entrainment of subsurface water from the deeper layer</a:t>
            </a:r>
          </a:p>
        </p:txBody>
      </p:sp>
    </p:spTree>
    <p:extLst>
      <p:ext uri="{BB962C8B-B14F-4D97-AF65-F5344CB8AC3E}">
        <p14:creationId xmlns:p14="http://schemas.microsoft.com/office/powerpoint/2010/main" val="1701968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38050"/>
          </a:xfrm>
        </p:spPr>
        <p:txBody>
          <a:bodyPr>
            <a:normAutofit fontScale="90000"/>
          </a:bodyPr>
          <a:lstStyle/>
          <a:p>
            <a:r>
              <a:rPr lang="en-US" dirty="0"/>
              <a:t>Heat flux, SST and MLD</a:t>
            </a:r>
          </a:p>
        </p:txBody>
      </p:sp>
      <p:pic>
        <p:nvPicPr>
          <p:cNvPr id="4" name="Picture 3" descr="mld-evolu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45" y="1146395"/>
            <a:ext cx="4550492" cy="5646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152" y="1567913"/>
            <a:ext cx="26694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Heat flux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MLD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9748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2251"/>
          </a:xfrm>
        </p:spPr>
        <p:txBody>
          <a:bodyPr>
            <a:normAutofit fontScale="90000"/>
          </a:bodyPr>
          <a:lstStyle/>
          <a:p>
            <a:r>
              <a:rPr lang="en-US" dirty="0"/>
              <a:t>“Ventilation” and “</a:t>
            </a:r>
            <a:r>
              <a:rPr lang="en-US" dirty="0" err="1"/>
              <a:t>Subduction</a:t>
            </a:r>
            <a:r>
              <a:rPr lang="en-US" dirty="0"/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70000"/>
            <a:ext cx="82296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“Ventilation” </a:t>
            </a:r>
            <a:r>
              <a:rPr lang="en-US" sz="2800" dirty="0"/>
              <a:t>means that the surface mixed layer water sinks into the thermocline or deep ocean and becomes a subsurface water. </a:t>
            </a:r>
            <a:r>
              <a:rPr lang="en-US" sz="2800" b="1" dirty="0"/>
              <a:t>“</a:t>
            </a:r>
            <a:r>
              <a:rPr lang="en-US" sz="2800" b="1" dirty="0" err="1"/>
              <a:t>Subduction</a:t>
            </a:r>
            <a:r>
              <a:rPr lang="en-US" sz="2800" b="1" dirty="0"/>
              <a:t>” </a:t>
            </a:r>
            <a:r>
              <a:rPr lang="en-US" sz="2800" dirty="0"/>
              <a:t>essentially means the same with emphasis on the </a:t>
            </a:r>
            <a:r>
              <a:rPr lang="en-US" sz="2800" dirty="0" err="1"/>
              <a:t>advective</a:t>
            </a:r>
            <a:r>
              <a:rPr lang="en-US" sz="2800" dirty="0"/>
              <a:t> transfer of mass from the surface mixed layer to the interior ocean. </a:t>
            </a:r>
          </a:p>
          <a:p>
            <a:endParaRPr lang="en-US" sz="2800" dirty="0"/>
          </a:p>
          <a:p>
            <a:r>
              <a:rPr lang="en-US" sz="2800" b="1" dirty="0"/>
              <a:t>Ventilation of thermocline </a:t>
            </a:r>
            <a:r>
              <a:rPr lang="en-US" sz="2800" dirty="0"/>
              <a:t>(mode water) happens in the mid-latitudes through </a:t>
            </a:r>
            <a:r>
              <a:rPr lang="en-US" sz="2800" dirty="0" err="1"/>
              <a:t>subduction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b="1" dirty="0"/>
              <a:t>Ventilation of deep water </a:t>
            </a:r>
            <a:r>
              <a:rPr lang="en-US" sz="2800" dirty="0"/>
              <a:t>happens in the polar oceans through deep convection and/or overflows. </a:t>
            </a:r>
          </a:p>
        </p:txBody>
      </p:sp>
    </p:spTree>
    <p:extLst>
      <p:ext uri="{BB962C8B-B14F-4D97-AF65-F5344CB8AC3E}">
        <p14:creationId xmlns:p14="http://schemas.microsoft.com/office/powerpoint/2010/main" val="40605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937617"/>
          </a:xfrm>
          <a:ln/>
        </p:spPr>
        <p:txBody>
          <a:bodyPr/>
          <a:lstStyle/>
          <a:p>
            <a:r>
              <a:rPr lang="en-US" sz="4500"/>
              <a:t>Atlantic transect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49301"/>
            <a:ext cx="8509992" cy="374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889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956"/>
          </a:xfrm>
        </p:spPr>
        <p:txBody>
          <a:bodyPr>
            <a:normAutofit fontScale="90000"/>
          </a:bodyPr>
          <a:lstStyle/>
          <a:p>
            <a:r>
              <a:rPr lang="en-US" dirty="0"/>
              <a:t>Mid-latitude thermocline ventilation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26" y="1245340"/>
            <a:ext cx="4310571" cy="353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3" y="1417637"/>
            <a:ext cx="4399931" cy="294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836959" y="4970531"/>
            <a:ext cx="7412989" cy="127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8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Isopycnals</a:t>
            </a: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intersect the base of the winter-time mixed layer at the </a:t>
            </a:r>
            <a:r>
              <a:rPr lang="en-US" sz="2800" b="1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outcrop </a:t>
            </a: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(ventilation happens here). </a:t>
            </a:r>
            <a:endParaRPr lang="en-US" sz="2800" b="1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5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048"/>
            <a:ext cx="8229600" cy="752120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Seasonality of SST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33400" y="1154277"/>
            <a:ext cx="8001000" cy="5310188"/>
            <a:chOff x="336" y="225"/>
            <a:chExt cx="5040" cy="3345"/>
          </a:xfrm>
        </p:grpSpPr>
        <p:pic>
          <p:nvPicPr>
            <p:cNvPr id="4" name="Picture 4" descr="f04-09-978075064552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4" y="225"/>
              <a:ext cx="4704" cy="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336" y="3163"/>
              <a:ext cx="504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161616"/>
                  </a:solidFill>
                </a:rPr>
                <a:t>Annual range of sea surface temperature (°C), based on monthly climatological temperatures from the World Ocean Atlas (WOA05) (NODC, 2005a, 2009).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183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910828"/>
          </a:xfrm>
          <a:ln/>
        </p:spPr>
        <p:txBody>
          <a:bodyPr/>
          <a:lstStyle/>
          <a:p>
            <a:r>
              <a:rPr lang="en-US" sz="4500"/>
              <a:t>Subtropical Mode Water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1125141"/>
            <a:ext cx="7358063" cy="678656"/>
          </a:xfrm>
          <a:ln/>
        </p:spPr>
        <p:txBody>
          <a:bodyPr/>
          <a:lstStyle/>
          <a:p>
            <a:pPr marL="625056"/>
            <a:r>
              <a:rPr lang="en-US"/>
              <a:t>Sigma-0 26.2: upper thermocline water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7" y="1909837"/>
            <a:ext cx="7591350" cy="351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1276945" y="5540871"/>
            <a:ext cx="6911578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ea typeface="ＭＳ Ｐゴシック" charset="0"/>
                <a:cs typeface="Gill Sans" charset="0"/>
              </a:rPr>
              <a:t>Eastward shoaling of the thermocline depth in the subtropical gyre</a:t>
            </a:r>
          </a:p>
        </p:txBody>
      </p:sp>
    </p:spTree>
    <p:extLst>
      <p:ext uri="{BB962C8B-B14F-4D97-AF65-F5344CB8AC3E}">
        <p14:creationId xmlns:p14="http://schemas.microsoft.com/office/powerpoint/2010/main" val="4063878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910828"/>
          </a:xfrm>
          <a:ln/>
        </p:spPr>
        <p:txBody>
          <a:bodyPr/>
          <a:lstStyle/>
          <a:p>
            <a:r>
              <a:rPr lang="en-US" sz="4500"/>
              <a:t>Subtropical Mode Water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1250156"/>
            <a:ext cx="7358063" cy="678656"/>
          </a:xfrm>
          <a:ln/>
        </p:spPr>
        <p:txBody>
          <a:bodyPr/>
          <a:lstStyle/>
          <a:p>
            <a:pPr marL="625056"/>
            <a:r>
              <a:rPr lang="en-US"/>
              <a:t>Sigma-0 26.2: upper thermocline water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1" y="2092896"/>
            <a:ext cx="7224117" cy="333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/>
          </p:cNvSpPr>
          <p:nvPr/>
        </p:nvSpPr>
        <p:spPr bwMode="auto">
          <a:xfrm>
            <a:off x="1205508" y="5585519"/>
            <a:ext cx="6911578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ea typeface="ＭＳ Ｐゴシック" charset="0"/>
                <a:cs typeface="Gill Sans" charset="0"/>
              </a:rPr>
              <a:t>Following the density layer, (T,S) properties are nearly constant</a:t>
            </a:r>
          </a:p>
        </p:txBody>
      </p:sp>
    </p:spTree>
    <p:extLst>
      <p:ext uri="{BB962C8B-B14F-4D97-AF65-F5344CB8AC3E}">
        <p14:creationId xmlns:p14="http://schemas.microsoft.com/office/powerpoint/2010/main" val="3311508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910828"/>
          </a:xfrm>
          <a:ln/>
        </p:spPr>
        <p:txBody>
          <a:bodyPr/>
          <a:lstStyle/>
          <a:p>
            <a:r>
              <a:rPr lang="en-US" sz="4500"/>
              <a:t>Subtropical Mode Water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1250156"/>
            <a:ext cx="7358063" cy="678656"/>
          </a:xfrm>
          <a:ln/>
        </p:spPr>
        <p:txBody>
          <a:bodyPr/>
          <a:lstStyle/>
          <a:p>
            <a:pPr marL="625056"/>
            <a:r>
              <a:rPr lang="en-US"/>
              <a:t>Sigma-0 26.2: upper thermocline water</a:t>
            </a:r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1205508" y="5768578"/>
            <a:ext cx="6911578" cy="4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ea typeface="ＭＳ Ｐゴシック" charset="0"/>
                <a:cs typeface="Gill Sans" charset="0"/>
              </a:rPr>
              <a:t>Oxygen decreases away from the isopycnal outcrop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1" y="1961183"/>
            <a:ext cx="7294439" cy="33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42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696" y="205070"/>
            <a:ext cx="7772400" cy="1286522"/>
          </a:xfrm>
        </p:spPr>
        <p:txBody>
          <a:bodyPr>
            <a:normAutofit fontScale="90000"/>
          </a:bodyPr>
          <a:lstStyle/>
          <a:p>
            <a:r>
              <a:rPr lang="en-US" dirty="0"/>
              <a:t>Subpolar circulation &amp; meridional overturning circulation</a:t>
            </a:r>
            <a:endParaRPr lang="en-US" sz="3600" dirty="0"/>
          </a:p>
        </p:txBody>
      </p:sp>
      <p:pic>
        <p:nvPicPr>
          <p:cNvPr id="5" name="Picture 6" descr="figure2_globaloverturning_03281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229" y="1906998"/>
            <a:ext cx="7385539" cy="429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3774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8789"/>
            <a:ext cx="8229600" cy="488462"/>
          </a:xfrm>
        </p:spPr>
        <p:txBody>
          <a:bodyPr>
            <a:normAutofit fontScale="90000"/>
          </a:bodyPr>
          <a:lstStyle/>
          <a:p>
            <a:r>
              <a:rPr lang="en-US" dirty="0"/>
              <a:t>Some terminologies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077"/>
            <a:ext cx="8229600" cy="5275382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Thermohaline</a:t>
            </a:r>
            <a:r>
              <a:rPr lang="en-US" sz="2800" b="1" dirty="0"/>
              <a:t> circulation </a:t>
            </a:r>
            <a:r>
              <a:rPr lang="en-US" sz="2800" dirty="0"/>
              <a:t>refers to large-scale overturning circulation, involving formation of dense, cold water and return of warm water to the sinking regions</a:t>
            </a:r>
          </a:p>
          <a:p>
            <a:r>
              <a:rPr lang="en-US" sz="2800" b="1" dirty="0" err="1"/>
              <a:t>Meridional</a:t>
            </a:r>
            <a:r>
              <a:rPr lang="en-US" sz="2800" b="1" dirty="0"/>
              <a:t> Overturning Circulation </a:t>
            </a:r>
            <a:r>
              <a:rPr lang="en-US" sz="2800" dirty="0"/>
              <a:t>refers to essentially the same class of circulation, with emphasis on the north-south and vertical circulation, often abbreviated as “MOC”</a:t>
            </a:r>
          </a:p>
          <a:p>
            <a:r>
              <a:rPr lang="en-US" sz="2800" b="1" dirty="0"/>
              <a:t>Abyssal circulation </a:t>
            </a:r>
            <a:r>
              <a:rPr lang="en-US" sz="2800" dirty="0"/>
              <a:t>also refers to essentially the same circulation, with emphasis on the circulation of the deep sea. </a:t>
            </a:r>
          </a:p>
        </p:txBody>
      </p:sp>
    </p:spTree>
    <p:extLst>
      <p:ext uri="{BB962C8B-B14F-4D97-AF65-F5344CB8AC3E}">
        <p14:creationId xmlns:p14="http://schemas.microsoft.com/office/powerpoint/2010/main" val="4234180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742"/>
            <a:ext cx="8498910" cy="289033"/>
          </a:xfrm>
        </p:spPr>
        <p:txBody>
          <a:bodyPr>
            <a:normAutofit fontScale="90000"/>
          </a:bodyPr>
          <a:lstStyle/>
          <a:p>
            <a:r>
              <a:rPr lang="en-US"/>
              <a:t>Meridional overturning stream </a:t>
            </a:r>
            <a:r>
              <a:rPr lang="en-US" dirty="0"/>
              <a:t>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834" y="989556"/>
            <a:ext cx="79227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Remember mass continuity of the incompressible fluid: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zonally (east-west) integrate it.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can define a meridional overturning stream function,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/>
              <a:t>, so that the (V, W) will satisfy the mass continuity equation.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060" y="1091318"/>
            <a:ext cx="1803400" cy="33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38" y="1586717"/>
            <a:ext cx="3085927" cy="842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904" y="3076521"/>
            <a:ext cx="2149409" cy="768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560" y="5170744"/>
            <a:ext cx="3578095" cy="777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D9D035-698D-774D-A0F3-0C63AB44E1CA}"/>
              </a:ext>
            </a:extLst>
          </p:cNvPr>
          <p:cNvSpPr/>
          <p:nvPr/>
        </p:nvSpPr>
        <p:spPr>
          <a:xfrm>
            <a:off x="5474208" y="5035296"/>
            <a:ext cx="816864" cy="1048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7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Simulated meridional overturning stream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993"/>
            <a:ext cx="9144000" cy="36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52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5054"/>
          </a:xfrm>
        </p:spPr>
        <p:txBody>
          <a:bodyPr>
            <a:normAutofit fontScale="90000"/>
          </a:bodyPr>
          <a:lstStyle/>
          <a:p>
            <a:r>
              <a:rPr lang="en-US" dirty="0"/>
              <a:t>North Atlantic MOCs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078"/>
            <a:ext cx="8229600" cy="50710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Subtropical cells: upper ocean, shallow MOCs that involves sinking at mid-latitudes and upwelling in tropics. </a:t>
            </a:r>
          </a:p>
          <a:p>
            <a:endParaRPr lang="en-US" dirty="0"/>
          </a:p>
          <a:p>
            <a:r>
              <a:rPr lang="en-US" dirty="0"/>
              <a:t>Atlantic </a:t>
            </a:r>
            <a:r>
              <a:rPr lang="en-US" dirty="0" err="1"/>
              <a:t>Meridional</a:t>
            </a:r>
            <a:r>
              <a:rPr lang="en-US" dirty="0"/>
              <a:t> Overturning Circulation (AMOC)</a:t>
            </a:r>
          </a:p>
          <a:p>
            <a:pPr lvl="1"/>
            <a:r>
              <a:rPr lang="en-US" dirty="0"/>
              <a:t>Sinking and export NADW from the N. Atlantic</a:t>
            </a:r>
          </a:p>
          <a:p>
            <a:endParaRPr lang="en-US" dirty="0"/>
          </a:p>
          <a:p>
            <a:r>
              <a:rPr lang="en-US" dirty="0"/>
              <a:t>Antarctic Bottom Water (AABW) cell</a:t>
            </a:r>
          </a:p>
          <a:p>
            <a:pPr lvl="1"/>
            <a:r>
              <a:rPr lang="en-US" dirty="0"/>
              <a:t>Sinking in the polar Southern Ocean</a:t>
            </a:r>
          </a:p>
        </p:txBody>
      </p:sp>
    </p:spTree>
    <p:extLst>
      <p:ext uri="{BB962C8B-B14F-4D97-AF65-F5344CB8AC3E}">
        <p14:creationId xmlns:p14="http://schemas.microsoft.com/office/powerpoint/2010/main" val="3682510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A23_A16_CTDSAL"/>
          <p:cNvPicPr>
            <a:picLocks noChangeAspect="1" noChangeArrowheads="1"/>
          </p:cNvPicPr>
          <p:nvPr/>
        </p:nvPicPr>
        <p:blipFill>
          <a:blip r:embed="rId2"/>
          <a:srcRect l="1721" t="2806" b="8331"/>
          <a:stretch>
            <a:fillRect/>
          </a:stretch>
        </p:blipFill>
        <p:spPr bwMode="auto">
          <a:xfrm>
            <a:off x="0" y="1212850"/>
            <a:ext cx="80772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01" y="250878"/>
            <a:ext cx="8971546" cy="768316"/>
          </a:xfrm>
        </p:spPr>
        <p:txBody>
          <a:bodyPr>
            <a:normAutofit/>
          </a:bodyPr>
          <a:lstStyle/>
          <a:p>
            <a:r>
              <a:rPr lang="en-US" sz="3200" dirty="0"/>
              <a:t>Atlantic </a:t>
            </a:r>
            <a:r>
              <a:rPr lang="en-US" sz="3200" dirty="0" err="1"/>
              <a:t>Meridional</a:t>
            </a:r>
            <a:r>
              <a:rPr lang="en-US" sz="3200" dirty="0"/>
              <a:t> Overturning Circulation (AMOC)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3238674" y="3505200"/>
            <a:ext cx="1371600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NADW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00874" y="2203450"/>
            <a:ext cx="2590800" cy="2667000"/>
            <a:chOff x="5867400" y="2203450"/>
            <a:chExt cx="2590800" cy="2667000"/>
          </a:xfrm>
          <a:solidFill>
            <a:srgbClr val="FFFF00"/>
          </a:solidFill>
        </p:grpSpPr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5867400" y="2203450"/>
              <a:ext cx="990600" cy="457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MOW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7467600" y="2889250"/>
              <a:ext cx="990600" cy="457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LSW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7010400" y="4413250"/>
              <a:ext cx="1219200" cy="457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NSOW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29074" y="2203450"/>
            <a:ext cx="1371600" cy="3352800"/>
            <a:chOff x="2895600" y="2203450"/>
            <a:chExt cx="1371600" cy="3352800"/>
          </a:xfrm>
        </p:grpSpPr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048000" y="2203450"/>
              <a:ext cx="12192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AAIW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895600" y="5099050"/>
              <a:ext cx="12192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AABW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24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9241"/>
          </a:xfrm>
        </p:spPr>
        <p:txBody>
          <a:bodyPr>
            <a:normAutofit fontScale="90000"/>
          </a:bodyPr>
          <a:lstStyle/>
          <a:p>
            <a:r>
              <a:rPr lang="en-US" dirty="0"/>
              <a:t>Subpolar North Atlantic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3775" y="964504"/>
            <a:ext cx="691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Gulf Stream becomes North Atlantic Current (NAC)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6586"/>
            <a:ext cx="3709649" cy="389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10" y="1803747"/>
            <a:ext cx="3841490" cy="3310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8300" y="5516961"/>
            <a:ext cx="3582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Poleward flowing NAC feeds the warm water to the sinking region ~ 15-20 </a:t>
            </a:r>
            <a:r>
              <a:rPr lang="en-US" dirty="0" err="1"/>
              <a:t>Sv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717378"/>
            <a:ext cx="4388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Gulf stream ~ 90 </a:t>
            </a:r>
            <a:r>
              <a:rPr lang="en-US" dirty="0" err="1"/>
              <a:t>Sv</a:t>
            </a:r>
            <a:r>
              <a:rPr lang="en-US" dirty="0"/>
              <a:t> becomes NAC and much of it recirculates back to the south as the subtropical gyre circulation. </a:t>
            </a:r>
          </a:p>
        </p:txBody>
      </p:sp>
    </p:spTree>
    <p:extLst>
      <p:ext uri="{BB962C8B-B14F-4D97-AF65-F5344CB8AC3E}">
        <p14:creationId xmlns:p14="http://schemas.microsoft.com/office/powerpoint/2010/main" val="414156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-283752" y="1329140"/>
            <a:ext cx="8229600" cy="36290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z="2000" dirty="0">
                <a:latin typeface="Times New Roman" charset="0"/>
              </a:rPr>
              <a:t> </a:t>
            </a:r>
            <a:r>
              <a:rPr lang="en-US" sz="2000" dirty="0"/>
              <a:t>Heat flux components: [W/m</a:t>
            </a:r>
            <a:r>
              <a:rPr lang="en-US" sz="2000" baseline="30000" dirty="0"/>
              <a:t>2</a:t>
            </a:r>
            <a:r>
              <a:rPr lang="en-US" sz="2000" dirty="0"/>
              <a:t>]</a:t>
            </a:r>
          </a:p>
          <a:p>
            <a:pPr lvl="1">
              <a:buFontTx/>
              <a:buChar char="–"/>
            </a:pPr>
            <a:r>
              <a:rPr lang="en-US" sz="2000" dirty="0"/>
              <a:t> Short-wave radiation </a:t>
            </a:r>
          </a:p>
          <a:p>
            <a:pPr lvl="1">
              <a:buFontTx/>
              <a:buChar char="–"/>
            </a:pPr>
            <a:r>
              <a:rPr lang="en-US" sz="2000" dirty="0"/>
              <a:t> Long-wave radiation</a:t>
            </a:r>
          </a:p>
          <a:p>
            <a:pPr lvl="1">
              <a:buFontTx/>
              <a:buChar char="–"/>
            </a:pPr>
            <a:r>
              <a:rPr lang="en-US" sz="2000" dirty="0"/>
              <a:t> Sensible heat flux</a:t>
            </a:r>
          </a:p>
          <a:p>
            <a:pPr lvl="1">
              <a:buFontTx/>
              <a:buChar char="–"/>
            </a:pPr>
            <a:r>
              <a:rPr lang="en-US" sz="2000" dirty="0"/>
              <a:t> Latent heat flux</a:t>
            </a:r>
          </a:p>
          <a:p>
            <a:endParaRPr lang="en-US" sz="2000" dirty="0"/>
          </a:p>
        </p:txBody>
      </p:sp>
      <p:pic>
        <p:nvPicPr>
          <p:cNvPr id="4" name="Picture 3" descr="dpo-005013_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71" y="2066902"/>
            <a:ext cx="6156451" cy="4291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2589" y="1112795"/>
            <a:ext cx="4745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Annual mean, zonally averaged surface heat fluxes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0399"/>
          </a:xfrm>
        </p:spPr>
        <p:txBody>
          <a:bodyPr>
            <a:normAutofit/>
          </a:bodyPr>
          <a:lstStyle/>
          <a:p>
            <a:r>
              <a:rPr lang="en-US" dirty="0"/>
              <a:t>Air-sea exchange of heat</a:t>
            </a:r>
          </a:p>
        </p:txBody>
      </p:sp>
    </p:spTree>
    <p:extLst>
      <p:ext uri="{BB962C8B-B14F-4D97-AF65-F5344CB8AC3E}">
        <p14:creationId xmlns:p14="http://schemas.microsoft.com/office/powerpoint/2010/main" val="837063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4572000" y="5084016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dirty="0" err="1">
                <a:solidFill>
                  <a:srgbClr val="000000"/>
                </a:solidFill>
                <a:latin typeface="Myriad Pro"/>
                <a:cs typeface="Myriad Pro"/>
              </a:rPr>
              <a:t>Chlorofluorocarbons</a:t>
            </a:r>
            <a:r>
              <a:rPr lang="de-DE" dirty="0">
                <a:solidFill>
                  <a:srgbClr val="000000"/>
                </a:solidFill>
                <a:latin typeface="Myriad Pro"/>
                <a:cs typeface="Myriad Pro"/>
              </a:rPr>
              <a:t> in </a:t>
            </a:r>
            <a:r>
              <a:rPr lang="de-DE" dirty="0" err="1">
                <a:solidFill>
                  <a:srgbClr val="000000"/>
                </a:solidFill>
                <a:latin typeface="Myriad Pro"/>
                <a:cs typeface="Myriad Pro"/>
              </a:rPr>
              <a:t>the</a:t>
            </a:r>
            <a:r>
              <a:rPr lang="de-DE" dirty="0">
                <a:solidFill>
                  <a:srgbClr val="000000"/>
                </a:solidFill>
                <a:latin typeface="Myriad Pro"/>
                <a:cs typeface="Myriad Pro"/>
              </a:rPr>
              <a:t> Labrador </a:t>
            </a:r>
            <a:r>
              <a:rPr lang="de-DE" dirty="0" err="1">
                <a:solidFill>
                  <a:srgbClr val="000000"/>
                </a:solidFill>
                <a:latin typeface="Myriad Pro"/>
                <a:cs typeface="Myriad Pro"/>
              </a:rPr>
              <a:t>Sea</a:t>
            </a:r>
            <a:r>
              <a:rPr lang="de-DE" dirty="0">
                <a:solidFill>
                  <a:srgbClr val="000000"/>
                </a:solidFill>
                <a:latin typeface="Myriad Pro"/>
                <a:cs typeface="Myriad Pro"/>
              </a:rPr>
              <a:t> Water, </a:t>
            </a:r>
            <a:r>
              <a:rPr lang="de-DE" dirty="0" err="1">
                <a:solidFill>
                  <a:srgbClr val="000000"/>
                </a:solidFill>
                <a:latin typeface="Myriad Pro"/>
                <a:cs typeface="Myriad Pro"/>
              </a:rPr>
              <a:t>highs</a:t>
            </a:r>
            <a:r>
              <a:rPr lang="de-DE" dirty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Myriad Pro"/>
                <a:cs typeface="Myriad Pro"/>
              </a:rPr>
              <a:t>indicating</a:t>
            </a:r>
            <a:r>
              <a:rPr lang="de-DE" dirty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Myriad Pro"/>
                <a:cs typeface="Myriad Pro"/>
              </a:rPr>
              <a:t>recent</a:t>
            </a:r>
            <a:r>
              <a:rPr lang="de-DE" dirty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Myriad Pro"/>
                <a:cs typeface="Myriad Pro"/>
              </a:rPr>
              <a:t>ventilation</a:t>
            </a:r>
            <a:endParaRPr lang="de-DE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93187" name="Title 3"/>
          <p:cNvSpPr>
            <a:spLocks noGrp="1"/>
          </p:cNvSpPr>
          <p:nvPr>
            <p:ph type="title"/>
          </p:nvPr>
        </p:nvSpPr>
        <p:spPr>
          <a:xfrm>
            <a:off x="457200" y="400077"/>
            <a:ext cx="8229600" cy="493678"/>
          </a:xfrm>
        </p:spPr>
        <p:txBody>
          <a:bodyPr>
            <a:normAutofit fontScale="90000"/>
          </a:bodyPr>
          <a:lstStyle/>
          <a:p>
            <a:r>
              <a:rPr lang="en-US" dirty="0"/>
              <a:t>NADW source: Labrador Sea Water</a:t>
            </a:r>
          </a:p>
        </p:txBody>
      </p:sp>
      <p:pic>
        <p:nvPicPr>
          <p:cNvPr id="93188" name="Picture 4" descr="f09-21ab-97807506455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72840"/>
            <a:ext cx="8077200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TextBox 6"/>
          <p:cNvSpPr txBox="1">
            <a:spLocks noChangeArrowheads="1"/>
          </p:cNvSpPr>
          <p:nvPr/>
        </p:nvSpPr>
        <p:spPr bwMode="auto">
          <a:xfrm>
            <a:off x="533400" y="4854240"/>
            <a:ext cx="381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Salinity on isopycnal typical of LSW: fresh in Labrador Sea</a:t>
            </a:r>
          </a:p>
        </p:txBody>
      </p:sp>
    </p:spTree>
    <p:extLst>
      <p:ext uri="{BB962C8B-B14F-4D97-AF65-F5344CB8AC3E}">
        <p14:creationId xmlns:p14="http://schemas.microsoft.com/office/powerpoint/2010/main" val="1742125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836"/>
          </a:xfrm>
        </p:spPr>
        <p:txBody>
          <a:bodyPr>
            <a:normAutofit fontScale="90000"/>
          </a:bodyPr>
          <a:lstStyle/>
          <a:p>
            <a:r>
              <a:rPr lang="en-US" dirty="0"/>
              <a:t>Labrador Sea hydrography</a:t>
            </a:r>
          </a:p>
        </p:txBody>
      </p:sp>
      <p:pic>
        <p:nvPicPr>
          <p:cNvPr id="4" name="Picture 3" descr="Screenshot 2014-11-17 23.32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3" y="956474"/>
            <a:ext cx="8575685" cy="536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40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82000" cy="762000"/>
          </a:xfrm>
        </p:spPr>
        <p:txBody>
          <a:bodyPr/>
          <a:lstStyle/>
          <a:p>
            <a:pPr eaLnBrk="1" hangingPunct="1"/>
            <a:r>
              <a:rPr lang="en-US" dirty="0"/>
              <a:t>Open Ocean Deep convection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209800" y="914400"/>
            <a:ext cx="556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Lateral structure of convection regions</a:t>
            </a:r>
          </a:p>
        </p:txBody>
      </p:sp>
      <p:pic>
        <p:nvPicPr>
          <p:cNvPr id="33796" name="Picture 5" descr="chapter8_fig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447800"/>
            <a:ext cx="6477000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7391400" y="6172200"/>
            <a:ext cx="175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DPO S7.39</a:t>
            </a:r>
          </a:p>
        </p:txBody>
      </p:sp>
      <p:sp>
        <p:nvSpPr>
          <p:cNvPr id="33798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Talley  SIO 210 (2013)</a:t>
            </a:r>
          </a:p>
        </p:txBody>
      </p:sp>
    </p:spTree>
    <p:extLst>
      <p:ext uri="{BB962C8B-B14F-4D97-AF65-F5344CB8AC3E}">
        <p14:creationId xmlns:p14="http://schemas.microsoft.com/office/powerpoint/2010/main" val="1025352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123"/>
            <a:ext cx="8915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NADW sources: Nordic Seas Overflow Water</a:t>
            </a:r>
          </a:p>
        </p:txBody>
      </p:sp>
      <p:sp>
        <p:nvSpPr>
          <p:cNvPr id="105475" name="Text Box 5"/>
          <p:cNvSpPr txBox="1">
            <a:spLocks noChangeArrowheads="1"/>
          </p:cNvSpPr>
          <p:nvPr/>
        </p:nvSpPr>
        <p:spPr bwMode="auto">
          <a:xfrm>
            <a:off x="0" y="849048"/>
            <a:ext cx="915200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Deep convection in the Greenland Sea.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Overflow into the N. Atlantic over sills that are about 500-600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m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deep.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Pathways: (1) Denmark Strait between Greenland and Iceland and 						(2) Iceland-Faroe Ridge</a:t>
            </a:r>
          </a:p>
        </p:txBody>
      </p:sp>
      <p:pic>
        <p:nvPicPr>
          <p:cNvPr id="105476" name="Picture 8" descr="dickson_fig13"/>
          <p:cNvPicPr>
            <a:picLocks noChangeAspect="1" noChangeArrowheads="1"/>
          </p:cNvPicPr>
          <p:nvPr/>
        </p:nvPicPr>
        <p:blipFill>
          <a:blip r:embed="rId3"/>
          <a:srcRect l="2419" t="4044"/>
          <a:stretch>
            <a:fillRect/>
          </a:stretch>
        </p:blipFill>
        <p:spPr bwMode="auto">
          <a:xfrm>
            <a:off x="2819400" y="2667000"/>
            <a:ext cx="6019800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 Box 9"/>
          <p:cNvSpPr txBox="1">
            <a:spLocks noChangeArrowheads="1"/>
          </p:cNvSpPr>
          <p:nvPr/>
        </p:nvSpPr>
        <p:spPr bwMode="auto">
          <a:xfrm>
            <a:off x="0" y="4648200"/>
            <a:ext cx="190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Dickson and Brown (1995)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876800" y="2133600"/>
            <a:ext cx="838200" cy="68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7239000" y="2819400"/>
            <a:ext cx="914400" cy="152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53198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911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happens in the “Overflow”?</a:t>
            </a:r>
          </a:p>
        </p:txBody>
      </p:sp>
      <p:pic>
        <p:nvPicPr>
          <p:cNvPr id="4" name="Picture 10" descr="C:\Documents and Settings\muthub\My Documents\Downloads\figS7.6b_pricebaringer_redraw_marginalseas_DP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6733" y="1974035"/>
            <a:ext cx="7060067" cy="462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173" y="1160313"/>
            <a:ext cx="528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Buoyancy loss by air-sea flux and/or brine rejection</a:t>
            </a:r>
          </a:p>
          <a:p>
            <a:r>
              <a:rPr lang="en-US" dirty="0"/>
              <a:t>2. Formation of Dense Shelf Water</a:t>
            </a:r>
          </a:p>
          <a:p>
            <a:r>
              <a:rPr lang="en-US" dirty="0"/>
              <a:t>3. The reservoir of the Dense Shelf Water enters into the open ocean mixing with the ambient water</a:t>
            </a:r>
          </a:p>
        </p:txBody>
      </p:sp>
    </p:spTree>
    <p:extLst>
      <p:ext uri="{BB962C8B-B14F-4D97-AF65-F5344CB8AC3E}">
        <p14:creationId xmlns:p14="http://schemas.microsoft.com/office/powerpoint/2010/main" val="2520299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98"/>
            <a:ext cx="8229600" cy="540717"/>
          </a:xfrm>
        </p:spPr>
        <p:txBody>
          <a:bodyPr>
            <a:normAutofit fontScale="90000"/>
          </a:bodyPr>
          <a:lstStyle/>
          <a:p>
            <a:r>
              <a:rPr lang="en-US" dirty="0"/>
              <a:t>Deep Western Boundary Current</a:t>
            </a:r>
          </a:p>
        </p:txBody>
      </p:sp>
      <p:pic>
        <p:nvPicPr>
          <p:cNvPr id="4" name="Picture 2" descr="fig9.15b_mccartney_nadw_aabw_clivar09.pdf"/>
          <p:cNvPicPr>
            <a:picLocks noChangeAspect="1"/>
          </p:cNvPicPr>
          <p:nvPr/>
        </p:nvPicPr>
        <p:blipFill>
          <a:blip r:embed="rId2"/>
          <a:srcRect l="15009" t="8772" r="34660" b="40115"/>
          <a:stretch>
            <a:fillRect/>
          </a:stretch>
        </p:blipFill>
        <p:spPr bwMode="auto">
          <a:xfrm>
            <a:off x="4315461" y="956475"/>
            <a:ext cx="4371339" cy="574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1081914"/>
            <a:ext cx="36189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export of NADW from the </a:t>
            </a:r>
            <a:r>
              <a:rPr lang="en-US" dirty="0" err="1"/>
              <a:t>subpolar</a:t>
            </a:r>
            <a:r>
              <a:rPr lang="en-US" dirty="0"/>
              <a:t> North Atlantic to the southern basins occurs through the deep western boundary current. </a:t>
            </a:r>
          </a:p>
          <a:p>
            <a:endParaRPr lang="en-US" dirty="0"/>
          </a:p>
          <a:p>
            <a:r>
              <a:rPr lang="en-US" dirty="0" err="1"/>
              <a:t>Stommel-Arons</a:t>
            </a:r>
            <a:r>
              <a:rPr lang="en-US" dirty="0"/>
              <a:t> theory (1958) explains this phenomenon. It is the application of Sverdrup balance to the abyssal circulation.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46" y="4068467"/>
            <a:ext cx="2248056" cy="9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88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041"/>
          <p:cNvGrpSpPr>
            <a:grpSpLocks/>
          </p:cNvGrpSpPr>
          <p:nvPr/>
        </p:nvGrpSpPr>
        <p:grpSpPr bwMode="auto">
          <a:xfrm>
            <a:off x="1143000" y="990600"/>
            <a:ext cx="7086600" cy="4267200"/>
            <a:chOff x="336" y="192"/>
            <a:chExt cx="4464" cy="2688"/>
          </a:xfrm>
        </p:grpSpPr>
        <p:sp>
          <p:nvSpPr>
            <p:cNvPr id="46089" name="Rectangle 1028"/>
            <p:cNvSpPr>
              <a:spLocks noChangeArrowheads="1"/>
            </p:cNvSpPr>
            <p:nvPr/>
          </p:nvSpPr>
          <p:spPr bwMode="auto">
            <a:xfrm>
              <a:off x="336" y="672"/>
              <a:ext cx="4272" cy="220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090" name="Line 1029"/>
            <p:cNvSpPr>
              <a:spLocks noChangeShapeType="1"/>
            </p:cNvSpPr>
            <p:nvPr/>
          </p:nvSpPr>
          <p:spPr bwMode="auto">
            <a:xfrm flipV="1">
              <a:off x="336" y="192"/>
              <a:ext cx="0" cy="26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1" name="Line 1030"/>
            <p:cNvSpPr>
              <a:spLocks noChangeShapeType="1"/>
            </p:cNvSpPr>
            <p:nvPr/>
          </p:nvSpPr>
          <p:spPr bwMode="auto">
            <a:xfrm>
              <a:off x="336" y="2880"/>
              <a:ext cx="44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2" name="Line 1031"/>
            <p:cNvSpPr>
              <a:spLocks noChangeShapeType="1"/>
            </p:cNvSpPr>
            <p:nvPr/>
          </p:nvSpPr>
          <p:spPr bwMode="auto">
            <a:xfrm>
              <a:off x="576" y="384"/>
              <a:ext cx="0" cy="1536"/>
            </a:xfrm>
            <a:prstGeom prst="line">
              <a:avLst/>
            </a:prstGeom>
            <a:noFill/>
            <a:ln w="76200">
              <a:solidFill>
                <a:srgbClr val="FF8C1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3" name="Line 1032"/>
            <p:cNvSpPr>
              <a:spLocks noChangeShapeType="1"/>
            </p:cNvSpPr>
            <p:nvPr/>
          </p:nvSpPr>
          <p:spPr bwMode="auto">
            <a:xfrm flipV="1">
              <a:off x="1200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4" name="Line 1033"/>
            <p:cNvSpPr>
              <a:spLocks noChangeShapeType="1"/>
            </p:cNvSpPr>
            <p:nvPr/>
          </p:nvSpPr>
          <p:spPr bwMode="auto">
            <a:xfrm flipV="1">
              <a:off x="1728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5" name="Line 1034"/>
            <p:cNvSpPr>
              <a:spLocks noChangeShapeType="1"/>
            </p:cNvSpPr>
            <p:nvPr/>
          </p:nvSpPr>
          <p:spPr bwMode="auto">
            <a:xfrm flipV="1">
              <a:off x="2160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6" name="Line 1035"/>
            <p:cNvSpPr>
              <a:spLocks noChangeShapeType="1"/>
            </p:cNvSpPr>
            <p:nvPr/>
          </p:nvSpPr>
          <p:spPr bwMode="auto">
            <a:xfrm flipV="1">
              <a:off x="2496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7" name="Line 1036"/>
            <p:cNvSpPr>
              <a:spLocks noChangeShapeType="1"/>
            </p:cNvSpPr>
            <p:nvPr/>
          </p:nvSpPr>
          <p:spPr bwMode="auto">
            <a:xfrm flipV="1">
              <a:off x="3072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8" name="Line 1037"/>
            <p:cNvSpPr>
              <a:spLocks noChangeShapeType="1"/>
            </p:cNvSpPr>
            <p:nvPr/>
          </p:nvSpPr>
          <p:spPr bwMode="auto">
            <a:xfrm flipV="1">
              <a:off x="4032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9" name="Text Box 1039"/>
            <p:cNvSpPr txBox="1">
              <a:spLocks noChangeArrowheads="1"/>
            </p:cNvSpPr>
            <p:nvPr/>
          </p:nvSpPr>
          <p:spPr bwMode="auto">
            <a:xfrm>
              <a:off x="470" y="1945"/>
              <a:ext cx="92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8C10"/>
                  </a:solidFill>
                  <a:latin typeface="Arial" charset="0"/>
                </a:rPr>
                <a:t>localized</a:t>
              </a:r>
            </a:p>
            <a:p>
              <a:r>
                <a:rPr lang="en-US" b="1">
                  <a:solidFill>
                    <a:srgbClr val="FF8C10"/>
                  </a:solidFill>
                  <a:latin typeface="Arial" charset="0"/>
                </a:rPr>
                <a:t>sinking</a:t>
              </a:r>
            </a:p>
          </p:txBody>
        </p:sp>
        <p:sp>
          <p:nvSpPr>
            <p:cNvPr id="46100" name="Text Box 1040"/>
            <p:cNvSpPr txBox="1">
              <a:spLocks noChangeArrowheads="1"/>
            </p:cNvSpPr>
            <p:nvPr/>
          </p:nvSpPr>
          <p:spPr bwMode="auto">
            <a:xfrm>
              <a:off x="816" y="1488"/>
              <a:ext cx="25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" charset="0"/>
                </a:rPr>
                <a:t>Wide-spread distributed upwelling</a:t>
              </a:r>
            </a:p>
          </p:txBody>
        </p:sp>
      </p:grpSp>
      <p:sp>
        <p:nvSpPr>
          <p:cNvPr id="46084" name="Title 1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/>
              <a:t>Abyssal circulation dynamics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51071" y="5401727"/>
            <a:ext cx="1620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07019" y="5519418"/>
            <a:ext cx="1620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Equator</a:t>
            </a:r>
          </a:p>
        </p:txBody>
      </p:sp>
    </p:spTree>
    <p:extLst>
      <p:ext uri="{BB962C8B-B14F-4D97-AF65-F5344CB8AC3E}">
        <p14:creationId xmlns:p14="http://schemas.microsoft.com/office/powerpoint/2010/main" val="4279774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041"/>
          <p:cNvGrpSpPr>
            <a:grpSpLocks/>
          </p:cNvGrpSpPr>
          <p:nvPr/>
        </p:nvGrpSpPr>
        <p:grpSpPr bwMode="auto">
          <a:xfrm>
            <a:off x="1143000" y="990600"/>
            <a:ext cx="7086600" cy="4267200"/>
            <a:chOff x="336" y="192"/>
            <a:chExt cx="4464" cy="2688"/>
          </a:xfrm>
        </p:grpSpPr>
        <p:sp>
          <p:nvSpPr>
            <p:cNvPr id="46089" name="Rectangle 1028"/>
            <p:cNvSpPr>
              <a:spLocks noChangeArrowheads="1"/>
            </p:cNvSpPr>
            <p:nvPr/>
          </p:nvSpPr>
          <p:spPr bwMode="auto">
            <a:xfrm>
              <a:off x="336" y="672"/>
              <a:ext cx="4272" cy="220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090" name="Line 1029"/>
            <p:cNvSpPr>
              <a:spLocks noChangeShapeType="1"/>
            </p:cNvSpPr>
            <p:nvPr/>
          </p:nvSpPr>
          <p:spPr bwMode="auto">
            <a:xfrm flipV="1">
              <a:off x="336" y="192"/>
              <a:ext cx="0" cy="26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1" name="Line 1030"/>
            <p:cNvSpPr>
              <a:spLocks noChangeShapeType="1"/>
            </p:cNvSpPr>
            <p:nvPr/>
          </p:nvSpPr>
          <p:spPr bwMode="auto">
            <a:xfrm>
              <a:off x="336" y="2880"/>
              <a:ext cx="44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2" name="Line 1031"/>
            <p:cNvSpPr>
              <a:spLocks noChangeShapeType="1"/>
            </p:cNvSpPr>
            <p:nvPr/>
          </p:nvSpPr>
          <p:spPr bwMode="auto">
            <a:xfrm>
              <a:off x="576" y="384"/>
              <a:ext cx="0" cy="1536"/>
            </a:xfrm>
            <a:prstGeom prst="line">
              <a:avLst/>
            </a:prstGeom>
            <a:noFill/>
            <a:ln w="76200">
              <a:solidFill>
                <a:srgbClr val="FF8C1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3" name="Line 1032"/>
            <p:cNvSpPr>
              <a:spLocks noChangeShapeType="1"/>
            </p:cNvSpPr>
            <p:nvPr/>
          </p:nvSpPr>
          <p:spPr bwMode="auto">
            <a:xfrm flipV="1">
              <a:off x="1200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4" name="Line 1033"/>
            <p:cNvSpPr>
              <a:spLocks noChangeShapeType="1"/>
            </p:cNvSpPr>
            <p:nvPr/>
          </p:nvSpPr>
          <p:spPr bwMode="auto">
            <a:xfrm flipV="1">
              <a:off x="1728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5" name="Line 1034"/>
            <p:cNvSpPr>
              <a:spLocks noChangeShapeType="1"/>
            </p:cNvSpPr>
            <p:nvPr/>
          </p:nvSpPr>
          <p:spPr bwMode="auto">
            <a:xfrm flipV="1">
              <a:off x="2160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6" name="Line 1035"/>
            <p:cNvSpPr>
              <a:spLocks noChangeShapeType="1"/>
            </p:cNvSpPr>
            <p:nvPr/>
          </p:nvSpPr>
          <p:spPr bwMode="auto">
            <a:xfrm flipV="1">
              <a:off x="2496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7" name="Line 1036"/>
            <p:cNvSpPr>
              <a:spLocks noChangeShapeType="1"/>
            </p:cNvSpPr>
            <p:nvPr/>
          </p:nvSpPr>
          <p:spPr bwMode="auto">
            <a:xfrm flipV="1">
              <a:off x="3072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8" name="Line 1037"/>
            <p:cNvSpPr>
              <a:spLocks noChangeShapeType="1"/>
            </p:cNvSpPr>
            <p:nvPr/>
          </p:nvSpPr>
          <p:spPr bwMode="auto">
            <a:xfrm flipV="1">
              <a:off x="4032" y="11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9" name="Text Box 1039"/>
            <p:cNvSpPr txBox="1">
              <a:spLocks noChangeArrowheads="1"/>
            </p:cNvSpPr>
            <p:nvPr/>
          </p:nvSpPr>
          <p:spPr bwMode="auto">
            <a:xfrm>
              <a:off x="470" y="1945"/>
              <a:ext cx="92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8C10"/>
                  </a:solidFill>
                  <a:latin typeface="Arial" charset="0"/>
                </a:rPr>
                <a:t>localized</a:t>
              </a:r>
            </a:p>
            <a:p>
              <a:r>
                <a:rPr lang="en-US" b="1">
                  <a:solidFill>
                    <a:srgbClr val="FF8C10"/>
                  </a:solidFill>
                  <a:latin typeface="Arial" charset="0"/>
                </a:rPr>
                <a:t>sinking</a:t>
              </a:r>
            </a:p>
          </p:txBody>
        </p:sp>
        <p:sp>
          <p:nvSpPr>
            <p:cNvPr id="46100" name="Text Box 1040"/>
            <p:cNvSpPr txBox="1">
              <a:spLocks noChangeArrowheads="1"/>
            </p:cNvSpPr>
            <p:nvPr/>
          </p:nvSpPr>
          <p:spPr bwMode="auto">
            <a:xfrm>
              <a:off x="816" y="1488"/>
              <a:ext cx="25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" charset="0"/>
                </a:rPr>
                <a:t>Wide-spread distributed upwelling</a:t>
              </a:r>
            </a:p>
          </p:txBody>
        </p:sp>
      </p:grpSp>
      <p:grpSp>
        <p:nvGrpSpPr>
          <p:cNvPr id="3" name="Group 1044"/>
          <p:cNvGrpSpPr>
            <a:grpSpLocks/>
          </p:cNvGrpSpPr>
          <p:nvPr/>
        </p:nvGrpSpPr>
        <p:grpSpPr bwMode="auto">
          <a:xfrm>
            <a:off x="814387" y="2971800"/>
            <a:ext cx="8001001" cy="3163888"/>
            <a:chOff x="465" y="1440"/>
            <a:chExt cx="5040" cy="1993"/>
          </a:xfrm>
        </p:grpSpPr>
        <p:sp>
          <p:nvSpPr>
            <p:cNvPr id="46087" name="Rectangle 1042"/>
            <p:cNvSpPr>
              <a:spLocks noChangeArrowheads="1"/>
            </p:cNvSpPr>
            <p:nvPr/>
          </p:nvSpPr>
          <p:spPr bwMode="auto">
            <a:xfrm>
              <a:off x="3792" y="1440"/>
              <a:ext cx="480" cy="14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2" name="Text Box 1043"/>
            <p:cNvSpPr txBox="1">
              <a:spLocks noChangeArrowheads="1"/>
            </p:cNvSpPr>
            <p:nvPr/>
          </p:nvSpPr>
          <p:spPr bwMode="auto">
            <a:xfrm>
              <a:off x="465" y="2987"/>
              <a:ext cx="504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Water column is “stretching” due to upwelling. It tends to increase its absolute </a:t>
              </a:r>
              <a:r>
                <a:rPr lang="en-US" sz="2000" dirty="0" err="1">
                  <a:solidFill>
                    <a:srgbClr val="000000"/>
                  </a:solidFill>
                  <a:latin typeface="Verdana" charset="0"/>
                </a:rPr>
                <a:t>vorticity</a:t>
              </a: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 by moving </a:t>
              </a:r>
              <a:r>
                <a:rPr lang="en-US" sz="2000" dirty="0" err="1">
                  <a:solidFill>
                    <a:srgbClr val="000000"/>
                  </a:solidFill>
                  <a:latin typeface="Verdana" charset="0"/>
                </a:rPr>
                <a:t>poleward</a:t>
              </a: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. </a:t>
              </a:r>
            </a:p>
          </p:txBody>
        </p:sp>
      </p:grpSp>
      <p:sp>
        <p:nvSpPr>
          <p:cNvPr id="46084" name="Title 1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/>
              <a:t>Abyssal circulation dynamics</a:t>
            </a:r>
            <a:endParaRPr lang="en-US" sz="2400" dirty="0"/>
          </a:p>
        </p:txBody>
      </p:sp>
      <p:sp>
        <p:nvSpPr>
          <p:cNvPr id="2" name="Left Arrow 1"/>
          <p:cNvSpPr/>
          <p:nvPr/>
        </p:nvSpPr>
        <p:spPr>
          <a:xfrm>
            <a:off x="2827338" y="4045416"/>
            <a:ext cx="2283582" cy="550397"/>
          </a:xfrm>
          <a:prstGeom prst="lef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77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956"/>
          </a:xfrm>
        </p:spPr>
        <p:txBody>
          <a:bodyPr/>
          <a:lstStyle/>
          <a:p>
            <a:r>
              <a:rPr lang="en-US" dirty="0"/>
              <a:t>Deep western boundary current</a:t>
            </a:r>
          </a:p>
        </p:txBody>
      </p:sp>
      <p:pic>
        <p:nvPicPr>
          <p:cNvPr id="3" name="Picture 3" descr="chapter8_fig40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854" y="2238110"/>
            <a:ext cx="3328257" cy="332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0589" y="1489784"/>
            <a:ext cx="448126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Uniformly distributed upwelling leads to the </a:t>
            </a:r>
            <a:r>
              <a:rPr lang="en-US" sz="2400" dirty="0" err="1"/>
              <a:t>poleward</a:t>
            </a:r>
            <a:r>
              <a:rPr lang="en-US" sz="2400" dirty="0"/>
              <a:t> Sverdrup circulation, which then returns </a:t>
            </a:r>
            <a:r>
              <a:rPr lang="en-US" sz="2400" dirty="0" err="1"/>
              <a:t>equatorward</a:t>
            </a:r>
            <a:r>
              <a:rPr lang="en-US" sz="2400" dirty="0"/>
              <a:t> along the western boundary of the basin. This is joined by the water sinking at the polar latitude. </a:t>
            </a:r>
          </a:p>
          <a:p>
            <a:endParaRPr lang="en-US" sz="2400" dirty="0"/>
          </a:p>
          <a:p>
            <a:r>
              <a:rPr lang="en-US" sz="2400" dirty="0"/>
              <a:t>Thus the intensity of the deep WBC can be much greater than the rate of deep water formation. </a:t>
            </a:r>
          </a:p>
        </p:txBody>
      </p:sp>
    </p:spTree>
    <p:extLst>
      <p:ext uri="{BB962C8B-B14F-4D97-AF65-F5344CB8AC3E}">
        <p14:creationId xmlns:p14="http://schemas.microsoft.com/office/powerpoint/2010/main" val="2794744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0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Stommel-Arons</a:t>
            </a:r>
            <a:r>
              <a:rPr lang="en-US" dirty="0"/>
              <a:t> theory (1958)</a:t>
            </a: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1357360" y="2150565"/>
          <a:ext cx="6214954" cy="41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Document" r:id="rId3" imgW="4459224" imgH="2855976" progId="Word.Document.8">
                  <p:embed/>
                </p:oleObj>
              </mc:Choice>
              <mc:Fallback>
                <p:oleObj name="Document" r:id="rId3" imgW="4459224" imgH="2855976" progId="Word.Document.8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60" y="2150565"/>
                        <a:ext cx="6214954" cy="416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1081914"/>
            <a:ext cx="844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water formation is localized but the upwelling occurs more uniformly. </a:t>
            </a:r>
          </a:p>
          <a:p>
            <a:r>
              <a:rPr lang="en-US" dirty="0"/>
              <a:t>Upwelling drives </a:t>
            </a:r>
            <a:r>
              <a:rPr lang="en-US" dirty="0" err="1"/>
              <a:t>poleward</a:t>
            </a:r>
            <a:r>
              <a:rPr lang="en-US" dirty="0"/>
              <a:t> geostrophic flow in the deep ocean due to the beta-effect. </a:t>
            </a:r>
          </a:p>
        </p:txBody>
      </p:sp>
    </p:spTree>
    <p:extLst>
      <p:ext uri="{BB962C8B-B14F-4D97-AF65-F5344CB8AC3E}">
        <p14:creationId xmlns:p14="http://schemas.microsoft.com/office/powerpoint/2010/main" val="244196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920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Seasonality of net heat flux</a:t>
            </a:r>
          </a:p>
        </p:txBody>
      </p:sp>
      <p:pic>
        <p:nvPicPr>
          <p:cNvPr id="4" name="Picture 3" descr="net-heat-seasonal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7" y="989579"/>
            <a:ext cx="8431261" cy="54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75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274638"/>
            <a:ext cx="8629650" cy="576262"/>
          </a:xfrm>
        </p:spPr>
        <p:txBody>
          <a:bodyPr>
            <a:noAutofit/>
          </a:bodyPr>
          <a:lstStyle/>
          <a:p>
            <a:r>
              <a:rPr lang="en-US" sz="3600" dirty="0"/>
              <a:t>How stable is the </a:t>
            </a:r>
            <a:r>
              <a:rPr lang="en-US" sz="3600"/>
              <a:t>thermohaline circulation?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51"/>
            <a:ext cx="4248150" cy="3689350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Stommel</a:t>
            </a:r>
            <a:r>
              <a:rPr lang="en-US" sz="2400" dirty="0"/>
              <a:t> (1961)’s two-box model</a:t>
            </a:r>
          </a:p>
          <a:p>
            <a:pPr lvl="1"/>
            <a:r>
              <a:rPr lang="en-US" sz="2000" dirty="0"/>
              <a:t>Re-discovered in 1980s</a:t>
            </a:r>
          </a:p>
          <a:p>
            <a:r>
              <a:rPr lang="en-US" sz="2400" dirty="0"/>
              <a:t>Two stable solutions: sinking in high versus low latitudes under the same atmospheric condition (thermal gradient and E-P)</a:t>
            </a:r>
          </a:p>
          <a:p>
            <a:r>
              <a:rPr lang="en-US" sz="2400" dirty="0"/>
              <a:t> Different initial states lead to different solution for MOC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763015"/>
            <a:ext cx="3384550" cy="2528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050" y="5157651"/>
            <a:ext cx="290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Redrawn </a:t>
            </a:r>
            <a:r>
              <a:rPr lang="en-US"/>
              <a:t>by </a:t>
            </a:r>
            <a:r>
              <a:rPr lang="en-US" dirty="0" err="1"/>
              <a:t>Marotzke</a:t>
            </a:r>
            <a:r>
              <a:rPr lang="en-US" dirty="0"/>
              <a:t> (2000)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6000" y="5203818"/>
            <a:ext cx="465455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Increasing </a:t>
            </a:r>
            <a:r>
              <a:rPr lang="en-US"/>
              <a:t>precipitation (E-P) at </a:t>
            </a:r>
            <a:r>
              <a:rPr lang="en-US" dirty="0"/>
              <a:t>high latitudes lead to a shift between the </a:t>
            </a:r>
            <a:r>
              <a:rPr lang="en-US"/>
              <a:t>two states</a:t>
            </a:r>
          </a:p>
        </p:txBody>
      </p:sp>
    </p:spTree>
    <p:extLst>
      <p:ext uri="{BB962C8B-B14F-4D97-AF65-F5344CB8AC3E}">
        <p14:creationId xmlns:p14="http://schemas.microsoft.com/office/powerpoint/2010/main" val="2857029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Multiple equilibria happens in 3D ocean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800100"/>
            <a:ext cx="7473950" cy="3127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224636"/>
            <a:ext cx="4368800" cy="2349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56546"/>
            <a:ext cx="414745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9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20800" y="3575310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Boyle and </a:t>
            </a:r>
            <a:r>
              <a:rPr lang="en-US" dirty="0" err="1"/>
              <a:t>Keigwin</a:t>
            </a:r>
            <a:r>
              <a:rPr lang="en-US" dirty="0"/>
              <a:t> (1987)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" y="154116"/>
            <a:ext cx="7816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Insights from </a:t>
            </a:r>
            <a:r>
              <a:rPr lang="en-US" sz="3200" dirty="0" err="1"/>
              <a:t>paleoceanographic</a:t>
            </a:r>
            <a:r>
              <a:rPr lang="en-US" sz="3200" dirty="0"/>
              <a:t> data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72" y="1143000"/>
            <a:ext cx="3527438" cy="313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327150"/>
            <a:ext cx="5226050" cy="2248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4603750"/>
            <a:ext cx="3412722" cy="1111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5294868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Broecker</a:t>
            </a:r>
            <a:r>
              <a:rPr lang="en-US" dirty="0"/>
              <a:t> , 1991)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25" y="4540250"/>
            <a:ext cx="3350028" cy="21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61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420688"/>
            <a:ext cx="8921750" cy="493712"/>
          </a:xfrm>
        </p:spPr>
        <p:txBody>
          <a:bodyPr>
            <a:noAutofit/>
          </a:bodyPr>
          <a:lstStyle/>
          <a:p>
            <a:r>
              <a:rPr lang="en-US" sz="3200" dirty="0"/>
              <a:t>Can global warming shut down AMOC?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4432300" cy="980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504353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Washington and </a:t>
            </a:r>
            <a:r>
              <a:rPr lang="en-US" dirty="0" err="1"/>
              <a:t>Meehl</a:t>
            </a:r>
            <a:r>
              <a:rPr lang="en-US" dirty="0"/>
              <a:t> (1989, </a:t>
            </a:r>
            <a:r>
              <a:rPr lang="en-US" dirty="0" err="1"/>
              <a:t>Clim</a:t>
            </a:r>
            <a:r>
              <a:rPr lang="en-US" dirty="0"/>
              <a:t>. </a:t>
            </a:r>
            <a:r>
              <a:rPr lang="en-US" dirty="0" err="1"/>
              <a:t>Dyn</a:t>
            </a:r>
            <a:r>
              <a:rPr lang="en-US" dirty="0"/>
              <a:t>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1312"/>
            <a:ext cx="3549650" cy="1535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900" y="502175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Stouffer et al. (1989, Nature)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1546982"/>
            <a:ext cx="3613150" cy="511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07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>
            <a:noAutofit/>
          </a:bodyPr>
          <a:lstStyle/>
          <a:p>
            <a:r>
              <a:rPr lang="en-US" sz="3600"/>
              <a:t>Current climate model projections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884478"/>
            <a:ext cx="7632700" cy="2460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3200400"/>
            <a:ext cx="1180171" cy="161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9" y="1141120"/>
            <a:ext cx="6191250" cy="1434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1700" y="2144064"/>
            <a:ext cx="30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Cheng et al., (2013) J. Climate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6500" y="5342788"/>
            <a:ext cx="229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RCP4.5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5342788"/>
            <a:ext cx="229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RCP8.5</a:t>
            </a:r>
          </a:p>
        </p:txBody>
      </p:sp>
    </p:spTree>
    <p:extLst>
      <p:ext uri="{BB962C8B-B14F-4D97-AF65-F5344CB8AC3E}">
        <p14:creationId xmlns:p14="http://schemas.microsoft.com/office/powerpoint/2010/main" val="1724539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82588"/>
            <a:ext cx="8229600" cy="373062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Observation </a:t>
            </a:r>
            <a:r>
              <a:rPr lang="en-US"/>
              <a:t>of AMOC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1395318"/>
            <a:ext cx="5060950" cy="3718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300" y="5113567"/>
            <a:ext cx="356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26N Rapid observation (2004-)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4050" y="1611218"/>
            <a:ext cx="2940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= Florida strait (telephone cable data)</a:t>
            </a:r>
          </a:p>
          <a:p>
            <a:endParaRPr lang="en-US" dirty="0"/>
          </a:p>
          <a:p>
            <a:r>
              <a:rPr lang="en-US" dirty="0"/>
              <a:t>Green = Ekman (wind data)</a:t>
            </a:r>
          </a:p>
          <a:p>
            <a:endParaRPr lang="en-US" dirty="0"/>
          </a:p>
          <a:p>
            <a:r>
              <a:rPr lang="en-US" dirty="0"/>
              <a:t>Pink = Upper Mid-Ocean</a:t>
            </a:r>
          </a:p>
          <a:p>
            <a:r>
              <a:rPr lang="en-US" dirty="0"/>
              <a:t>(mooring data)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4953556"/>
            <a:ext cx="4349750" cy="1750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5300" y="6239914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UK-RAPID </a:t>
            </a:r>
          </a:p>
        </p:txBody>
      </p:sp>
    </p:spTree>
    <p:extLst>
      <p:ext uri="{BB962C8B-B14F-4D97-AF65-F5344CB8AC3E}">
        <p14:creationId xmlns:p14="http://schemas.microsoft.com/office/powerpoint/2010/main" val="302916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2718"/>
            <a:ext cx="8229600" cy="468411"/>
          </a:xfrm>
        </p:spPr>
        <p:txBody>
          <a:bodyPr>
            <a:normAutofit fontScale="90000"/>
          </a:bodyPr>
          <a:lstStyle/>
          <a:p>
            <a:r>
              <a:rPr lang="en-US" dirty="0"/>
              <a:t>Air-sea heat flux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2388"/>
            <a:ext cx="8229600" cy="5498559"/>
          </a:xfrm>
        </p:spPr>
        <p:txBody>
          <a:bodyPr>
            <a:normAutofit/>
          </a:bodyPr>
          <a:lstStyle/>
          <a:p>
            <a:r>
              <a:rPr lang="en-US" sz="2400" b="1" dirty="0"/>
              <a:t>Short wave radiation </a:t>
            </a:r>
            <a:r>
              <a:rPr lang="en-US" sz="2400" dirty="0"/>
              <a:t>is the dominant source of heat among the four components of air-sea heat fluxes. The strongest heating occurs in the summer. It is also a function of cloud cover. </a:t>
            </a:r>
          </a:p>
          <a:p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b="1" dirty="0"/>
              <a:t>Latent heat flux </a:t>
            </a:r>
            <a:r>
              <a:rPr lang="en-US" sz="2400" dirty="0"/>
              <a:t>is the largest heat sink for the surface water. It is proportional to the rate of evaporation. The strongest cooling occurs in the winter. </a:t>
            </a:r>
          </a:p>
          <a:p>
            <a:pPr lvl="1"/>
            <a:r>
              <a:rPr lang="en-US" sz="2000" dirty="0"/>
              <a:t>Evaporation rate depends on the difference between SST and air temperature directly above the sea surface, wind speed, and relative humidity. </a:t>
            </a:r>
          </a:p>
          <a:p>
            <a:pPr lvl="1"/>
            <a:endParaRPr lang="en-US" sz="2000" dirty="0"/>
          </a:p>
          <a:p>
            <a:r>
              <a:rPr lang="en-US" sz="2400" b="1" dirty="0"/>
              <a:t>The net heat flux </a:t>
            </a:r>
            <a:r>
              <a:rPr lang="en-US" sz="2400" dirty="0"/>
              <a:t>shows a strong seasonality and its amplitude generally increases with latitude.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0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498"/>
            <a:ext cx="8229600" cy="591180"/>
          </a:xfrm>
        </p:spPr>
        <p:txBody>
          <a:bodyPr>
            <a:normAutofit fontScale="90000"/>
          </a:bodyPr>
          <a:lstStyle/>
          <a:p>
            <a:r>
              <a:rPr lang="en-US" dirty="0"/>
              <a:t>Thermodynamic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006"/>
            <a:ext cx="8229600" cy="4885157"/>
          </a:xfrm>
        </p:spPr>
        <p:txBody>
          <a:bodyPr/>
          <a:lstStyle/>
          <a:p>
            <a:r>
              <a:rPr lang="en-US" dirty="0"/>
              <a:t>Heat balance </a:t>
            </a:r>
          </a:p>
          <a:p>
            <a:pPr lvl="1"/>
            <a:r>
              <a:rPr lang="en-US" dirty="0">
                <a:latin typeface="Lucida Handwriting"/>
                <a:cs typeface="Lucida Handwriting"/>
              </a:rPr>
              <a:t>H</a:t>
            </a:r>
            <a:r>
              <a:rPr lang="en-US" dirty="0"/>
              <a:t>: heat flux (positive into the ocean)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296283"/>
              </p:ext>
            </p:extLst>
          </p:nvPr>
        </p:nvGraphicFramePr>
        <p:xfrm>
          <a:off x="2036763" y="2663825"/>
          <a:ext cx="3640137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3" imgW="1549400" imgH="876300" progId="Equation.3">
                  <p:embed/>
                </p:oleObj>
              </mc:Choice>
              <mc:Fallback>
                <p:oleObj name="Equation" r:id="rId3" imgW="15494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6763" y="2663825"/>
                        <a:ext cx="3640137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50132" y="4933653"/>
            <a:ext cx="6149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r</a:t>
            </a:r>
            <a:r>
              <a:rPr lang="en-US" sz="2400" baseline="-25000" dirty="0"/>
              <a:t>0</a:t>
            </a:r>
            <a:r>
              <a:rPr lang="en-US" sz="2400" dirty="0"/>
              <a:t> : reference density ~ 1025 kgm</a:t>
            </a:r>
            <a:r>
              <a:rPr lang="en-US" sz="2400" baseline="30000" dirty="0"/>
              <a:t>-3</a:t>
            </a:r>
            <a:br>
              <a:rPr lang="en-US" sz="2400" dirty="0"/>
            </a:br>
            <a:r>
              <a:rPr lang="en-US" sz="2400" dirty="0" err="1"/>
              <a:t>c</a:t>
            </a:r>
            <a:r>
              <a:rPr lang="en-US" sz="2400" baseline="-25000" dirty="0" err="1"/>
              <a:t>P</a:t>
            </a:r>
            <a:r>
              <a:rPr lang="en-US" sz="2400" dirty="0"/>
              <a:t> : specific heat of seawater ~ 3900 Jkg</a:t>
            </a:r>
            <a:r>
              <a:rPr lang="en-US" sz="2400" baseline="30000" dirty="0"/>
              <a:t>-1</a:t>
            </a:r>
            <a:r>
              <a:rPr lang="en-US" sz="2400" dirty="0"/>
              <a:t>K</a:t>
            </a:r>
            <a:r>
              <a:rPr lang="en-US" sz="24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62442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376"/>
            <a:ext cx="8229600" cy="750376"/>
          </a:xfrm>
        </p:spPr>
        <p:txBody>
          <a:bodyPr>
            <a:normAutofit fontScale="90000"/>
          </a:bodyPr>
          <a:lstStyle/>
          <a:p>
            <a:r>
              <a:rPr lang="en-US" dirty="0"/>
              <a:t>Salinity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719"/>
            <a:ext cx="8229600" cy="4116147"/>
          </a:xfrm>
        </p:spPr>
        <p:txBody>
          <a:bodyPr>
            <a:normAutofit/>
          </a:bodyPr>
          <a:lstStyle/>
          <a:p>
            <a:r>
              <a:rPr lang="en-US" sz="2800" dirty="0"/>
              <a:t>Seasonal cycle of S reflects the imbalance evaporation and precipitation</a:t>
            </a:r>
            <a:endParaRPr lang="en-US" sz="2800" dirty="0">
              <a:sym typeface="Wingdings"/>
            </a:endParaRPr>
          </a:p>
          <a:p>
            <a:r>
              <a:rPr lang="en-US" sz="2800" dirty="0">
                <a:sym typeface="Wingdings"/>
              </a:rPr>
              <a:t>Consider conservation of salt in the mixed layer</a:t>
            </a:r>
          </a:p>
          <a:p>
            <a:pPr lvl="1"/>
            <a:r>
              <a:rPr lang="en-US" sz="2400" dirty="0">
                <a:sym typeface="Wingdings"/>
              </a:rPr>
              <a:t>For unit area: </a:t>
            </a:r>
          </a:p>
          <a:p>
            <a:endParaRPr lang="en-US" sz="2800" dirty="0">
              <a:sym typeface="Wingdings"/>
            </a:endParaRPr>
          </a:p>
          <a:p>
            <a:pPr marL="0" indent="0">
              <a:buNone/>
            </a:pPr>
            <a:endParaRPr lang="en-US" sz="2800" dirty="0">
              <a:sym typeface="Wingdings"/>
            </a:endParaRPr>
          </a:p>
          <a:p>
            <a:pPr marL="0" indent="0">
              <a:buNone/>
            </a:pPr>
            <a:endParaRPr lang="en-US" sz="2800" dirty="0">
              <a:sym typeface="Wingdings"/>
            </a:endParaRPr>
          </a:p>
          <a:p>
            <a:r>
              <a:rPr lang="en-US" sz="2800" dirty="0">
                <a:sym typeface="Wingdings"/>
              </a:rPr>
              <a:t>Continuity equation for salinity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850569"/>
              </p:ext>
            </p:extLst>
          </p:nvPr>
        </p:nvGraphicFramePr>
        <p:xfrm>
          <a:off x="2009039" y="5192320"/>
          <a:ext cx="3296780" cy="927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Equation" r:id="rId3" imgW="1397000" imgH="393700" progId="Equation.3">
                  <p:embed/>
                </p:oleObj>
              </mc:Choice>
              <mc:Fallback>
                <p:oleObj name="Equation" r:id="rId3" imgW="1397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9039" y="5192320"/>
                        <a:ext cx="3296780" cy="927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921" y="3290203"/>
            <a:ext cx="2470700" cy="740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589" y="3275435"/>
            <a:ext cx="2569755" cy="8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4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376"/>
            <a:ext cx="8229600" cy="750376"/>
          </a:xfrm>
        </p:spPr>
        <p:txBody>
          <a:bodyPr>
            <a:normAutofit fontScale="90000"/>
          </a:bodyPr>
          <a:lstStyle/>
          <a:p>
            <a:r>
              <a:rPr lang="en-US" dirty="0"/>
              <a:t>Air-sea exchange of buoyancy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719"/>
            <a:ext cx="8229600" cy="4116147"/>
          </a:xfrm>
        </p:spPr>
        <p:txBody>
          <a:bodyPr>
            <a:normAutofit/>
          </a:bodyPr>
          <a:lstStyle/>
          <a:p>
            <a:r>
              <a:rPr lang="en-US" sz="2800" dirty="0"/>
              <a:t>T and S together control the density of </a:t>
            </a:r>
            <a:r>
              <a:rPr lang="en-US" sz="2800" dirty="0" err="1"/>
              <a:t>s.w.</a:t>
            </a:r>
            <a:endParaRPr lang="en-US" sz="2800" dirty="0"/>
          </a:p>
          <a:p>
            <a:r>
              <a:rPr lang="en-US" sz="2800" dirty="0"/>
              <a:t>What is buoyancy?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Seasonal cycle of T and S leads to density changes </a:t>
            </a:r>
            <a:r>
              <a:rPr lang="en-US" sz="2800" dirty="0">
                <a:sym typeface="Wingdings"/>
              </a:rPr>
              <a:t> affects dynamics: mixing and circulation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687428"/>
              </p:ext>
            </p:extLst>
          </p:nvPr>
        </p:nvGraphicFramePr>
        <p:xfrm>
          <a:off x="3199695" y="2499787"/>
          <a:ext cx="1968492" cy="1520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" name="Equation" r:id="rId3" imgW="558800" imgH="431800" progId="Equation.3">
                  <p:embed/>
                </p:oleObj>
              </mc:Choice>
              <mc:Fallback>
                <p:oleObj name="Equation" r:id="rId3" imgW="558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9695" y="2499787"/>
                        <a:ext cx="1968492" cy="1520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5758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5796</TotalTime>
  <Words>1868</Words>
  <Application>Microsoft Macintosh PowerPoint</Application>
  <PresentationFormat>On-screen Show (4:3)</PresentationFormat>
  <Paragraphs>291</Paragraphs>
  <Slides>55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ＭＳ Ｐゴシック</vt:lpstr>
      <vt:lpstr>Arial</vt:lpstr>
      <vt:lpstr>Calibri</vt:lpstr>
      <vt:lpstr>Gill Sans</vt:lpstr>
      <vt:lpstr>Helvetica</vt:lpstr>
      <vt:lpstr>Lucida Handwriting</vt:lpstr>
      <vt:lpstr>Myriad Pro</vt:lpstr>
      <vt:lpstr>Symbol</vt:lpstr>
      <vt:lpstr>Times New Roman</vt:lpstr>
      <vt:lpstr>Verdana</vt:lpstr>
      <vt:lpstr>Wingdings</vt:lpstr>
      <vt:lpstr>Office Theme</vt:lpstr>
      <vt:lpstr>Equation</vt:lpstr>
      <vt:lpstr>Document</vt:lpstr>
      <vt:lpstr>Week 8: Seasonality, air-sea interaction and ventilation</vt:lpstr>
      <vt:lpstr>What we cover this week</vt:lpstr>
      <vt:lpstr>Seasonality of SST</vt:lpstr>
      <vt:lpstr>Air-sea exchange of heat</vt:lpstr>
      <vt:lpstr>Seasonality of net heat flux</vt:lpstr>
      <vt:lpstr>Air-sea heat flux</vt:lpstr>
      <vt:lpstr>Thermodynamic equation</vt:lpstr>
      <vt:lpstr>Salinity</vt:lpstr>
      <vt:lpstr>Air-sea exchange of buoyancy</vt:lpstr>
      <vt:lpstr>Air-sea buoyancy flux</vt:lpstr>
      <vt:lpstr>T, S and buoyancy flux (annual mean)</vt:lpstr>
      <vt:lpstr>Air-sea exchange of momentum</vt:lpstr>
      <vt:lpstr>Drag coefficient</vt:lpstr>
      <vt:lpstr>PowerPoint Presentation</vt:lpstr>
      <vt:lpstr>What regulates the seasonality in the oceans?</vt:lpstr>
      <vt:lpstr>Seasonality of the surface mixed layer</vt:lpstr>
      <vt:lpstr>Vertical structure of seasonal T change</vt:lpstr>
      <vt:lpstr>What controls the mixed layer depth?</vt:lpstr>
      <vt:lpstr>What controls the mixed layer depth?</vt:lpstr>
      <vt:lpstr>Wind driven mixing</vt:lpstr>
      <vt:lpstr>Energetics of mixed layer convection</vt:lpstr>
      <vt:lpstr>Energetics of mixed layer convection</vt:lpstr>
      <vt:lpstr>Energetics of mixed layer convection</vt:lpstr>
      <vt:lpstr>A bulk mixed layer model</vt:lpstr>
      <vt:lpstr>Seasonal asymmetry</vt:lpstr>
      <vt:lpstr>Heat flux, SST and MLD</vt:lpstr>
      <vt:lpstr>“Ventilation” and “Subduction”</vt:lpstr>
      <vt:lpstr>Atlantic transect</vt:lpstr>
      <vt:lpstr>Mid-latitude thermocline ventilation</vt:lpstr>
      <vt:lpstr>Subtropical Mode Water</vt:lpstr>
      <vt:lpstr>Subtropical Mode Water</vt:lpstr>
      <vt:lpstr>Subtropical Mode Water</vt:lpstr>
      <vt:lpstr>Subpolar circulation &amp; meridional overturning circulation</vt:lpstr>
      <vt:lpstr>Some terminologies</vt:lpstr>
      <vt:lpstr>Meridional overturning stream function</vt:lpstr>
      <vt:lpstr>Simulated meridional overturning stream function</vt:lpstr>
      <vt:lpstr>North Atlantic MOCs</vt:lpstr>
      <vt:lpstr>Atlantic Meridional Overturning Circulation (AMOC)</vt:lpstr>
      <vt:lpstr>Subpolar North Atlantic</vt:lpstr>
      <vt:lpstr>NADW source: Labrador Sea Water</vt:lpstr>
      <vt:lpstr>Labrador Sea hydrography</vt:lpstr>
      <vt:lpstr>Open Ocean Deep convection</vt:lpstr>
      <vt:lpstr>NADW sources: Nordic Seas Overflow Water</vt:lpstr>
      <vt:lpstr>What happens in the “Overflow”?</vt:lpstr>
      <vt:lpstr>Deep Western Boundary Current</vt:lpstr>
      <vt:lpstr>Abyssal circulation dynamics</vt:lpstr>
      <vt:lpstr>Abyssal circulation dynamics</vt:lpstr>
      <vt:lpstr>Deep western boundary current</vt:lpstr>
      <vt:lpstr>Stommel-Arons theory (1958)</vt:lpstr>
      <vt:lpstr>How stable is the thermohaline circulation?</vt:lpstr>
      <vt:lpstr>Multiple equilibria happens in 3D ocean model</vt:lpstr>
      <vt:lpstr>PowerPoint Presentation</vt:lpstr>
      <vt:lpstr>Can global warming shut down AMOC? </vt:lpstr>
      <vt:lpstr>Current climate model projections</vt:lpstr>
      <vt:lpstr>Observation of AMOC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 3: Transport fundamentals</dc:title>
  <dc:creator>Taka Ito</dc:creator>
  <cp:lastModifiedBy>Microsoft Office User</cp:lastModifiedBy>
  <cp:revision>220</cp:revision>
  <cp:lastPrinted>2018-10-16T00:33:33Z</cp:lastPrinted>
  <dcterms:created xsi:type="dcterms:W3CDTF">2013-08-21T00:38:53Z</dcterms:created>
  <dcterms:modified xsi:type="dcterms:W3CDTF">2018-10-16T14:06:18Z</dcterms:modified>
</cp:coreProperties>
</file>