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69" r:id="rId3"/>
    <p:sldId id="361" r:id="rId4"/>
    <p:sldId id="372" r:id="rId5"/>
    <p:sldId id="378" r:id="rId6"/>
    <p:sldId id="371" r:id="rId7"/>
    <p:sldId id="370" r:id="rId8"/>
    <p:sldId id="364" r:id="rId9"/>
    <p:sldId id="380" r:id="rId10"/>
    <p:sldId id="382" r:id="rId11"/>
    <p:sldId id="406" r:id="rId12"/>
    <p:sldId id="396" r:id="rId13"/>
    <p:sldId id="280" r:id="rId14"/>
    <p:sldId id="281" r:id="rId15"/>
    <p:sldId id="405" r:id="rId16"/>
    <p:sldId id="289" r:id="rId17"/>
    <p:sldId id="290" r:id="rId18"/>
    <p:sldId id="265" r:id="rId19"/>
    <p:sldId id="399" r:id="rId20"/>
    <p:sldId id="268" r:id="rId21"/>
    <p:sldId id="400" r:id="rId22"/>
    <p:sldId id="381" r:id="rId23"/>
    <p:sldId id="269" r:id="rId24"/>
    <p:sldId id="404" r:id="rId25"/>
    <p:sldId id="401" r:id="rId26"/>
    <p:sldId id="271" r:id="rId27"/>
    <p:sldId id="273" r:id="rId28"/>
    <p:sldId id="402" r:id="rId29"/>
    <p:sldId id="272" r:id="rId30"/>
    <p:sldId id="27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6"/>
    <p:restoredTop sz="94709"/>
  </p:normalViewPr>
  <p:slideViewPr>
    <p:cSldViewPr snapToGrid="0" snapToObjects="1">
      <p:cViewPr varScale="1">
        <p:scale>
          <a:sx n="110" d="100"/>
          <a:sy n="110" d="100"/>
        </p:scale>
        <p:origin x="7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7C7F1-55AA-0F41-A931-50EA6999221A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CE87-6C4C-1944-9097-655E6AEA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6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40C3-A353-CA48-BE74-B66DA39AA407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147" y="506765"/>
            <a:ext cx="7772400" cy="5389068"/>
          </a:xfrm>
        </p:spPr>
        <p:txBody>
          <a:bodyPr>
            <a:normAutofit/>
          </a:bodyPr>
          <a:lstStyle/>
          <a:p>
            <a:r>
              <a:rPr lang="en-US" dirty="0"/>
              <a:t>Week 6-7: Wind-driven ocean circulation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Tally’s book, chapter 7</a:t>
            </a:r>
          </a:p>
        </p:txBody>
      </p:sp>
    </p:spTree>
    <p:extLst>
      <p:ext uri="{BB962C8B-B14F-4D97-AF65-F5344CB8AC3E}">
        <p14:creationId xmlns:p14="http://schemas.microsoft.com/office/powerpoint/2010/main" val="245897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2F76-7FC6-544F-95FC-F3AC946E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Wind-driven vertical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BFE7A-26E4-4241-B67A-E92F59D1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Cyclonic wind stress </a:t>
            </a:r>
            <a:r>
              <a:rPr lang="en-US" dirty="0">
                <a:sym typeface="Wingdings" pitchFamily="2" charset="2"/>
              </a:rPr>
              <a:t> Ekman upwelling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Anti-cyclonic wind stress  Ekman downwelling (Ekman pumping)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6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wind stress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9916"/>
            <a:ext cx="76962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3297" y="5818745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Blue = westward (trade wind)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031" y="5798539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 = eastward (westerly wind)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29081" y="2865120"/>
            <a:ext cx="952519" cy="2743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49551" y="2831802"/>
            <a:ext cx="952519" cy="2743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930122" y="3578196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871341" y="3509799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25227" y="3746377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5187" y="4604497"/>
            <a:ext cx="1720933" cy="4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44620" y="4649297"/>
            <a:ext cx="8868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74150" y="4899378"/>
            <a:ext cx="1111944" cy="4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6449" y="2392956"/>
            <a:ext cx="1048891" cy="123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60568" y="2375942"/>
            <a:ext cx="913844" cy="153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7" y="274638"/>
            <a:ext cx="8563503" cy="576062"/>
          </a:xfrm>
        </p:spPr>
        <p:txBody>
          <a:bodyPr>
            <a:normAutofit fontScale="90000"/>
          </a:bodyPr>
          <a:lstStyle/>
          <a:p>
            <a:r>
              <a:rPr lang="en-US" dirty="0"/>
              <a:t>Wind along the eastern boundary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9916"/>
            <a:ext cx="76962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3297" y="5818745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Blue = westward (trade wind)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031" y="5798539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 = eastward (westerly wind)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29081" y="2865120"/>
            <a:ext cx="952519" cy="2743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49551" y="2831802"/>
            <a:ext cx="952519" cy="2743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930122" y="3578196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871341" y="3509799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25227" y="3746377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5187" y="4604497"/>
            <a:ext cx="1720933" cy="4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44620" y="4649297"/>
            <a:ext cx="8868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74150" y="4899378"/>
            <a:ext cx="1111944" cy="4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6449" y="2392956"/>
            <a:ext cx="1048891" cy="123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60568" y="2375942"/>
            <a:ext cx="913844" cy="153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8C8DCA9-BFE5-2542-94D8-D25BECB4D244}"/>
              </a:ext>
            </a:extLst>
          </p:cNvPr>
          <p:cNvSpPr/>
          <p:nvPr/>
        </p:nvSpPr>
        <p:spPr>
          <a:xfrm>
            <a:off x="5023413" y="2392956"/>
            <a:ext cx="682906" cy="746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B51E73-C142-D549-A6EB-AD25BB922985}"/>
              </a:ext>
            </a:extLst>
          </p:cNvPr>
          <p:cNvSpPr/>
          <p:nvPr/>
        </p:nvSpPr>
        <p:spPr>
          <a:xfrm>
            <a:off x="5737124" y="3498773"/>
            <a:ext cx="682906" cy="746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6FB9DA-B8CE-5A44-B8E6-DA7FD9C20045}"/>
              </a:ext>
            </a:extLst>
          </p:cNvPr>
          <p:cNvSpPr/>
          <p:nvPr/>
        </p:nvSpPr>
        <p:spPr>
          <a:xfrm>
            <a:off x="7431811" y="3552040"/>
            <a:ext cx="682906" cy="746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19D1FA-D6E7-D747-887B-5A77637780B6}"/>
              </a:ext>
            </a:extLst>
          </p:cNvPr>
          <p:cNvSpPr/>
          <p:nvPr/>
        </p:nvSpPr>
        <p:spPr>
          <a:xfrm>
            <a:off x="6936828" y="2454783"/>
            <a:ext cx="682906" cy="746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2959"/>
          </a:xfrm>
        </p:spPr>
        <p:txBody>
          <a:bodyPr>
            <a:normAutofit fontScale="90000"/>
          </a:bodyPr>
          <a:lstStyle/>
          <a:p>
            <a:r>
              <a:rPr lang="en-US" dirty="0"/>
              <a:t>Eastern boundary current system</a:t>
            </a:r>
          </a:p>
        </p:txBody>
      </p:sp>
      <p:pic>
        <p:nvPicPr>
          <p:cNvPr id="3" name="Picture 2" descr="Screenshot 2014-11-04 07.1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631"/>
            <a:ext cx="4654969" cy="5816369"/>
          </a:xfrm>
          <a:prstGeom prst="rect">
            <a:avLst/>
          </a:prstGeom>
        </p:spPr>
      </p:pic>
      <p:pic>
        <p:nvPicPr>
          <p:cNvPr id="4" name="Picture 3" descr="Screenshot 2014-11-04 07.1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77" y="1041631"/>
            <a:ext cx="4219718" cy="58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6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497"/>
          </a:xfrm>
        </p:spPr>
        <p:txBody>
          <a:bodyPr>
            <a:normAutofit fontScale="90000"/>
          </a:bodyPr>
          <a:lstStyle/>
          <a:p>
            <a:r>
              <a:rPr lang="en-US" dirty="0"/>
              <a:t>Coastal Ekman upwelling</a:t>
            </a:r>
          </a:p>
        </p:txBody>
      </p:sp>
      <p:pic>
        <p:nvPicPr>
          <p:cNvPr id="3" name="Picture 2" descr="Screenshot 2014-11-04 07.1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5" y="856135"/>
            <a:ext cx="7435075" cy="47905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08520" y="3581499"/>
            <a:ext cx="2112075" cy="2987970"/>
            <a:chOff x="5508520" y="3581499"/>
            <a:chExt cx="2112075" cy="2987970"/>
          </a:xfrm>
        </p:grpSpPr>
        <p:sp>
          <p:nvSpPr>
            <p:cNvPr id="4" name="TextBox 3"/>
            <p:cNvSpPr txBox="1"/>
            <p:nvPr/>
          </p:nvSpPr>
          <p:spPr>
            <a:xfrm>
              <a:off x="5508520" y="5821720"/>
              <a:ext cx="1412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Density gradient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0477" y="5868757"/>
              <a:ext cx="1010118" cy="700712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H="1" flipV="1">
              <a:off x="6379037" y="3581499"/>
              <a:ext cx="736499" cy="228725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27705" y="5235864"/>
            <a:ext cx="2682906" cy="1297240"/>
            <a:chOff x="827705" y="5235864"/>
            <a:chExt cx="2682906" cy="12972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574" y="5752113"/>
              <a:ext cx="2149739" cy="7809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27705" y="5235864"/>
              <a:ext cx="26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Thermal wind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4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6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wind stress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9916"/>
            <a:ext cx="76962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3297" y="5818745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Blue = westward (trade wind)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031" y="5798539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 = eastward (westerly wind)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29081" y="2865120"/>
            <a:ext cx="952519" cy="2743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49551" y="2831802"/>
            <a:ext cx="952519" cy="2743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930122" y="3578196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871341" y="3509799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25227" y="3746377"/>
            <a:ext cx="901923" cy="2512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5187" y="4604497"/>
            <a:ext cx="1720933" cy="4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44620" y="4649297"/>
            <a:ext cx="8868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74150" y="4899378"/>
            <a:ext cx="1111944" cy="4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6449" y="2392956"/>
            <a:ext cx="1048891" cy="123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60568" y="2375942"/>
            <a:ext cx="913844" cy="153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8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6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surface wind stress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9916"/>
            <a:ext cx="76962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3297" y="5818745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Blue = westward (trade wind)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031" y="5798539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 = eastward (westerly wind)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87857" y="2229633"/>
            <a:ext cx="1340285" cy="3632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15825" y="1878904"/>
            <a:ext cx="126599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Westerly wind</a:t>
            </a:r>
          </a:p>
        </p:txBody>
      </p:sp>
    </p:spTree>
    <p:extLst>
      <p:ext uri="{BB962C8B-B14F-4D97-AF65-F5344CB8AC3E}">
        <p14:creationId xmlns:p14="http://schemas.microsoft.com/office/powerpoint/2010/main" val="156298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6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surface wind stress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9916"/>
            <a:ext cx="76962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3297" y="5818745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Blue = westward (trade wind)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6031" y="5798539"/>
            <a:ext cx="41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 = eastward (westerly wind)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87857" y="2229633"/>
            <a:ext cx="1340285" cy="3632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626268" y="2467627"/>
            <a:ext cx="676405" cy="463463"/>
          </a:xfrm>
          <a:custGeom>
            <a:avLst/>
            <a:gdLst>
              <a:gd name="connsiteX0" fmla="*/ 425885 w 764088"/>
              <a:gd name="connsiteY0" fmla="*/ 0 h 601250"/>
              <a:gd name="connsiteX1" fmla="*/ 538620 w 764088"/>
              <a:gd name="connsiteY1" fmla="*/ 25052 h 601250"/>
              <a:gd name="connsiteX2" fmla="*/ 613776 w 764088"/>
              <a:gd name="connsiteY2" fmla="*/ 37578 h 601250"/>
              <a:gd name="connsiteX3" fmla="*/ 701458 w 764088"/>
              <a:gd name="connsiteY3" fmla="*/ 62630 h 601250"/>
              <a:gd name="connsiteX4" fmla="*/ 739036 w 764088"/>
              <a:gd name="connsiteY4" fmla="*/ 100208 h 601250"/>
              <a:gd name="connsiteX5" fmla="*/ 764088 w 764088"/>
              <a:gd name="connsiteY5" fmla="*/ 175365 h 601250"/>
              <a:gd name="connsiteX6" fmla="*/ 726510 w 764088"/>
              <a:gd name="connsiteY6" fmla="*/ 325677 h 601250"/>
              <a:gd name="connsiteX7" fmla="*/ 676406 w 764088"/>
              <a:gd name="connsiteY7" fmla="*/ 400833 h 601250"/>
              <a:gd name="connsiteX8" fmla="*/ 601250 w 764088"/>
              <a:gd name="connsiteY8" fmla="*/ 450937 h 601250"/>
              <a:gd name="connsiteX9" fmla="*/ 513567 w 764088"/>
              <a:gd name="connsiteY9" fmla="*/ 501041 h 601250"/>
              <a:gd name="connsiteX10" fmla="*/ 438411 w 764088"/>
              <a:gd name="connsiteY10" fmla="*/ 526093 h 601250"/>
              <a:gd name="connsiteX11" fmla="*/ 288099 w 764088"/>
              <a:gd name="connsiteY11" fmla="*/ 576198 h 601250"/>
              <a:gd name="connsiteX12" fmla="*/ 250521 w 764088"/>
              <a:gd name="connsiteY12" fmla="*/ 588724 h 601250"/>
              <a:gd name="connsiteX13" fmla="*/ 212943 w 764088"/>
              <a:gd name="connsiteY13" fmla="*/ 601250 h 601250"/>
              <a:gd name="connsiteX14" fmla="*/ 0 w 764088"/>
              <a:gd name="connsiteY14" fmla="*/ 588724 h 60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4088" h="601250">
                <a:moveTo>
                  <a:pt x="425885" y="0"/>
                </a:moveTo>
                <a:cubicBezTo>
                  <a:pt x="479501" y="13404"/>
                  <a:pt x="480309" y="14450"/>
                  <a:pt x="538620" y="25052"/>
                </a:cubicBezTo>
                <a:cubicBezTo>
                  <a:pt x="563608" y="29595"/>
                  <a:pt x="588872" y="32597"/>
                  <a:pt x="613776" y="37578"/>
                </a:cubicBezTo>
                <a:cubicBezTo>
                  <a:pt x="653097" y="45442"/>
                  <a:pt x="665643" y="50692"/>
                  <a:pt x="701458" y="62630"/>
                </a:cubicBezTo>
                <a:cubicBezTo>
                  <a:pt x="713984" y="75156"/>
                  <a:pt x="730433" y="84723"/>
                  <a:pt x="739036" y="100208"/>
                </a:cubicBezTo>
                <a:cubicBezTo>
                  <a:pt x="751861" y="123292"/>
                  <a:pt x="764088" y="175365"/>
                  <a:pt x="764088" y="175365"/>
                </a:cubicBezTo>
                <a:cubicBezTo>
                  <a:pt x="757827" y="212932"/>
                  <a:pt x="748566" y="292594"/>
                  <a:pt x="726510" y="325677"/>
                </a:cubicBezTo>
                <a:cubicBezTo>
                  <a:pt x="709809" y="350729"/>
                  <a:pt x="701458" y="384132"/>
                  <a:pt x="676406" y="400833"/>
                </a:cubicBezTo>
                <a:lnTo>
                  <a:pt x="601250" y="450937"/>
                </a:lnTo>
                <a:cubicBezTo>
                  <a:pt x="567353" y="473535"/>
                  <a:pt x="553300" y="485148"/>
                  <a:pt x="513567" y="501041"/>
                </a:cubicBezTo>
                <a:cubicBezTo>
                  <a:pt x="489049" y="510848"/>
                  <a:pt x="463463" y="517742"/>
                  <a:pt x="438411" y="526093"/>
                </a:cubicBezTo>
                <a:lnTo>
                  <a:pt x="288099" y="576198"/>
                </a:lnTo>
                <a:lnTo>
                  <a:pt x="250521" y="588724"/>
                </a:lnTo>
                <a:lnTo>
                  <a:pt x="212943" y="601250"/>
                </a:lnTo>
                <a:cubicBezTo>
                  <a:pt x="8359" y="588464"/>
                  <a:pt x="79462" y="588724"/>
                  <a:pt x="0" y="588724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39211" y="1866379"/>
            <a:ext cx="538619" cy="425884"/>
          </a:xfrm>
          <a:custGeom>
            <a:avLst/>
            <a:gdLst>
              <a:gd name="connsiteX0" fmla="*/ 125260 w 538619"/>
              <a:gd name="connsiteY0" fmla="*/ 576197 h 576197"/>
              <a:gd name="connsiteX1" fmla="*/ 175364 w 538619"/>
              <a:gd name="connsiteY1" fmla="*/ 551145 h 576197"/>
              <a:gd name="connsiteX2" fmla="*/ 250521 w 538619"/>
              <a:gd name="connsiteY2" fmla="*/ 526093 h 576197"/>
              <a:gd name="connsiteX3" fmla="*/ 288099 w 538619"/>
              <a:gd name="connsiteY3" fmla="*/ 513567 h 576197"/>
              <a:gd name="connsiteX4" fmla="*/ 325677 w 538619"/>
              <a:gd name="connsiteY4" fmla="*/ 501041 h 576197"/>
              <a:gd name="connsiteX5" fmla="*/ 363255 w 538619"/>
              <a:gd name="connsiteY5" fmla="*/ 488515 h 576197"/>
              <a:gd name="connsiteX6" fmla="*/ 438411 w 538619"/>
              <a:gd name="connsiteY6" fmla="*/ 438411 h 576197"/>
              <a:gd name="connsiteX7" fmla="*/ 475989 w 538619"/>
              <a:gd name="connsiteY7" fmla="*/ 413359 h 576197"/>
              <a:gd name="connsiteX8" fmla="*/ 538619 w 538619"/>
              <a:gd name="connsiteY8" fmla="*/ 300624 h 576197"/>
              <a:gd name="connsiteX9" fmla="*/ 526093 w 538619"/>
              <a:gd name="connsiteY9" fmla="*/ 137786 h 576197"/>
              <a:gd name="connsiteX10" fmla="*/ 475989 w 538619"/>
              <a:gd name="connsiteY10" fmla="*/ 62630 h 576197"/>
              <a:gd name="connsiteX11" fmla="*/ 363255 w 538619"/>
              <a:gd name="connsiteY11" fmla="*/ 0 h 576197"/>
              <a:gd name="connsiteX12" fmla="*/ 200416 w 538619"/>
              <a:gd name="connsiteY12" fmla="*/ 12526 h 576197"/>
              <a:gd name="connsiteX13" fmla="*/ 125260 w 538619"/>
              <a:gd name="connsiteY13" fmla="*/ 37578 h 576197"/>
              <a:gd name="connsiteX14" fmla="*/ 100208 w 538619"/>
              <a:gd name="connsiteY14" fmla="*/ 75156 h 576197"/>
              <a:gd name="connsiteX15" fmla="*/ 87682 w 538619"/>
              <a:gd name="connsiteY15" fmla="*/ 112734 h 576197"/>
              <a:gd name="connsiteX16" fmla="*/ 37578 w 538619"/>
              <a:gd name="connsiteY16" fmla="*/ 187890 h 576197"/>
              <a:gd name="connsiteX17" fmla="*/ 12526 w 538619"/>
              <a:gd name="connsiteY17" fmla="*/ 225468 h 576197"/>
              <a:gd name="connsiteX18" fmla="*/ 0 w 538619"/>
              <a:gd name="connsiteY18" fmla="*/ 263046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8619" h="576197">
                <a:moveTo>
                  <a:pt x="125260" y="576197"/>
                </a:moveTo>
                <a:cubicBezTo>
                  <a:pt x="141961" y="567846"/>
                  <a:pt x="158027" y="558080"/>
                  <a:pt x="175364" y="551145"/>
                </a:cubicBezTo>
                <a:cubicBezTo>
                  <a:pt x="199883" y="541338"/>
                  <a:pt x="225469" y="534444"/>
                  <a:pt x="250521" y="526093"/>
                </a:cubicBezTo>
                <a:lnTo>
                  <a:pt x="288099" y="513567"/>
                </a:lnTo>
                <a:lnTo>
                  <a:pt x="325677" y="501041"/>
                </a:lnTo>
                <a:cubicBezTo>
                  <a:pt x="338203" y="496866"/>
                  <a:pt x="352269" y="495839"/>
                  <a:pt x="363255" y="488515"/>
                </a:cubicBezTo>
                <a:lnTo>
                  <a:pt x="438411" y="438411"/>
                </a:lnTo>
                <a:lnTo>
                  <a:pt x="475989" y="413359"/>
                </a:lnTo>
                <a:cubicBezTo>
                  <a:pt x="533417" y="327217"/>
                  <a:pt x="516572" y="366767"/>
                  <a:pt x="538619" y="300624"/>
                </a:cubicBezTo>
                <a:cubicBezTo>
                  <a:pt x="534444" y="246345"/>
                  <a:pt x="532845" y="191805"/>
                  <a:pt x="526093" y="137786"/>
                </a:cubicBezTo>
                <a:cubicBezTo>
                  <a:pt x="521591" y="101771"/>
                  <a:pt x="504622" y="84900"/>
                  <a:pt x="475989" y="62630"/>
                </a:cubicBezTo>
                <a:cubicBezTo>
                  <a:pt x="411382" y="12380"/>
                  <a:pt x="419953" y="18899"/>
                  <a:pt x="363255" y="0"/>
                </a:cubicBezTo>
                <a:cubicBezTo>
                  <a:pt x="308975" y="4175"/>
                  <a:pt x="254190" y="4035"/>
                  <a:pt x="200416" y="12526"/>
                </a:cubicBezTo>
                <a:cubicBezTo>
                  <a:pt x="174332" y="16645"/>
                  <a:pt x="125260" y="37578"/>
                  <a:pt x="125260" y="37578"/>
                </a:cubicBezTo>
                <a:cubicBezTo>
                  <a:pt x="116909" y="50104"/>
                  <a:pt x="106941" y="61691"/>
                  <a:pt x="100208" y="75156"/>
                </a:cubicBezTo>
                <a:cubicBezTo>
                  <a:pt x="94303" y="86966"/>
                  <a:pt x="94094" y="101192"/>
                  <a:pt x="87682" y="112734"/>
                </a:cubicBezTo>
                <a:cubicBezTo>
                  <a:pt x="73060" y="139054"/>
                  <a:pt x="54279" y="162838"/>
                  <a:pt x="37578" y="187890"/>
                </a:cubicBezTo>
                <a:cubicBezTo>
                  <a:pt x="29227" y="200416"/>
                  <a:pt x="17287" y="211186"/>
                  <a:pt x="12526" y="225468"/>
                </a:cubicBezTo>
                <a:lnTo>
                  <a:pt x="0" y="263046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3402" y="1565753"/>
            <a:ext cx="122841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Cyclonic wind 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8038" y="2487656"/>
            <a:ext cx="156876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Anti-cyclonic wind stress</a:t>
            </a:r>
          </a:p>
        </p:txBody>
      </p:sp>
    </p:spTree>
    <p:extLst>
      <p:ext uri="{BB962C8B-B14F-4D97-AF65-F5344CB8AC3E}">
        <p14:creationId xmlns:p14="http://schemas.microsoft.com/office/powerpoint/2010/main" val="84142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E86E5-C56B-F149-BF5E-08F52EAA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53" y="3614615"/>
            <a:ext cx="4294324" cy="2682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20"/>
            <a:ext cx="8229600" cy="478542"/>
          </a:xfrm>
        </p:spPr>
        <p:txBody>
          <a:bodyPr>
            <a:normAutofit fontScale="90000"/>
          </a:bodyPr>
          <a:lstStyle/>
          <a:p>
            <a:r>
              <a:rPr lang="en-US" dirty="0"/>
              <a:t>Wind stress curl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79127"/>
            <a:ext cx="9144000" cy="211251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0"/>
            <a:r>
              <a:rPr lang="en-US" sz="2800" dirty="0">
                <a:solidFill>
                  <a:srgbClr val="722CFD"/>
                </a:solidFill>
              </a:rPr>
              <a:t>Wind stress curl </a:t>
            </a:r>
            <a:r>
              <a:rPr lang="en-US" sz="2800" dirty="0"/>
              <a:t>measures the spin of the wind stress</a:t>
            </a:r>
          </a:p>
          <a:p>
            <a:pPr marL="1289050" lvl="1"/>
            <a:r>
              <a:rPr lang="en-US" sz="2400" dirty="0"/>
              <a:t>Use your right hand</a:t>
            </a:r>
          </a:p>
          <a:p>
            <a:pPr marL="1289050" lvl="1"/>
            <a:r>
              <a:rPr lang="en-US" sz="2400" dirty="0"/>
              <a:t>Counter clockwise = thumb up = positive curl</a:t>
            </a:r>
          </a:p>
          <a:p>
            <a:pPr marL="1289050" lvl="1"/>
            <a:r>
              <a:rPr lang="en-US" sz="2400" dirty="0"/>
              <a:t>Clockwise = thumb down = negative curl</a:t>
            </a:r>
          </a:p>
          <a:p>
            <a:pPr marL="1289050" lvl="1"/>
            <a:r>
              <a:rPr lang="en-US" sz="2400" dirty="0"/>
              <a:t>Vertical velocity depends on the wind stress curl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0955" y="3315099"/>
            <a:ext cx="25286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Positive wind stress curl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(Ekman upwelling)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779087" y="3614615"/>
            <a:ext cx="1671868" cy="55227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4927877" y="5703148"/>
            <a:ext cx="1702893" cy="18557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0770" y="5102984"/>
            <a:ext cx="25132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Negative wind stress curl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(Ekman pumping)</a:t>
            </a:r>
          </a:p>
        </p:txBody>
      </p:sp>
    </p:spTree>
    <p:extLst>
      <p:ext uri="{BB962C8B-B14F-4D97-AF65-F5344CB8AC3E}">
        <p14:creationId xmlns:p14="http://schemas.microsoft.com/office/powerpoint/2010/main" val="46653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2806"/>
            <a:ext cx="6379630" cy="33223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169920" y="1463040"/>
            <a:ext cx="1524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68440" y="1331744"/>
            <a:ext cx="224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high SSH of the western subtropics is reflected in the deep thermocline (i.e. high steric height).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4387191"/>
            <a:ext cx="5918200" cy="2349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CB8405-283E-5845-B57C-BB68272E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8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Effect of Ekman upwelling/downwelling on the ocean density structure</a:t>
            </a:r>
          </a:p>
        </p:txBody>
      </p:sp>
    </p:spTree>
    <p:extLst>
      <p:ext uri="{BB962C8B-B14F-4D97-AF65-F5344CB8AC3E}">
        <p14:creationId xmlns:p14="http://schemas.microsoft.com/office/powerpoint/2010/main" val="320569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9BDC-07F6-8246-A670-47DE4A70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3FD0-7B7C-A240-A859-396FF69E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6041"/>
            <a:ext cx="8229600" cy="3950122"/>
          </a:xfrm>
        </p:spPr>
        <p:txBody>
          <a:bodyPr/>
          <a:lstStyle/>
          <a:p>
            <a:r>
              <a:rPr lang="en-US" dirty="0"/>
              <a:t>Our goal (since week 3) has been to </a:t>
            </a:r>
            <a:r>
              <a:rPr lang="en-US" b="1" dirty="0"/>
              <a:t>understand large-scale ocean circulation and its underlying physics, and to learn how to quantify them using available observations.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5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641"/>
          </a:xfrm>
        </p:spPr>
        <p:txBody>
          <a:bodyPr>
            <a:normAutofit fontScale="90000"/>
          </a:bodyPr>
          <a:lstStyle/>
          <a:p>
            <a:r>
              <a:rPr lang="en-US" dirty="0"/>
              <a:t>Wind-driven gyres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36"/>
            <a:ext cx="8229600" cy="4870627"/>
          </a:xfrm>
        </p:spPr>
        <p:txBody>
          <a:bodyPr/>
          <a:lstStyle/>
          <a:p>
            <a:r>
              <a:rPr lang="en-US" dirty="0"/>
              <a:t>Ekman flow is only active in top 20-30m of the ocean. </a:t>
            </a:r>
          </a:p>
          <a:p>
            <a:r>
              <a:rPr lang="en-US" dirty="0"/>
              <a:t>Geostrophic circulation extends much deeper depths, over several hundreds of meters. </a:t>
            </a:r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Ekman upwelling/downwelling can drive the horizontal geostrophic circulation.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1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641"/>
          </a:xfrm>
        </p:spPr>
        <p:txBody>
          <a:bodyPr>
            <a:normAutofit fontScale="90000"/>
          </a:bodyPr>
          <a:lstStyle/>
          <a:p>
            <a:r>
              <a:rPr lang="en-US" dirty="0"/>
              <a:t>1947: Sverdrup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36"/>
            <a:ext cx="8229600" cy="4870627"/>
          </a:xfrm>
        </p:spPr>
        <p:txBody>
          <a:bodyPr/>
          <a:lstStyle/>
          <a:p>
            <a:r>
              <a:rPr lang="en-US" dirty="0"/>
              <a:t>Consider 3-way balance between </a:t>
            </a:r>
            <a:r>
              <a:rPr lang="en-US" dirty="0" err="1"/>
              <a:t>Coriolis</a:t>
            </a:r>
            <a:r>
              <a:rPr lang="en-US" dirty="0"/>
              <a:t>, pressure gradient and frictional forces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19947" y="2715278"/>
          <a:ext cx="3613521" cy="225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3" imgW="1422400" imgH="889000" progId="Equation.3">
                  <p:embed/>
                </p:oleObj>
              </mc:Choice>
              <mc:Fallback>
                <p:oleObj name="Equation" r:id="rId3" imgW="1422400" imgH="8890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947" y="2715278"/>
                        <a:ext cx="3613521" cy="2258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71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641"/>
          </a:xfrm>
        </p:spPr>
        <p:txBody>
          <a:bodyPr>
            <a:normAutofit fontScale="90000"/>
          </a:bodyPr>
          <a:lstStyle/>
          <a:p>
            <a:r>
              <a:rPr lang="en-US" dirty="0"/>
              <a:t>Sverdrup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36"/>
            <a:ext cx="8229600" cy="4870627"/>
          </a:xfrm>
        </p:spPr>
        <p:txBody>
          <a:bodyPr/>
          <a:lstStyle/>
          <a:p>
            <a:r>
              <a:rPr lang="en-US" dirty="0"/>
              <a:t>Consider 3-way balance between </a:t>
            </a:r>
            <a:r>
              <a:rPr lang="en-US" dirty="0" err="1"/>
              <a:t>Coriolis</a:t>
            </a:r>
            <a:r>
              <a:rPr lang="en-US" dirty="0"/>
              <a:t>, pressure gradient and frictional forces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19947" y="2715278"/>
          <a:ext cx="3613521" cy="225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2" name="Equation" r:id="rId3" imgW="1422400" imgH="889000" progId="Equation.3">
                  <p:embed/>
                </p:oleObj>
              </mc:Choice>
              <mc:Fallback>
                <p:oleObj name="Equation" r:id="rId3" imgW="1422400" imgH="8890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947" y="2715278"/>
                        <a:ext cx="3613521" cy="2258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46225" y="2787650"/>
          <a:ext cx="938213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Equation" r:id="rId5" imgW="368300" imgH="825500" progId="Equation.3">
                  <p:embed/>
                </p:oleObj>
              </mc:Choice>
              <mc:Fallback>
                <p:oleObj name="Equation" r:id="rId5" imgW="368300" imgH="825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6225" y="2787650"/>
                        <a:ext cx="938213" cy="209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73709" y="5153537"/>
            <a:ext cx="64670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353692" y="5387975"/>
          <a:ext cx="52863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4" name="Equation" r:id="rId7" imgW="2260600" imgH="457200" progId="Equation.3">
                  <p:embed/>
                </p:oleObj>
              </mc:Choice>
              <mc:Fallback>
                <p:oleObj name="Equation" r:id="rId7" imgW="22606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3692" y="5387975"/>
                        <a:ext cx="52863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0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641"/>
          </a:xfrm>
        </p:spPr>
        <p:txBody>
          <a:bodyPr>
            <a:normAutofit fontScale="90000"/>
          </a:bodyPr>
          <a:lstStyle/>
          <a:p>
            <a:r>
              <a:rPr lang="en-US" dirty="0"/>
              <a:t>Theory for the ocean gyres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536"/>
            <a:ext cx="8229600" cy="4870627"/>
          </a:xfrm>
        </p:spPr>
        <p:txBody>
          <a:bodyPr/>
          <a:lstStyle/>
          <a:p>
            <a:r>
              <a:rPr lang="en-US" dirty="0"/>
              <a:t>Integrating from top to bottom of the ocean,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992438" y="2089150"/>
          <a:ext cx="31178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2438" y="2089150"/>
                        <a:ext cx="3117850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69264" y="3386254"/>
            <a:ext cx="243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Curl of the wind stress</a:t>
            </a:r>
          </a:p>
          <a:p>
            <a:r>
              <a:rPr lang="en-US" dirty="0"/>
              <a:t>The input of spin by the wind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15" y="3451060"/>
            <a:ext cx="243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Northward motion leads to increased planetary spin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692" y="4861552"/>
            <a:ext cx="776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Positive (negative) wind stress curl </a:t>
            </a:r>
            <a:r>
              <a:rPr lang="en-US" sz="2400" dirty="0">
                <a:sym typeface="Wingdings"/>
              </a:rPr>
              <a:t> northward (southward) motion for water column</a:t>
            </a:r>
          </a:p>
        </p:txBody>
      </p:sp>
    </p:spTree>
    <p:extLst>
      <p:ext uri="{BB962C8B-B14F-4D97-AF65-F5344CB8AC3E}">
        <p14:creationId xmlns:p14="http://schemas.microsoft.com/office/powerpoint/2010/main" val="22075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37A8-F2D2-A64D-BE9B-48053A44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beta (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)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72D1-48A7-EE48-B58B-32283FAC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Coriolis parameter changes with latitude.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dy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effect has profound influence on geophysical fluid dynamics. </a:t>
            </a:r>
          </a:p>
          <a:p>
            <a:r>
              <a:rPr lang="en-US" dirty="0"/>
              <a:t>One of the examples is the ocean gyres where the spin of wind stress drives horizontal (north-south) motion.  </a:t>
            </a:r>
          </a:p>
        </p:txBody>
      </p:sp>
    </p:spTree>
    <p:extLst>
      <p:ext uri="{BB962C8B-B14F-4D97-AF65-F5344CB8AC3E}">
        <p14:creationId xmlns:p14="http://schemas.microsoft.com/office/powerpoint/2010/main" val="3093048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5F32-E9F5-704F-893E-4C3CA9A9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Vorticity (spin)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AD97-9DBD-7E4C-A557-FF5664A4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 stress can introduce spin into the ocean. </a:t>
            </a:r>
          </a:p>
          <a:p>
            <a:r>
              <a:rPr lang="en-US" dirty="0"/>
              <a:t>Fluid can spin up/down (relative vorticity)</a:t>
            </a:r>
          </a:p>
          <a:p>
            <a:r>
              <a:rPr lang="en-US" dirty="0"/>
              <a:t>Coriolis parameter (f) measures the planetary spin (planetary vorticity)</a:t>
            </a:r>
          </a:p>
          <a:p>
            <a:r>
              <a:rPr lang="en-US" dirty="0"/>
              <a:t>	f increases poleward. </a:t>
            </a:r>
            <a:r>
              <a:rPr lang="en-US" dirty="0">
                <a:sym typeface="Wingdings" pitchFamily="2" charset="2"/>
              </a:rPr>
              <a:t>T</a:t>
            </a:r>
            <a:r>
              <a:rPr lang="en-US" dirty="0"/>
              <a:t>hus, poleward motion increases its planetary spin. </a:t>
            </a:r>
          </a:p>
        </p:txBody>
      </p:sp>
    </p:spTree>
    <p:extLst>
      <p:ext uri="{BB962C8B-B14F-4D97-AF65-F5344CB8AC3E}">
        <p14:creationId xmlns:p14="http://schemas.microsoft.com/office/powerpoint/2010/main" val="1316404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321"/>
          </a:xfrm>
        </p:spPr>
        <p:txBody>
          <a:bodyPr>
            <a:normAutofit fontScale="90000"/>
          </a:bodyPr>
          <a:lstStyle/>
          <a:p>
            <a:r>
              <a:rPr lang="en-US" dirty="0"/>
              <a:t>SSH fields: southward interior flow</a:t>
            </a:r>
          </a:p>
        </p:txBody>
      </p:sp>
      <p:pic>
        <p:nvPicPr>
          <p:cNvPr id="5" name="Picture 4" descr="Screenshot 2014-11-04 05.3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9" y="1278938"/>
            <a:ext cx="8852465" cy="54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7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108"/>
          </a:xfrm>
        </p:spPr>
        <p:txBody>
          <a:bodyPr/>
          <a:lstStyle/>
          <a:p>
            <a:r>
              <a:rPr lang="en-US" dirty="0"/>
              <a:t>Issues with Sverdrup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26"/>
            <a:ext cx="8229600" cy="4666238"/>
          </a:xfrm>
        </p:spPr>
        <p:txBody>
          <a:bodyPr/>
          <a:lstStyle/>
          <a:p>
            <a:r>
              <a:rPr lang="en-US" dirty="0"/>
              <a:t>Sverdrup circulation is </a:t>
            </a:r>
            <a:r>
              <a:rPr lang="en-US" dirty="0" err="1"/>
              <a:t>equatorward</a:t>
            </a:r>
            <a:r>
              <a:rPr lang="en-US" dirty="0"/>
              <a:t> everywhere in the subtropics (wind stress curl &lt;0)</a:t>
            </a:r>
          </a:p>
          <a:p>
            <a:r>
              <a:rPr lang="en-US" dirty="0"/>
              <a:t>Does not conserve mass (</a:t>
            </a:r>
            <a:r>
              <a:rPr lang="en-US" dirty="0" err="1"/>
              <a:t>poleward</a:t>
            </a:r>
            <a:r>
              <a:rPr lang="en-US" dirty="0"/>
              <a:t> return flow is required)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1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53F6-88E1-8349-AD51-4868192E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8B5E3-C7B3-9E47-BADE-A76C7077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H. </a:t>
            </a:r>
            <a:r>
              <a:rPr lang="en-US" dirty="0" err="1"/>
              <a:t>Stommel</a:t>
            </a:r>
            <a:r>
              <a:rPr lang="en-US" dirty="0"/>
              <a:t> developed the theory for the western boundary current, followed by </a:t>
            </a:r>
            <a:r>
              <a:rPr lang="en-US" dirty="0" err="1"/>
              <a:t>Munk</a:t>
            </a:r>
            <a:r>
              <a:rPr lang="en-US" dirty="0"/>
              <a:t> (1950) and </a:t>
            </a:r>
            <a:r>
              <a:rPr lang="en-US" dirty="0" err="1"/>
              <a:t>Fofonoff</a:t>
            </a:r>
            <a:r>
              <a:rPr lang="en-US" dirty="0"/>
              <a:t> (1954).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66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718"/>
          </a:xfrm>
        </p:spPr>
        <p:txBody>
          <a:bodyPr>
            <a:normAutofit fontScale="90000"/>
          </a:bodyPr>
          <a:lstStyle/>
          <a:p>
            <a:r>
              <a:rPr lang="en-US" dirty="0"/>
              <a:t>Western boundary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372"/>
            <a:ext cx="8229600" cy="1173658"/>
          </a:xfrm>
        </p:spPr>
        <p:txBody>
          <a:bodyPr>
            <a:normAutofit/>
          </a:bodyPr>
          <a:lstStyle/>
          <a:p>
            <a:r>
              <a:rPr lang="en-US" sz="2400" dirty="0"/>
              <a:t>Northward return pathway for the Sverdrup circulation</a:t>
            </a:r>
          </a:p>
        </p:txBody>
      </p:sp>
      <p:pic>
        <p:nvPicPr>
          <p:cNvPr id="4" name="Picture 3" descr="Screenshot 2014-11-04 05.3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7566"/>
            <a:ext cx="78486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316"/>
            <a:ext cx="8229600" cy="1143000"/>
          </a:xfrm>
        </p:spPr>
        <p:txBody>
          <a:bodyPr/>
          <a:lstStyle/>
          <a:p>
            <a:r>
              <a:rPr lang="en-US" dirty="0"/>
              <a:t>1902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24455"/>
            <a:ext cx="410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Fridtjof</a:t>
            </a:r>
            <a:r>
              <a:rPr lang="en-US" sz="2400" dirty="0"/>
              <a:t> Nansen (1861-1930)</a:t>
            </a:r>
          </a:p>
        </p:txBody>
      </p:sp>
      <p:pic>
        <p:nvPicPr>
          <p:cNvPr id="6" name="Picture 5" descr="nans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5" y="1883503"/>
            <a:ext cx="1476892" cy="1791963"/>
          </a:xfrm>
          <a:prstGeom prst="rect">
            <a:avLst/>
          </a:prstGeom>
        </p:spPr>
      </p:pic>
      <p:pic>
        <p:nvPicPr>
          <p:cNvPr id="7" name="Picture 6" descr="fram-i-isen_1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58" y="3203515"/>
            <a:ext cx="4445860" cy="2520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5235" y="5842045"/>
            <a:ext cx="524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Fram</a:t>
            </a:r>
            <a:r>
              <a:rPr lang="en-US" sz="2400" dirty="0"/>
              <a:t> Expedition (Frist, 1893-1896)</a:t>
            </a:r>
          </a:p>
        </p:txBody>
      </p:sp>
      <p:pic>
        <p:nvPicPr>
          <p:cNvPr id="9" name="Picture 8" descr="Ekman.jpg">
            <a:extLst>
              <a:ext uri="{FF2B5EF4-FFF2-40B4-BE49-F238E27FC236}">
                <a16:creationId xmlns:a16="http://schemas.microsoft.com/office/drawing/2014/main" id="{4F659EC3-B973-5E4E-952D-40E6C1B1D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18" y="1551007"/>
            <a:ext cx="1533519" cy="2300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3C79CC-A721-2E4F-924C-D1E09AB0BA56}"/>
              </a:ext>
            </a:extLst>
          </p:cNvPr>
          <p:cNvSpPr txBox="1"/>
          <p:nvPr/>
        </p:nvSpPr>
        <p:spPr>
          <a:xfrm>
            <a:off x="4344758" y="1987411"/>
            <a:ext cx="444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Vagn</a:t>
            </a:r>
            <a:r>
              <a:rPr lang="en-US" sz="2400" dirty="0"/>
              <a:t> </a:t>
            </a:r>
            <a:r>
              <a:rPr lang="en-US" sz="2400" dirty="0" err="1"/>
              <a:t>Walfrid</a:t>
            </a:r>
            <a:r>
              <a:rPr lang="en-US" sz="2400" dirty="0"/>
              <a:t> Ekman (1874-1954)</a:t>
            </a:r>
          </a:p>
          <a:p>
            <a:pPr algn="ctr"/>
            <a:r>
              <a:rPr lang="en-US" sz="2400" dirty="0" err="1"/>
              <a:t>Univeristy</a:t>
            </a:r>
            <a:r>
              <a:rPr lang="en-US" sz="2400" dirty="0"/>
              <a:t> of Lund</a:t>
            </a:r>
          </a:p>
        </p:txBody>
      </p:sp>
    </p:spTree>
    <p:extLst>
      <p:ext uri="{BB962C8B-B14F-4D97-AF65-F5344CB8AC3E}">
        <p14:creationId xmlns:p14="http://schemas.microsoft.com/office/powerpoint/2010/main" val="3203652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75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Rossby</a:t>
            </a:r>
            <a:r>
              <a:rPr lang="en-US" dirty="0"/>
              <a:t> waves </a:t>
            </a:r>
            <a:r>
              <a:rPr lang="en-US" sz="3600" dirty="0"/>
              <a:t>(as observed by satellite SSH)</a:t>
            </a:r>
          </a:p>
        </p:txBody>
      </p:sp>
      <p:pic>
        <p:nvPicPr>
          <p:cNvPr id="5" name="Picture 4" descr="Screenshot 2014-11-04 05.4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5" y="1226345"/>
            <a:ext cx="4654097" cy="4338392"/>
          </a:xfrm>
          <a:prstGeom prst="rect">
            <a:avLst/>
          </a:prstGeom>
        </p:spPr>
      </p:pic>
      <p:pic>
        <p:nvPicPr>
          <p:cNvPr id="6" name="Picture 5" descr="Screenshot 2014-11-04 05.4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2" y="1226345"/>
            <a:ext cx="4056658" cy="3612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053" y="5887464"/>
            <a:ext cx="789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Rossby</a:t>
            </a:r>
            <a:r>
              <a:rPr lang="en-US" dirty="0"/>
              <a:t> wave propagates westward. It also transfers large scale energy to the west.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972" y="5192210"/>
            <a:ext cx="385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Chelton</a:t>
            </a:r>
            <a:r>
              <a:rPr lang="en-US" dirty="0"/>
              <a:t> and </a:t>
            </a:r>
            <a:r>
              <a:rPr lang="en-US" dirty="0" err="1"/>
              <a:t>Schlax</a:t>
            </a:r>
            <a:r>
              <a:rPr lang="en-US" dirty="0"/>
              <a:t> (1996) Science</a:t>
            </a:r>
          </a:p>
        </p:txBody>
      </p:sp>
    </p:spTree>
    <p:extLst>
      <p:ext uri="{BB962C8B-B14F-4D97-AF65-F5344CB8AC3E}">
        <p14:creationId xmlns:p14="http://schemas.microsoft.com/office/powerpoint/2010/main" val="1090698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920"/>
          </a:xfrm>
        </p:spPr>
        <p:txBody>
          <a:bodyPr>
            <a:normAutofit fontScale="90000"/>
          </a:bodyPr>
          <a:lstStyle/>
          <a:p>
            <a:r>
              <a:rPr lang="en-US" dirty="0"/>
              <a:t>Subtropical gyre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993"/>
            <a:ext cx="8229600" cy="49582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Atmosphere applies negative wind curl (clockwise spin) over the subtropical NH oceans</a:t>
            </a:r>
          </a:p>
          <a:p>
            <a:pPr lvl="1"/>
            <a:r>
              <a:rPr lang="en-US" dirty="0"/>
              <a:t>Transient response: </a:t>
            </a:r>
            <a:r>
              <a:rPr lang="en-US" dirty="0" err="1"/>
              <a:t>Rossby</a:t>
            </a:r>
            <a:r>
              <a:rPr lang="en-US" dirty="0"/>
              <a:t> waves are excited, transferring the spin (energy) towards the western boundary</a:t>
            </a:r>
          </a:p>
          <a:p>
            <a:pPr lvl="1"/>
            <a:r>
              <a:rPr lang="en-US" dirty="0"/>
              <a:t>Frictional dissipation at the western boundary is the ultimate sink of the spin (energy)</a:t>
            </a:r>
          </a:p>
          <a:p>
            <a:pPr lvl="1"/>
            <a:endParaRPr lang="en-US" dirty="0"/>
          </a:p>
          <a:p>
            <a:r>
              <a:rPr lang="en-US" dirty="0"/>
              <a:t>Steady response: Sverdrup circulation transports mass southward, which is balanced by the northward western boundary current</a:t>
            </a:r>
          </a:p>
        </p:txBody>
      </p:sp>
    </p:spTree>
    <p:extLst>
      <p:ext uri="{BB962C8B-B14F-4D97-AF65-F5344CB8AC3E}">
        <p14:creationId xmlns:p14="http://schemas.microsoft.com/office/powerpoint/2010/main" val="415451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133"/>
            <a:ext cx="8229600" cy="585171"/>
          </a:xfrm>
        </p:spPr>
        <p:txBody>
          <a:bodyPr>
            <a:normAutofit fontScale="90000"/>
          </a:bodyPr>
          <a:lstStyle/>
          <a:p>
            <a:r>
              <a:rPr lang="en-US" dirty="0"/>
              <a:t>Ekman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481559"/>
            <a:ext cx="8427493" cy="4960183"/>
          </a:xfrm>
        </p:spPr>
        <p:txBody>
          <a:bodyPr>
            <a:normAutofit/>
          </a:bodyPr>
          <a:lstStyle/>
          <a:p>
            <a:r>
              <a:rPr lang="en-US" dirty="0"/>
              <a:t>Ekman circulation</a:t>
            </a:r>
          </a:p>
          <a:p>
            <a:pPr lvl="1"/>
            <a:r>
              <a:rPr lang="en-US" dirty="0"/>
              <a:t>Direct effect of wind on the surface current. </a:t>
            </a:r>
          </a:p>
          <a:p>
            <a:pPr lvl="1"/>
            <a:r>
              <a:rPr lang="en-US" dirty="0"/>
              <a:t>Balance of forces: Coriolis effect VS. wind stress</a:t>
            </a:r>
          </a:p>
          <a:p>
            <a:pPr lvl="1"/>
            <a:r>
              <a:rPr lang="en-US" dirty="0">
                <a:sym typeface="Wingdings"/>
              </a:rPr>
              <a:t>Ekman spiral (downward clockwise spiral in NH)</a:t>
            </a:r>
          </a:p>
          <a:p>
            <a:pPr lvl="1"/>
            <a:r>
              <a:rPr lang="en-US" dirty="0">
                <a:sym typeface="Wingdings"/>
              </a:rPr>
              <a:t>Ekman transport (90° to the right of wind direction in NH)</a:t>
            </a:r>
          </a:p>
          <a:p>
            <a:pPr lvl="1"/>
            <a:r>
              <a:rPr lang="en-US" dirty="0"/>
              <a:t>Ekman layer : approx. top 20-30m of the ocean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7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15 at 10.05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 b="5203"/>
          <a:stretch>
            <a:fillRect/>
          </a:stretch>
        </p:blipFill>
        <p:spPr>
          <a:xfrm>
            <a:off x="0" y="1207513"/>
            <a:ext cx="9036641" cy="538642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79B7F-745C-7F4E-8DFF-C540CA7E1316}"/>
              </a:ext>
            </a:extLst>
          </p:cNvPr>
          <p:cNvSpPr txBox="1"/>
          <p:nvPr/>
        </p:nvSpPr>
        <p:spPr>
          <a:xfrm>
            <a:off x="1342663" y="231494"/>
            <a:ext cx="645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1925</a:t>
            </a:r>
          </a:p>
        </p:txBody>
      </p:sp>
    </p:spTree>
    <p:extLst>
      <p:ext uri="{BB962C8B-B14F-4D97-AF65-F5344CB8AC3E}">
        <p14:creationId xmlns:p14="http://schemas.microsoft.com/office/powerpoint/2010/main" val="375278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r>
              <a:rPr lang="en-US" dirty="0"/>
              <a:t>Geostrophic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87355"/>
            <a:ext cx="8427493" cy="5254387"/>
          </a:xfrm>
        </p:spPr>
        <p:txBody>
          <a:bodyPr>
            <a:normAutofit/>
          </a:bodyPr>
          <a:lstStyle/>
          <a:p>
            <a:r>
              <a:rPr lang="en-US" dirty="0"/>
              <a:t>Balance between Coriolis force and Pressure Gradient Force</a:t>
            </a:r>
          </a:p>
          <a:p>
            <a:r>
              <a:rPr lang="en-US" dirty="0"/>
              <a:t>Use the “balance of forces” to determine ocean current speed and direction</a:t>
            </a:r>
          </a:p>
          <a:p>
            <a:pPr lvl="1"/>
            <a:r>
              <a:rPr lang="en-US" dirty="0"/>
              <a:t>Assume: frictionless and small </a:t>
            </a:r>
            <a:r>
              <a:rPr lang="en-US" dirty="0" err="1"/>
              <a:t>Rossby</a:t>
            </a:r>
            <a:r>
              <a:rPr lang="en-US" dirty="0"/>
              <a:t> number (slow speed, large-scale)</a:t>
            </a:r>
          </a:p>
          <a:p>
            <a:pPr lvl="1"/>
            <a:r>
              <a:rPr lang="en-US" dirty="0"/>
              <a:t>Cyclonic circulation (CCW in NH) around the low pressure</a:t>
            </a:r>
          </a:p>
          <a:p>
            <a:pPr lvl="1"/>
            <a:r>
              <a:rPr lang="en-US" dirty="0"/>
              <a:t>Anticyclonic circulation (CW in NH) around the high pressure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5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r>
              <a:rPr lang="en-US" dirty="0"/>
              <a:t>Thermal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87355"/>
            <a:ext cx="8427493" cy="52543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Calculating geostrophic circulation using T-S measurements</a:t>
            </a:r>
          </a:p>
          <a:p>
            <a:pPr lvl="1"/>
            <a:r>
              <a:rPr lang="en-US" dirty="0"/>
              <a:t>YOU WANT: Horizontal current speed and direction</a:t>
            </a:r>
          </a:p>
          <a:p>
            <a:pPr lvl="1"/>
            <a:r>
              <a:rPr lang="en-US" dirty="0"/>
              <a:t>YOU NEED: Horizontal pressure gradient</a:t>
            </a:r>
          </a:p>
          <a:p>
            <a:pPr lvl="1"/>
            <a:r>
              <a:rPr lang="en-US" dirty="0"/>
              <a:t>AVAILABLE MEASUREMENT: T and S. </a:t>
            </a:r>
          </a:p>
          <a:p>
            <a:pPr lvl="1"/>
            <a:r>
              <a:rPr lang="en-US" dirty="0"/>
              <a:t>Use thermal wind relation: practically, we calculate dynamic topography </a:t>
            </a:r>
            <a:r>
              <a:rPr lang="en-US" dirty="0">
                <a:sym typeface="Wingdings"/>
              </a:rPr>
              <a:t> Steric sea level</a:t>
            </a:r>
            <a:endParaRPr lang="en-US" dirty="0"/>
          </a:p>
          <a:p>
            <a:pPr lvl="2"/>
            <a:r>
              <a:rPr lang="en-US" dirty="0"/>
              <a:t>Dynamic height is higher for the warmer water column 				</a:t>
            </a:r>
            <a:r>
              <a:rPr lang="en-US" dirty="0">
                <a:sym typeface="Wingdings"/>
              </a:rPr>
              <a:t> Anti-cyclonic flow in subtropics</a:t>
            </a:r>
          </a:p>
          <a:p>
            <a:pPr lvl="2"/>
            <a:r>
              <a:rPr lang="en-US" dirty="0">
                <a:sym typeface="Wingdings"/>
              </a:rPr>
              <a:t>Dynamic height is lower for the colder water column 					 Cyclonic flow in subpolar region</a:t>
            </a:r>
          </a:p>
          <a:p>
            <a:pPr lvl="1"/>
            <a:r>
              <a:rPr lang="en-US" dirty="0"/>
              <a:t>Level of no motion </a:t>
            </a:r>
          </a:p>
          <a:p>
            <a:pPr lvl="2"/>
            <a:r>
              <a:rPr lang="en-US" dirty="0"/>
              <a:t>We assume that the deep ocean is motionless (u=v=0 in the deep ocean, say z=2,000m) so we can apply thermal wind. </a:t>
            </a:r>
          </a:p>
          <a:p>
            <a:pPr lvl="2"/>
            <a:r>
              <a:rPr lang="en-US" dirty="0"/>
              <a:t>The velocity field you get from the dynamic topography is relative to the deep (e.g. 2000m) reference level.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204"/>
          </a:xfrm>
        </p:spPr>
        <p:txBody>
          <a:bodyPr>
            <a:normAutofit fontScale="90000"/>
          </a:bodyPr>
          <a:lstStyle/>
          <a:p>
            <a:r>
              <a:rPr lang="en-US" dirty="0"/>
              <a:t>Tank experiment for Ekman flow</a:t>
            </a:r>
          </a:p>
        </p:txBody>
      </p:sp>
      <p:pic>
        <p:nvPicPr>
          <p:cNvPr id="4" name="Picture 3" descr="Screen Shot 2013-09-30 at 9.0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12" y="1812237"/>
            <a:ext cx="5123614" cy="404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008" y="5998243"/>
            <a:ext cx="765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view of the camera on top of the tank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04" y="2431860"/>
            <a:ext cx="184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Computer fan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54612" y="2122070"/>
            <a:ext cx="631961" cy="80545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54612" y="2927526"/>
            <a:ext cx="3946492" cy="215304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28246" y="1471508"/>
            <a:ext cx="560069" cy="650562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27711" y="1115248"/>
            <a:ext cx="25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Round wall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935" y="4166690"/>
            <a:ext cx="119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8594" y="4133210"/>
            <a:ext cx="119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3994" y="1209898"/>
            <a:ext cx="165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364413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30 at 9.0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12" y="1812237"/>
            <a:ext cx="5123614" cy="404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185" y="168800"/>
            <a:ext cx="8714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“anti-cyclonic” wind stress </a:t>
            </a:r>
            <a:r>
              <a:rPr lang="en-US" sz="2800" dirty="0"/>
              <a:t>caused the surface Ekman flow to </a:t>
            </a:r>
            <a:r>
              <a:rPr lang="en-US" sz="2800" b="1" dirty="0"/>
              <a:t>converge</a:t>
            </a:r>
            <a:r>
              <a:rPr lang="en-US" sz="2800" dirty="0"/>
              <a:t> in the center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04" y="2431860"/>
            <a:ext cx="184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Computer fan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550471" y="2233044"/>
            <a:ext cx="1020082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935" y="4166690"/>
            <a:ext cx="119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8594" y="4133210"/>
            <a:ext cx="119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EAST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3994" y="1209898"/>
            <a:ext cx="165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49E0C4-2B5F-0F40-8EA8-CB45A51FB21C}"/>
              </a:ext>
            </a:extLst>
          </p:cNvPr>
          <p:cNvCxnSpPr>
            <a:cxnSpLocks/>
          </p:cNvCxnSpPr>
          <p:nvPr/>
        </p:nvCxnSpPr>
        <p:spPr>
          <a:xfrm flipH="1">
            <a:off x="4570553" y="4885576"/>
            <a:ext cx="92639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4259922-D5D4-8B48-BFBF-C650A32E591E}"/>
              </a:ext>
            </a:extLst>
          </p:cNvPr>
          <p:cNvSpPr/>
          <p:nvPr/>
        </p:nvSpPr>
        <p:spPr>
          <a:xfrm>
            <a:off x="4520373" y="3345082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A93739-2F72-E940-8CC0-7BD12F3047BD}"/>
              </a:ext>
            </a:extLst>
          </p:cNvPr>
          <p:cNvSpPr/>
          <p:nvPr/>
        </p:nvSpPr>
        <p:spPr>
          <a:xfrm>
            <a:off x="4661199" y="3265990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C0B086-71BC-FA48-9F58-969D18A6D201}"/>
              </a:ext>
            </a:extLst>
          </p:cNvPr>
          <p:cNvSpPr/>
          <p:nvPr/>
        </p:nvSpPr>
        <p:spPr>
          <a:xfrm>
            <a:off x="4350613" y="3418390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F48600-7FB9-8C49-8524-7BC612E4271B}"/>
              </a:ext>
            </a:extLst>
          </p:cNvPr>
          <p:cNvSpPr/>
          <p:nvPr/>
        </p:nvSpPr>
        <p:spPr>
          <a:xfrm>
            <a:off x="4537737" y="3501340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617EDD-29BA-194B-87E6-BA9D095AECBE}"/>
              </a:ext>
            </a:extLst>
          </p:cNvPr>
          <p:cNvSpPr/>
          <p:nvPr/>
        </p:nvSpPr>
        <p:spPr>
          <a:xfrm>
            <a:off x="4481792" y="3630592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C021B3-1B0F-BF4F-BFA3-500E0A1FDE9A}"/>
              </a:ext>
            </a:extLst>
          </p:cNvPr>
          <p:cNvSpPr/>
          <p:nvPr/>
        </p:nvSpPr>
        <p:spPr>
          <a:xfrm>
            <a:off x="4692066" y="3505199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30079E-6F12-FC45-AB22-5E4B2FC3F6B8}"/>
              </a:ext>
            </a:extLst>
          </p:cNvPr>
          <p:cNvSpPr/>
          <p:nvPr/>
        </p:nvSpPr>
        <p:spPr>
          <a:xfrm>
            <a:off x="4335182" y="3576574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F58BFA-3EB1-0B48-8758-C685359C3061}"/>
              </a:ext>
            </a:extLst>
          </p:cNvPr>
          <p:cNvSpPr/>
          <p:nvPr/>
        </p:nvSpPr>
        <p:spPr>
          <a:xfrm>
            <a:off x="4638048" y="3671101"/>
            <a:ext cx="109499" cy="1157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7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864</Words>
  <Application>Microsoft Macintosh PowerPoint</Application>
  <PresentationFormat>On-screen Show (4:3)</PresentationFormat>
  <Paragraphs>123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Office Theme</vt:lpstr>
      <vt:lpstr>Equation</vt:lpstr>
      <vt:lpstr>Week 6-7: Wind-driven ocean circulation  Tally’s book, chapter 7</vt:lpstr>
      <vt:lpstr>Recap so far…</vt:lpstr>
      <vt:lpstr>1902</vt:lpstr>
      <vt:lpstr>Ekman flow</vt:lpstr>
      <vt:lpstr>PowerPoint Presentation</vt:lpstr>
      <vt:lpstr>Geostrophic flow</vt:lpstr>
      <vt:lpstr>Thermal wind</vt:lpstr>
      <vt:lpstr>Tank experiment for Ekman flow</vt:lpstr>
      <vt:lpstr>PowerPoint Presentation</vt:lpstr>
      <vt:lpstr>Wind-driven vertical motion</vt:lpstr>
      <vt:lpstr>Observed wind stress</vt:lpstr>
      <vt:lpstr>Wind along the eastern boundary</vt:lpstr>
      <vt:lpstr>Eastern boundary current system</vt:lpstr>
      <vt:lpstr>Coastal Ekman upwelling</vt:lpstr>
      <vt:lpstr>Observed wind stress</vt:lpstr>
      <vt:lpstr>Observed surface wind stress</vt:lpstr>
      <vt:lpstr>Observed surface wind stress</vt:lpstr>
      <vt:lpstr>Wind stress curl</vt:lpstr>
      <vt:lpstr>Effect of Ekman upwelling/downwelling on the ocean density structure</vt:lpstr>
      <vt:lpstr>Wind-driven gyres</vt:lpstr>
      <vt:lpstr>1947: Sverdrup balance</vt:lpstr>
      <vt:lpstr>Sverdrup balance</vt:lpstr>
      <vt:lpstr>Theory for the ocean gyres</vt:lpstr>
      <vt:lpstr>The beta (b) effect</vt:lpstr>
      <vt:lpstr>Vorticity (spin) balance</vt:lpstr>
      <vt:lpstr>SSH fields: southward interior flow</vt:lpstr>
      <vt:lpstr>Issues with Sverdrup circulation</vt:lpstr>
      <vt:lpstr>1948</vt:lpstr>
      <vt:lpstr>Western boundary current</vt:lpstr>
      <vt:lpstr>Rossby waves (as observed by satellite SSH)</vt:lpstr>
      <vt:lpstr>Subtropical gyre circulation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3: Transport fundamentals</dc:title>
  <dc:creator>Taka Ito</dc:creator>
  <cp:lastModifiedBy>Ito, Takamitsu</cp:lastModifiedBy>
  <cp:revision>169</cp:revision>
  <cp:lastPrinted>2015-09-07T20:36:48Z</cp:lastPrinted>
  <dcterms:created xsi:type="dcterms:W3CDTF">2013-08-21T00:38:53Z</dcterms:created>
  <dcterms:modified xsi:type="dcterms:W3CDTF">2018-10-04T15:55:06Z</dcterms:modified>
</cp:coreProperties>
</file>