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02" r:id="rId3"/>
    <p:sldId id="400" r:id="rId4"/>
    <p:sldId id="371" r:id="rId5"/>
    <p:sldId id="372" r:id="rId6"/>
    <p:sldId id="373" r:id="rId7"/>
    <p:sldId id="374" r:id="rId8"/>
    <p:sldId id="401" r:id="rId9"/>
    <p:sldId id="377" r:id="rId10"/>
    <p:sldId id="378" r:id="rId11"/>
    <p:sldId id="379" r:id="rId12"/>
    <p:sldId id="386" r:id="rId13"/>
    <p:sldId id="387" r:id="rId14"/>
    <p:sldId id="389" r:id="rId15"/>
    <p:sldId id="388" r:id="rId16"/>
    <p:sldId id="390" r:id="rId17"/>
    <p:sldId id="391" r:id="rId18"/>
    <p:sldId id="392" r:id="rId19"/>
    <p:sldId id="393" r:id="rId20"/>
    <p:sldId id="395" r:id="rId21"/>
    <p:sldId id="397" r:id="rId22"/>
    <p:sldId id="398" r:id="rId23"/>
    <p:sldId id="399" r:id="rId24"/>
    <p:sldId id="355" r:id="rId25"/>
    <p:sldId id="357" r:id="rId26"/>
    <p:sldId id="396" r:id="rId27"/>
    <p:sldId id="356" r:id="rId28"/>
    <p:sldId id="358" r:id="rId29"/>
    <p:sldId id="359" r:id="rId30"/>
    <p:sldId id="361" r:id="rId31"/>
    <p:sldId id="362" r:id="rId32"/>
    <p:sldId id="365" r:id="rId33"/>
    <p:sldId id="363" r:id="rId34"/>
    <p:sldId id="364" r:id="rId35"/>
    <p:sldId id="368" r:id="rId36"/>
    <p:sldId id="369" r:id="rId37"/>
    <p:sldId id="36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p:restoredTop sz="90909" autoAdjust="0"/>
  </p:normalViewPr>
  <p:slideViewPr>
    <p:cSldViewPr snapToGrid="0" snapToObjects="1">
      <p:cViewPr varScale="1">
        <p:scale>
          <a:sx n="105" d="100"/>
          <a:sy n="105" d="100"/>
        </p:scale>
        <p:origin x="153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7C7F1-55AA-0F41-A931-50EA6999221A}" type="datetimeFigureOut">
              <a:rPr lang="en-US" smtClean="0"/>
              <a:t>9/25/18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2CE87-6C4C-1944-9097-655E6AEAFAED}" type="slidenum">
              <a:rPr lang="en-US" smtClean="0"/>
              <a:t>‹#›</a:t>
            </a:fld>
            <a:endParaRPr lang="en-US"/>
          </a:p>
        </p:txBody>
      </p:sp>
    </p:spTree>
    <p:extLst>
      <p:ext uri="{BB962C8B-B14F-4D97-AF65-F5344CB8AC3E}">
        <p14:creationId xmlns:p14="http://schemas.microsoft.com/office/powerpoint/2010/main" val="17384626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B2DB8CED-17B0-B24D-BC67-D5155092D05E}" type="slidenum">
              <a:rPr lang="en-US" altLang="en-US" sz="1200"/>
              <a:pPr/>
              <a:t>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Got to here 11/7</a:t>
            </a:r>
          </a:p>
        </p:txBody>
      </p:sp>
    </p:spTree>
    <p:extLst>
      <p:ext uri="{BB962C8B-B14F-4D97-AF65-F5344CB8AC3E}">
        <p14:creationId xmlns:p14="http://schemas.microsoft.com/office/powerpoint/2010/main" val="10153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207CC317-BB46-1347-98DC-248F6D962C54}" type="slidenum">
              <a:rPr lang="en-US" altLang="en-US" sz="1200"/>
              <a:pPr/>
              <a:t>17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5982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F18B14B-4541-7843-B39E-C2AE15EB1042}" type="slidenum">
              <a:rPr lang="en-US" altLang="en-US" sz="1200"/>
              <a:pPr/>
              <a:t>18</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19860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13DC6C5F-8C66-654B-AD67-1810DE2AF683}" type="slidenum">
              <a:rPr lang="en-US" altLang="en-US" sz="1200"/>
              <a:pPr/>
              <a:t>19</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86856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FD8970D6-A08D-3B46-B697-0B53D7EB9575}" type="slidenum">
              <a:rPr lang="en-US" altLang="en-US" sz="1200"/>
              <a:pPr/>
              <a:t>20</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57776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C540C3-A353-CA48-BE74-B66DA39AA407}"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419453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540C3-A353-CA48-BE74-B66DA39AA407}"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354508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540C3-A353-CA48-BE74-B66DA39AA407}"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293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540C3-A353-CA48-BE74-B66DA39AA407}"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393291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540C3-A353-CA48-BE74-B66DA39AA407}"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44792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C540C3-A353-CA48-BE74-B66DA39AA407}"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19738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540C3-A353-CA48-BE74-B66DA39AA407}" type="datetimeFigureOut">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335808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540C3-A353-CA48-BE74-B66DA39AA407}" type="datetimeFigureOut">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16770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540C3-A353-CA48-BE74-B66DA39AA407}" type="datetimeFigureOut">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47170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540C3-A353-CA48-BE74-B66DA39AA407}"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299478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540C3-A353-CA48-BE74-B66DA39AA407}"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22A76-C7EB-F149-956E-6F10718D0F79}" type="slidenum">
              <a:rPr lang="en-US" smtClean="0"/>
              <a:t>‹#›</a:t>
            </a:fld>
            <a:endParaRPr lang="en-US"/>
          </a:p>
        </p:txBody>
      </p:sp>
    </p:spTree>
    <p:extLst>
      <p:ext uri="{BB962C8B-B14F-4D97-AF65-F5344CB8AC3E}">
        <p14:creationId xmlns:p14="http://schemas.microsoft.com/office/powerpoint/2010/main" val="187447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540C3-A353-CA48-BE74-B66DA39AA407}" type="datetimeFigureOut">
              <a:rPr lang="en-US" smtClean="0"/>
              <a:t>9/25/18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22A76-C7EB-F149-956E-6F10718D0F79}" type="slidenum">
              <a:rPr lang="en-US" smtClean="0"/>
              <a:t>‹#›</a:t>
            </a:fld>
            <a:endParaRPr lang="en-US"/>
          </a:p>
        </p:txBody>
      </p:sp>
    </p:spTree>
    <p:extLst>
      <p:ext uri="{BB962C8B-B14F-4D97-AF65-F5344CB8AC3E}">
        <p14:creationId xmlns:p14="http://schemas.microsoft.com/office/powerpoint/2010/main" val="600445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147" y="243169"/>
            <a:ext cx="7772400" cy="1012143"/>
          </a:xfrm>
        </p:spPr>
        <p:txBody>
          <a:bodyPr>
            <a:normAutofit fontScale="90000"/>
          </a:bodyPr>
          <a:lstStyle/>
          <a:p>
            <a:r>
              <a:rPr lang="en-US" dirty="0"/>
              <a:t>Week 5: Thermal wind, dynamic height and Ekman flow</a:t>
            </a:r>
          </a:p>
        </p:txBody>
      </p:sp>
      <p:pic>
        <p:nvPicPr>
          <p:cNvPr id="6" name="Picture 8" descr="fig7.4_dasaro_InertialLoopsOceanStormsCleaned_jpo95.png"/>
          <p:cNvPicPr>
            <a:picLocks noChangeAspect="1"/>
          </p:cNvPicPr>
          <p:nvPr/>
        </p:nvPicPr>
        <p:blipFill>
          <a:blip r:embed="rId2"/>
          <a:srcRect/>
          <a:stretch>
            <a:fillRect/>
          </a:stretch>
        </p:blipFill>
        <p:spPr bwMode="auto">
          <a:xfrm>
            <a:off x="4118279" y="3102484"/>
            <a:ext cx="4733691" cy="3014530"/>
          </a:xfrm>
          <a:prstGeom prst="rect">
            <a:avLst/>
          </a:prstGeom>
          <a:noFill/>
          <a:ln w="9525">
            <a:noFill/>
            <a:miter lim="800000"/>
            <a:headEnd/>
            <a:tailEnd/>
          </a:ln>
        </p:spPr>
      </p:pic>
      <p:pic>
        <p:nvPicPr>
          <p:cNvPr id="3" name="Picture 2" descr="Screen Shot 2014-08-18 at 8.21.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88" y="1669250"/>
            <a:ext cx="6031837" cy="2389343"/>
          </a:xfrm>
          <a:prstGeom prst="rect">
            <a:avLst/>
          </a:prstGeom>
        </p:spPr>
      </p:pic>
    </p:spTree>
    <p:extLst>
      <p:ext uri="{BB962C8B-B14F-4D97-AF65-F5344CB8AC3E}">
        <p14:creationId xmlns:p14="http://schemas.microsoft.com/office/powerpoint/2010/main" val="245897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9-15 at 10.05.25 PM.png"/>
          <p:cNvPicPr>
            <a:picLocks noGrp="1" noChangeAspect="1"/>
          </p:cNvPicPr>
          <p:nvPr>
            <p:ph idx="1"/>
          </p:nvPr>
        </p:nvPicPr>
        <p:blipFill>
          <a:blip r:embed="rId2">
            <a:extLst>
              <a:ext uri="{28A0092B-C50C-407E-A947-70E740481C1C}">
                <a14:useLocalDpi xmlns:a14="http://schemas.microsoft.com/office/drawing/2010/main" val="0"/>
              </a:ext>
            </a:extLst>
          </a:blip>
          <a:srcRect t="5203" b="5203"/>
          <a:stretch>
            <a:fillRect/>
          </a:stretch>
        </p:blipFill>
        <p:spPr>
          <a:xfrm>
            <a:off x="0" y="628779"/>
            <a:ext cx="9036641" cy="5386424"/>
          </a:xfrm>
        </p:spPr>
      </p:pic>
    </p:spTree>
    <p:extLst>
      <p:ext uri="{BB962C8B-B14F-4D97-AF65-F5344CB8AC3E}">
        <p14:creationId xmlns:p14="http://schemas.microsoft.com/office/powerpoint/2010/main" val="181012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15 at 10.0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266700"/>
            <a:ext cx="7797800" cy="6324600"/>
          </a:xfrm>
          <a:prstGeom prst="rect">
            <a:avLst/>
          </a:prstGeom>
        </p:spPr>
      </p:pic>
    </p:spTree>
    <p:extLst>
      <p:ext uri="{BB962C8B-B14F-4D97-AF65-F5344CB8AC3E}">
        <p14:creationId xmlns:p14="http://schemas.microsoft.com/office/powerpoint/2010/main" val="155371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Geostrophic calculation for the subsurface currents</a:t>
            </a:r>
          </a:p>
        </p:txBody>
      </p:sp>
      <p:sp>
        <p:nvSpPr>
          <p:cNvPr id="3" name="Content Placeholder 2"/>
          <p:cNvSpPr>
            <a:spLocks noGrp="1"/>
          </p:cNvSpPr>
          <p:nvPr>
            <p:ph idx="1"/>
          </p:nvPr>
        </p:nvSpPr>
        <p:spPr>
          <a:xfrm>
            <a:off x="457200" y="2042160"/>
            <a:ext cx="8229600" cy="4525963"/>
          </a:xfrm>
        </p:spPr>
        <p:txBody>
          <a:bodyPr/>
          <a:lstStyle/>
          <a:p>
            <a:r>
              <a:rPr lang="en-US" dirty="0"/>
              <a:t>At the surface, horizontal SSH gradient tells us the geostrophic current (e.g. HW4). </a:t>
            </a:r>
          </a:p>
          <a:p>
            <a:r>
              <a:rPr lang="en-US" dirty="0"/>
              <a:t>Thermal wind balance tells us how geostrophic current vary in depth 					</a:t>
            </a:r>
            <a:r>
              <a:rPr lang="en-US" dirty="0">
                <a:sym typeface="Wingdings"/>
              </a:rPr>
              <a:t> Vertical integration of the horizontal density gradient</a:t>
            </a:r>
          </a:p>
          <a:p>
            <a:r>
              <a:rPr lang="en-US" b="1" dirty="0"/>
              <a:t>Dynamic height / Geopotential anomaly</a:t>
            </a:r>
          </a:p>
        </p:txBody>
      </p:sp>
    </p:spTree>
    <p:extLst>
      <p:ext uri="{BB962C8B-B14F-4D97-AF65-F5344CB8AC3E}">
        <p14:creationId xmlns:p14="http://schemas.microsoft.com/office/powerpoint/2010/main" val="109162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9322"/>
          </a:xfrm>
        </p:spPr>
        <p:txBody>
          <a:bodyPr>
            <a:normAutofit/>
          </a:bodyPr>
          <a:lstStyle/>
          <a:p>
            <a:r>
              <a:rPr lang="en-US" dirty="0" err="1"/>
              <a:t>Geostrophy</a:t>
            </a:r>
            <a:r>
              <a:rPr lang="en-US" dirty="0"/>
              <a:t> in pressure coordinate</a:t>
            </a:r>
          </a:p>
        </p:txBody>
      </p:sp>
      <p:sp>
        <p:nvSpPr>
          <p:cNvPr id="3" name="Content Placeholder 2"/>
          <p:cNvSpPr>
            <a:spLocks noGrp="1"/>
          </p:cNvSpPr>
          <p:nvPr>
            <p:ph idx="1"/>
          </p:nvPr>
        </p:nvSpPr>
        <p:spPr>
          <a:xfrm>
            <a:off x="457200" y="1417638"/>
            <a:ext cx="8229600" cy="4800282"/>
          </a:xfrm>
        </p:spPr>
        <p:txBody>
          <a:bodyPr/>
          <a:lstStyle/>
          <a:p>
            <a:r>
              <a:rPr lang="en-US" dirty="0"/>
              <a:t>Pressure decreases with height (hydrostatic balance). </a:t>
            </a:r>
          </a:p>
          <a:p>
            <a:pPr lvl="1"/>
            <a:r>
              <a:rPr lang="en-US" dirty="0"/>
              <a:t>We care about the horizontal variation of pressure that controls geostrophic circulation</a:t>
            </a:r>
          </a:p>
          <a:p>
            <a:pPr lvl="1"/>
            <a:r>
              <a:rPr lang="en-US" dirty="0"/>
              <a:t>If one follows a surface of constant pressure, high pressure region has a slightly shallower depth (greater z).  </a:t>
            </a:r>
          </a:p>
        </p:txBody>
      </p:sp>
      <p:pic>
        <p:nvPicPr>
          <p:cNvPr id="5" name="Picture 4"/>
          <p:cNvPicPr>
            <a:picLocks noChangeAspect="1"/>
          </p:cNvPicPr>
          <p:nvPr/>
        </p:nvPicPr>
        <p:blipFill>
          <a:blip r:embed="rId2"/>
          <a:stretch>
            <a:fillRect/>
          </a:stretch>
        </p:blipFill>
        <p:spPr>
          <a:xfrm>
            <a:off x="3389630" y="4718384"/>
            <a:ext cx="2858770" cy="690808"/>
          </a:xfrm>
          <a:prstGeom prst="rect">
            <a:avLst/>
          </a:prstGeom>
        </p:spPr>
      </p:pic>
      <p:pic>
        <p:nvPicPr>
          <p:cNvPr id="6" name="Picture 5"/>
          <p:cNvPicPr>
            <a:picLocks noChangeAspect="1"/>
          </p:cNvPicPr>
          <p:nvPr/>
        </p:nvPicPr>
        <p:blipFill>
          <a:blip r:embed="rId3"/>
          <a:stretch>
            <a:fillRect/>
          </a:stretch>
        </p:blipFill>
        <p:spPr>
          <a:xfrm>
            <a:off x="3430868" y="5547042"/>
            <a:ext cx="2776293" cy="670878"/>
          </a:xfrm>
          <a:prstGeom prst="rect">
            <a:avLst/>
          </a:prstGeom>
        </p:spPr>
      </p:pic>
    </p:spTree>
    <p:extLst>
      <p:ext uri="{BB962C8B-B14F-4D97-AF65-F5344CB8AC3E}">
        <p14:creationId xmlns:p14="http://schemas.microsoft.com/office/powerpoint/2010/main" val="57649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9322"/>
          </a:xfrm>
        </p:spPr>
        <p:txBody>
          <a:bodyPr>
            <a:normAutofit/>
          </a:bodyPr>
          <a:lstStyle/>
          <a:p>
            <a:r>
              <a:rPr lang="en-US" dirty="0" err="1"/>
              <a:t>Geostrophy</a:t>
            </a:r>
            <a:r>
              <a:rPr lang="en-US" dirty="0"/>
              <a:t> in pressure coordinate</a:t>
            </a:r>
          </a:p>
        </p:txBody>
      </p:sp>
      <p:sp>
        <p:nvSpPr>
          <p:cNvPr id="3" name="Content Placeholder 2"/>
          <p:cNvSpPr>
            <a:spLocks noGrp="1"/>
          </p:cNvSpPr>
          <p:nvPr>
            <p:ph idx="1"/>
          </p:nvPr>
        </p:nvSpPr>
        <p:spPr>
          <a:xfrm>
            <a:off x="457200" y="1417638"/>
            <a:ext cx="8229600" cy="4800282"/>
          </a:xfrm>
        </p:spPr>
        <p:txBody>
          <a:bodyPr/>
          <a:lstStyle/>
          <a:p>
            <a:r>
              <a:rPr lang="en-US" dirty="0"/>
              <a:t>Using pressure as a vertical coordinate, the height of the pressure surface can be used to calculate PGF. </a:t>
            </a:r>
          </a:p>
        </p:txBody>
      </p:sp>
      <p:pic>
        <p:nvPicPr>
          <p:cNvPr id="5" name="Picture 4"/>
          <p:cNvPicPr>
            <a:picLocks noChangeAspect="1"/>
          </p:cNvPicPr>
          <p:nvPr/>
        </p:nvPicPr>
        <p:blipFill>
          <a:blip r:embed="rId2"/>
          <a:stretch>
            <a:fillRect/>
          </a:stretch>
        </p:blipFill>
        <p:spPr>
          <a:xfrm>
            <a:off x="3162300" y="3227070"/>
            <a:ext cx="2819400" cy="2171700"/>
          </a:xfrm>
          <a:prstGeom prst="rect">
            <a:avLst/>
          </a:prstGeom>
        </p:spPr>
      </p:pic>
    </p:spTree>
    <p:extLst>
      <p:ext uri="{BB962C8B-B14F-4D97-AF65-F5344CB8AC3E}">
        <p14:creationId xmlns:p14="http://schemas.microsoft.com/office/powerpoint/2010/main" val="164692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29322"/>
          </a:xfrm>
        </p:spPr>
        <p:txBody>
          <a:bodyPr>
            <a:normAutofit/>
          </a:bodyPr>
          <a:lstStyle/>
          <a:p>
            <a:r>
              <a:rPr lang="en-US" dirty="0"/>
              <a:t>Dynamic height</a:t>
            </a:r>
          </a:p>
        </p:txBody>
      </p:sp>
      <p:sp>
        <p:nvSpPr>
          <p:cNvPr id="3" name="Content Placeholder 2"/>
          <p:cNvSpPr>
            <a:spLocks noGrp="1"/>
          </p:cNvSpPr>
          <p:nvPr>
            <p:ph idx="1"/>
          </p:nvPr>
        </p:nvSpPr>
        <p:spPr>
          <a:xfrm>
            <a:off x="457200" y="1417638"/>
            <a:ext cx="8229600" cy="4800282"/>
          </a:xfrm>
        </p:spPr>
        <p:txBody>
          <a:bodyPr/>
          <a:lstStyle/>
          <a:p>
            <a:r>
              <a:rPr lang="en-US" dirty="0"/>
              <a:t>Given the measurements of T and S, we can calculate the “dynamic height”, i.e. steric height at a given pressure level. </a:t>
            </a:r>
          </a:p>
          <a:p>
            <a:pPr lvl="1"/>
            <a:r>
              <a:rPr lang="en-US" dirty="0">
                <a:latin typeface="Symbol" charset="2"/>
                <a:ea typeface="Symbol" charset="2"/>
                <a:cs typeface="Symbol" charset="2"/>
              </a:rPr>
              <a:t>a</a:t>
            </a:r>
            <a:r>
              <a:rPr lang="en-US" dirty="0"/>
              <a:t> is the specific volume (inverse of density)</a:t>
            </a:r>
          </a:p>
        </p:txBody>
      </p:sp>
      <p:cxnSp>
        <p:nvCxnSpPr>
          <p:cNvPr id="9" name="Straight Arrow Connector 8"/>
          <p:cNvCxnSpPr/>
          <p:nvPr/>
        </p:nvCxnSpPr>
        <p:spPr>
          <a:xfrm flipV="1">
            <a:off x="4069080" y="4815840"/>
            <a:ext cx="1722120" cy="298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219349" y="4404037"/>
            <a:ext cx="1735455" cy="823606"/>
          </a:xfrm>
          <a:prstGeom prst="rect">
            <a:avLst/>
          </a:prstGeom>
        </p:spPr>
      </p:pic>
      <p:pic>
        <p:nvPicPr>
          <p:cNvPr id="12" name="Picture 11"/>
          <p:cNvPicPr>
            <a:picLocks noChangeAspect="1"/>
          </p:cNvPicPr>
          <p:nvPr/>
        </p:nvPicPr>
        <p:blipFill>
          <a:blip r:embed="rId3"/>
          <a:stretch>
            <a:fillRect/>
          </a:stretch>
        </p:blipFill>
        <p:spPr>
          <a:xfrm>
            <a:off x="896303" y="3817779"/>
            <a:ext cx="4591050" cy="2592822"/>
          </a:xfrm>
          <a:prstGeom prst="rect">
            <a:avLst/>
          </a:prstGeom>
        </p:spPr>
      </p:pic>
    </p:spTree>
    <p:extLst>
      <p:ext uri="{BB962C8B-B14F-4D97-AF65-F5344CB8AC3E}">
        <p14:creationId xmlns:p14="http://schemas.microsoft.com/office/powerpoint/2010/main" val="6164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8763000" cy="700722"/>
          </a:xfrm>
        </p:spPr>
        <p:txBody>
          <a:bodyPr>
            <a:normAutofit fontScale="90000"/>
          </a:bodyPr>
          <a:lstStyle/>
          <a:p>
            <a:r>
              <a:rPr lang="en-US" dirty="0"/>
              <a:t>Dynamic height</a:t>
            </a:r>
          </a:p>
        </p:txBody>
      </p:sp>
      <p:sp>
        <p:nvSpPr>
          <p:cNvPr id="3" name="Content Placeholder 2"/>
          <p:cNvSpPr>
            <a:spLocks noGrp="1"/>
          </p:cNvSpPr>
          <p:nvPr>
            <p:ph idx="1"/>
          </p:nvPr>
        </p:nvSpPr>
        <p:spPr>
          <a:xfrm>
            <a:off x="457200" y="1066800"/>
            <a:ext cx="8229600" cy="5151120"/>
          </a:xfrm>
        </p:spPr>
        <p:txBody>
          <a:bodyPr>
            <a:normAutofit/>
          </a:bodyPr>
          <a:lstStyle/>
          <a:p>
            <a:r>
              <a:rPr lang="en-US" sz="2800" dirty="0"/>
              <a:t>Given T and S, calculate density (and specific volume anomaly, </a:t>
            </a:r>
            <a:r>
              <a:rPr lang="en-US" sz="2800" dirty="0">
                <a:latin typeface="Symbol" charset="2"/>
                <a:ea typeface="Symbol" charset="2"/>
                <a:cs typeface="Symbol" charset="2"/>
              </a:rPr>
              <a:t>a</a:t>
            </a:r>
            <a:r>
              <a:rPr lang="en-US" sz="2800" dirty="0"/>
              <a:t>’) at every pressure level. </a:t>
            </a:r>
          </a:p>
          <a:p>
            <a:r>
              <a:rPr lang="en-US" sz="2800" dirty="0"/>
              <a:t>Then vertically integrate (-</a:t>
            </a:r>
            <a:r>
              <a:rPr lang="en-US" sz="2800" dirty="0">
                <a:latin typeface="Symbol" charset="2"/>
                <a:ea typeface="Symbol" charset="2"/>
                <a:cs typeface="Symbol" charset="2"/>
              </a:rPr>
              <a:t>a</a:t>
            </a:r>
            <a:r>
              <a:rPr lang="en-US" sz="2800" dirty="0"/>
              <a:t>’/g) to get Z’</a:t>
            </a:r>
          </a:p>
          <a:p>
            <a:endParaRPr lang="en-US" sz="2800" dirty="0"/>
          </a:p>
          <a:p>
            <a:endParaRPr lang="en-US" sz="2800" dirty="0"/>
          </a:p>
          <a:p>
            <a:endParaRPr lang="en-US" sz="2800" dirty="0"/>
          </a:p>
          <a:p>
            <a:r>
              <a:rPr lang="en-US" sz="2800" dirty="0"/>
              <a:t>IF</a:t>
            </a:r>
            <a:r>
              <a:rPr lang="en-US" sz="2800" i="1" dirty="0"/>
              <a:t> </a:t>
            </a:r>
            <a:r>
              <a:rPr lang="en-US" sz="2800" i="1" dirty="0" err="1"/>
              <a:t>P</a:t>
            </a:r>
            <a:r>
              <a:rPr lang="en-US" sz="2800" i="1" baseline="-25000" dirty="0" err="1"/>
              <a:t>ref</a:t>
            </a:r>
            <a:r>
              <a:rPr lang="en-US" sz="2800" dirty="0"/>
              <a:t> is chosen to be 2,000dbar, Z’ is then called the “dynamic height with respect to the 2,000dbar reference level”. </a:t>
            </a:r>
          </a:p>
          <a:p>
            <a:r>
              <a:rPr lang="en-US" sz="2800" dirty="0"/>
              <a:t>Geopotential anomaly is defined as </a:t>
            </a:r>
            <a:r>
              <a:rPr lang="en-US" sz="2800" dirty="0">
                <a:latin typeface="Symbol" charset="2"/>
                <a:ea typeface="Symbol" charset="2"/>
                <a:cs typeface="Symbol" charset="2"/>
              </a:rPr>
              <a:t>F</a:t>
            </a:r>
            <a:r>
              <a:rPr lang="en-US" sz="2800" dirty="0"/>
              <a:t>=</a:t>
            </a:r>
            <a:r>
              <a:rPr lang="en-US" sz="2800" dirty="0" err="1"/>
              <a:t>gZ</a:t>
            </a:r>
            <a:r>
              <a:rPr lang="en-US" sz="2800" dirty="0"/>
              <a:t>’</a:t>
            </a:r>
          </a:p>
          <a:p>
            <a:endParaRPr lang="en-US" sz="2800" dirty="0"/>
          </a:p>
        </p:txBody>
      </p:sp>
      <p:pic>
        <p:nvPicPr>
          <p:cNvPr id="4" name="Picture 3"/>
          <p:cNvPicPr>
            <a:picLocks noChangeAspect="1"/>
          </p:cNvPicPr>
          <p:nvPr/>
        </p:nvPicPr>
        <p:blipFill>
          <a:blip r:embed="rId2"/>
          <a:stretch>
            <a:fillRect/>
          </a:stretch>
        </p:blipFill>
        <p:spPr>
          <a:xfrm>
            <a:off x="1583849" y="2773517"/>
            <a:ext cx="4635500" cy="938593"/>
          </a:xfrm>
          <a:prstGeom prst="rect">
            <a:avLst/>
          </a:prstGeom>
        </p:spPr>
      </p:pic>
    </p:spTree>
    <p:extLst>
      <p:ext uri="{BB962C8B-B14F-4D97-AF65-F5344CB8AC3E}">
        <p14:creationId xmlns:p14="http://schemas.microsoft.com/office/powerpoint/2010/main" val="155523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152400"/>
            <a:ext cx="8839200" cy="762000"/>
          </a:xfrm>
        </p:spPr>
        <p:txBody>
          <a:bodyPr>
            <a:noAutofit/>
          </a:bodyPr>
          <a:lstStyle/>
          <a:p>
            <a:pPr eaLnBrk="1" hangingPunct="1"/>
            <a:r>
              <a:rPr lang="en-US" altLang="en-US" sz="3200" dirty="0"/>
              <a:t>Thermal </a:t>
            </a:r>
            <a:r>
              <a:rPr lang="en-US" altLang="en-US" sz="3200"/>
              <a:t>wind calculation </a:t>
            </a:r>
            <a:r>
              <a:rPr lang="en-US" altLang="en-US" sz="3200" dirty="0"/>
              <a:t>and dynamic height</a:t>
            </a:r>
          </a:p>
        </p:txBody>
      </p:sp>
      <p:sp>
        <p:nvSpPr>
          <p:cNvPr id="54275" name="Text Box 3"/>
          <p:cNvSpPr txBox="1">
            <a:spLocks noChangeArrowheads="1"/>
          </p:cNvSpPr>
          <p:nvPr/>
        </p:nvSpPr>
        <p:spPr bwMode="auto">
          <a:xfrm>
            <a:off x="472440" y="1084580"/>
            <a:ext cx="8305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dirty="0">
                <a:solidFill>
                  <a:srgbClr val="000000"/>
                </a:solidFill>
                <a:latin typeface="Times New Roman" charset="0"/>
                <a:sym typeface="Symbol" charset="2"/>
              </a:rPr>
              <a:t>To get the change in PGF between two pressure levels 1 to 2, calculate the geopotential anomaly (or dynamic height) change between the levels 1 and 2. </a:t>
            </a:r>
          </a:p>
          <a:p>
            <a:pPr algn="just"/>
            <a:endParaRPr lang="en-US" altLang="en-US" sz="2800" dirty="0">
              <a:solidFill>
                <a:srgbClr val="000000"/>
              </a:solidFill>
              <a:latin typeface="Times New Roman" charset="0"/>
              <a:sym typeface="Symbol" charset="2"/>
            </a:endParaRPr>
          </a:p>
          <a:p>
            <a:pPr algn="just"/>
            <a:r>
              <a:rPr lang="en-US" altLang="en-US" dirty="0">
                <a:solidFill>
                  <a:srgbClr val="000000"/>
                </a:solidFill>
                <a:latin typeface="Times New Roman" charset="0"/>
                <a:sym typeface="Symbol" charset="2"/>
              </a:rPr>
              <a:t>Z</a:t>
            </a:r>
            <a:r>
              <a:rPr lang="en-US" altLang="en-US" dirty="0">
                <a:solidFill>
                  <a:srgbClr val="000000"/>
                </a:solidFill>
                <a:latin typeface="Times New Roman" charset="0"/>
              </a:rPr>
              <a:t> = Z</a:t>
            </a:r>
            <a:r>
              <a:rPr lang="en-US" altLang="en-US" baseline="-25000" dirty="0">
                <a:solidFill>
                  <a:srgbClr val="000000"/>
                </a:solidFill>
                <a:latin typeface="Times New Roman" charset="0"/>
              </a:rPr>
              <a:t>2 </a:t>
            </a:r>
            <a:r>
              <a:rPr lang="en-US" altLang="en-US" dirty="0">
                <a:solidFill>
                  <a:srgbClr val="000000"/>
                </a:solidFill>
                <a:latin typeface="Times New Roman" charset="0"/>
              </a:rPr>
              <a:t>- Z</a:t>
            </a:r>
            <a:r>
              <a:rPr lang="en-US" altLang="en-US" baseline="-25000" dirty="0">
                <a:solidFill>
                  <a:srgbClr val="000000"/>
                </a:solidFill>
                <a:latin typeface="Times New Roman" charset="0"/>
              </a:rPr>
              <a:t>1 </a:t>
            </a:r>
            <a:r>
              <a:rPr lang="en-US" altLang="en-US" dirty="0">
                <a:solidFill>
                  <a:srgbClr val="000000"/>
                </a:solidFill>
                <a:latin typeface="Times New Roman" charset="0"/>
              </a:rPr>
              <a:t>= </a:t>
            </a:r>
            <a:r>
              <a:rPr lang="en-US" altLang="en-US" dirty="0">
                <a:solidFill>
                  <a:srgbClr val="FF0000"/>
                </a:solidFill>
                <a:latin typeface="Times New Roman" charset="0"/>
              </a:rPr>
              <a:t>dynamic height difference</a:t>
            </a:r>
            <a:endParaRPr lang="en-US" altLang="en-US" dirty="0">
              <a:solidFill>
                <a:srgbClr val="000000"/>
              </a:solidFill>
              <a:latin typeface="Times New Roman" charset="0"/>
            </a:endParaRPr>
          </a:p>
          <a:p>
            <a:endParaRPr lang="en-US" altLang="en-US" dirty="0">
              <a:solidFill>
                <a:srgbClr val="000000"/>
              </a:solidFill>
              <a:latin typeface="Times New Roman" charset="0"/>
            </a:endParaRPr>
          </a:p>
          <a:p>
            <a:r>
              <a:rPr lang="en-US" altLang="en-US" dirty="0">
                <a:solidFill>
                  <a:srgbClr val="000000"/>
                </a:solidFill>
                <a:latin typeface="Times New Roman" charset="0"/>
              </a:rPr>
              <a:t>f (v</a:t>
            </a:r>
            <a:r>
              <a:rPr lang="en-US" altLang="en-US" baseline="-25000" dirty="0">
                <a:solidFill>
                  <a:srgbClr val="000000"/>
                </a:solidFill>
                <a:latin typeface="Times New Roman" charset="0"/>
              </a:rPr>
              <a:t>2</a:t>
            </a:r>
            <a:r>
              <a:rPr lang="en-US" altLang="en-US" dirty="0">
                <a:solidFill>
                  <a:srgbClr val="000000"/>
                </a:solidFill>
                <a:latin typeface="Times New Roman" charset="0"/>
              </a:rPr>
              <a:t> - v</a:t>
            </a:r>
            <a:r>
              <a:rPr lang="en-US" altLang="en-US" baseline="-25000" dirty="0">
                <a:solidFill>
                  <a:srgbClr val="000000"/>
                </a:solidFill>
                <a:latin typeface="Times New Roman" charset="0"/>
              </a:rPr>
              <a:t>1</a:t>
            </a:r>
            <a:r>
              <a:rPr lang="en-US" altLang="en-US" dirty="0">
                <a:solidFill>
                  <a:srgbClr val="000000"/>
                </a:solidFill>
                <a:latin typeface="Times New Roman" charset="0"/>
              </a:rPr>
              <a:t>) = g</a:t>
            </a:r>
            <a:r>
              <a:rPr lang="en-US" altLang="en-US" dirty="0">
                <a:solidFill>
                  <a:srgbClr val="000000"/>
                </a:solidFill>
                <a:latin typeface="Times New Roman" charset="0"/>
                <a:sym typeface="Symbol" charset="2"/>
              </a:rPr>
              <a:t>Z</a:t>
            </a:r>
            <a:r>
              <a:rPr lang="en-US" altLang="en-US" dirty="0">
                <a:solidFill>
                  <a:srgbClr val="000000"/>
                </a:solidFill>
                <a:latin typeface="Times New Roman" charset="0"/>
              </a:rPr>
              <a:t>/</a:t>
            </a:r>
            <a:r>
              <a:rPr lang="en-US" altLang="en-US" dirty="0">
                <a:solidFill>
                  <a:srgbClr val="000000"/>
                </a:solidFill>
                <a:latin typeface="Times New Roman" charset="0"/>
                <a:sym typeface="Symbol" charset="2"/>
              </a:rPr>
              <a:t></a:t>
            </a:r>
            <a:r>
              <a:rPr lang="en-US" altLang="en-US" dirty="0">
                <a:solidFill>
                  <a:srgbClr val="000000"/>
                </a:solidFill>
                <a:latin typeface="Times New Roman" charset="0"/>
              </a:rPr>
              <a:t>x	    </a:t>
            </a:r>
          </a:p>
          <a:p>
            <a:r>
              <a:rPr lang="en-US" altLang="en-US" dirty="0">
                <a:solidFill>
                  <a:srgbClr val="000000"/>
                </a:solidFill>
                <a:latin typeface="Times New Roman" charset="0"/>
              </a:rPr>
              <a:t>f (u</a:t>
            </a:r>
            <a:r>
              <a:rPr lang="en-US" altLang="en-US" baseline="-25000" dirty="0">
                <a:solidFill>
                  <a:srgbClr val="000000"/>
                </a:solidFill>
                <a:latin typeface="Times New Roman" charset="0"/>
              </a:rPr>
              <a:t>2</a:t>
            </a:r>
            <a:r>
              <a:rPr lang="en-US" altLang="en-US" dirty="0">
                <a:solidFill>
                  <a:srgbClr val="000000"/>
                </a:solidFill>
                <a:latin typeface="Times New Roman" charset="0"/>
              </a:rPr>
              <a:t> - u</a:t>
            </a:r>
            <a:r>
              <a:rPr lang="en-US" altLang="en-US" baseline="-25000" dirty="0">
                <a:solidFill>
                  <a:srgbClr val="000000"/>
                </a:solidFill>
                <a:latin typeface="Times New Roman" charset="0"/>
              </a:rPr>
              <a:t>1</a:t>
            </a:r>
            <a:r>
              <a:rPr lang="en-US" altLang="en-US" dirty="0">
                <a:solidFill>
                  <a:srgbClr val="000000"/>
                </a:solidFill>
                <a:latin typeface="Times New Roman" charset="0"/>
              </a:rPr>
              <a:t>) = -g</a:t>
            </a:r>
            <a:r>
              <a:rPr lang="en-US" altLang="en-US" dirty="0">
                <a:solidFill>
                  <a:srgbClr val="000000"/>
                </a:solidFill>
                <a:latin typeface="Times New Roman" charset="0"/>
                <a:sym typeface="Symbol" charset="2"/>
              </a:rPr>
              <a:t>Z</a:t>
            </a:r>
            <a:r>
              <a:rPr lang="en-US" altLang="en-US" dirty="0">
                <a:solidFill>
                  <a:srgbClr val="000000"/>
                </a:solidFill>
                <a:latin typeface="Times New Roman" charset="0"/>
              </a:rPr>
              <a:t>/</a:t>
            </a:r>
            <a:r>
              <a:rPr lang="en-US" altLang="en-US" dirty="0">
                <a:solidFill>
                  <a:srgbClr val="000000"/>
                </a:solidFill>
                <a:latin typeface="Times New Roman" charset="0"/>
                <a:sym typeface="Symbol" charset="2"/>
              </a:rPr>
              <a:t></a:t>
            </a:r>
            <a:r>
              <a:rPr lang="en-US" altLang="en-US" dirty="0">
                <a:solidFill>
                  <a:srgbClr val="000000"/>
                </a:solidFill>
                <a:latin typeface="Times New Roman" charset="0"/>
              </a:rPr>
              <a:t>y	    </a:t>
            </a:r>
          </a:p>
          <a:p>
            <a:endParaRPr lang="en-US" altLang="en-US" dirty="0">
              <a:solidFill>
                <a:srgbClr val="000000"/>
              </a:solidFill>
              <a:latin typeface="Times New Roman" charset="0"/>
            </a:endParaRPr>
          </a:p>
          <a:p>
            <a:r>
              <a:rPr lang="en-US" altLang="en-US" dirty="0">
                <a:solidFill>
                  <a:srgbClr val="000000"/>
                </a:solidFill>
                <a:latin typeface="Times New Roman" charset="0"/>
              </a:rPr>
              <a:t>If one set of the velocities are known, then the thermal wind balance will tell us the other set of the velocities are also known. </a:t>
            </a:r>
          </a:p>
        </p:txBody>
      </p:sp>
    </p:spTree>
    <p:extLst>
      <p:ext uri="{BB962C8B-B14F-4D97-AF65-F5344CB8AC3E}">
        <p14:creationId xmlns:p14="http://schemas.microsoft.com/office/powerpoint/2010/main" val="45580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1920" y="320040"/>
            <a:ext cx="8839200" cy="457200"/>
          </a:xfrm>
        </p:spPr>
        <p:txBody>
          <a:bodyPr>
            <a:noAutofit/>
          </a:bodyPr>
          <a:lstStyle/>
          <a:p>
            <a:pPr eaLnBrk="1" hangingPunct="1"/>
            <a:r>
              <a:rPr lang="en-US" altLang="en-US" sz="3600"/>
              <a:t>Reference level</a:t>
            </a:r>
            <a:endParaRPr lang="en-US" altLang="en-US" sz="3600" dirty="0"/>
          </a:p>
        </p:txBody>
      </p:sp>
      <p:sp>
        <p:nvSpPr>
          <p:cNvPr id="56323" name="Text Box 3"/>
          <p:cNvSpPr txBox="1">
            <a:spLocks noChangeArrowheads="1"/>
          </p:cNvSpPr>
          <p:nvPr/>
        </p:nvSpPr>
        <p:spPr bwMode="auto">
          <a:xfrm>
            <a:off x="853440" y="1023620"/>
            <a:ext cx="772668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sz="2800" dirty="0">
                <a:solidFill>
                  <a:srgbClr val="F41820"/>
                </a:solidFill>
                <a:latin typeface="Times New Roman" charset="0"/>
                <a:sym typeface="Symbol" charset="2"/>
              </a:rPr>
              <a:t>Reference velocities:</a:t>
            </a:r>
          </a:p>
          <a:p>
            <a:pPr algn="just"/>
            <a:r>
              <a:rPr lang="en-US" altLang="en-US" sz="2800" dirty="0">
                <a:solidFill>
                  <a:srgbClr val="F41820"/>
                </a:solidFill>
                <a:latin typeface="Times New Roman" charset="0"/>
                <a:sym typeface="Symbol" charset="2"/>
              </a:rPr>
              <a:t>Level of </a:t>
            </a:r>
            <a:r>
              <a:rPr lang="en-US" altLang="en-US" sz="2800" dirty="0">
                <a:solidFill>
                  <a:srgbClr val="0000FF"/>
                </a:solidFill>
                <a:latin typeface="Times New Roman" charset="0"/>
                <a:sym typeface="Symbol" charset="2"/>
              </a:rPr>
              <a:t>no</a:t>
            </a:r>
            <a:r>
              <a:rPr lang="en-US" altLang="en-US" sz="2800" dirty="0">
                <a:solidFill>
                  <a:srgbClr val="F41820"/>
                </a:solidFill>
                <a:latin typeface="Times New Roman" charset="0"/>
                <a:sym typeface="Symbol" charset="2"/>
              </a:rPr>
              <a:t> motion</a:t>
            </a:r>
            <a:r>
              <a:rPr lang="en-US" altLang="en-US" sz="2800" dirty="0">
                <a:solidFill>
                  <a:srgbClr val="000000"/>
                </a:solidFill>
                <a:latin typeface="Times New Roman" charset="0"/>
                <a:sym typeface="Symbol" charset="2"/>
              </a:rPr>
              <a:t>: Old-fashioned - assume 0 velocity at some great depth, and compute velocities at all shallower depths. This is useful if you are focused on very energetic upper ocean flows, but not useful if you want to look at small deep flows.</a:t>
            </a:r>
          </a:p>
          <a:p>
            <a:pPr algn="just"/>
            <a:endParaRPr lang="en-US" altLang="en-US" sz="2800" dirty="0">
              <a:solidFill>
                <a:srgbClr val="000000"/>
              </a:solidFill>
              <a:latin typeface="Times New Roman" charset="0"/>
              <a:sym typeface="Symbol" charset="2"/>
            </a:endParaRPr>
          </a:p>
          <a:p>
            <a:pPr algn="just"/>
            <a:r>
              <a:rPr lang="en-US" altLang="en-US" sz="2800" dirty="0">
                <a:solidFill>
                  <a:srgbClr val="F41820"/>
                </a:solidFill>
                <a:latin typeface="Times New Roman" charset="0"/>
                <a:sym typeface="Symbol" charset="2"/>
              </a:rPr>
              <a:t>Level of </a:t>
            </a:r>
            <a:r>
              <a:rPr lang="en-US" altLang="en-US" sz="2800" dirty="0">
                <a:solidFill>
                  <a:srgbClr val="0000FF"/>
                </a:solidFill>
                <a:latin typeface="Times New Roman" charset="0"/>
                <a:sym typeface="Symbol" charset="2"/>
              </a:rPr>
              <a:t>known</a:t>
            </a:r>
            <a:r>
              <a:rPr lang="en-US" altLang="en-US" sz="2800" dirty="0">
                <a:solidFill>
                  <a:srgbClr val="F41820"/>
                </a:solidFill>
                <a:latin typeface="Times New Roman" charset="0"/>
                <a:sym typeface="Symbol" charset="2"/>
              </a:rPr>
              <a:t> motion</a:t>
            </a:r>
            <a:r>
              <a:rPr lang="en-US" altLang="en-US" sz="2800" dirty="0">
                <a:solidFill>
                  <a:srgbClr val="000000"/>
                </a:solidFill>
                <a:latin typeface="Times New Roman" charset="0"/>
                <a:sym typeface="Symbol" charset="2"/>
              </a:rPr>
              <a:t>: Much better - observe or determine through external means (use of tracers, mass balance, </a:t>
            </a:r>
            <a:r>
              <a:rPr lang="en-US" altLang="en-US" sz="2800" dirty="0" err="1">
                <a:solidFill>
                  <a:srgbClr val="000000"/>
                </a:solidFill>
                <a:latin typeface="Times New Roman" charset="0"/>
                <a:sym typeface="Symbol" charset="2"/>
              </a:rPr>
              <a:t>etc</a:t>
            </a:r>
            <a:r>
              <a:rPr lang="en-US" altLang="en-US" sz="2800" dirty="0">
                <a:solidFill>
                  <a:srgbClr val="000000"/>
                </a:solidFill>
                <a:latin typeface="Times New Roman" charset="0"/>
                <a:sym typeface="Symbol" charset="2"/>
              </a:rPr>
              <a:t>) a good guess at the velocity at some depth.  This is essential if you want to study deep circulation.</a:t>
            </a:r>
            <a:endParaRPr lang="en-US" altLang="en-US" dirty="0">
              <a:solidFill>
                <a:srgbClr val="000000"/>
              </a:solidFill>
              <a:latin typeface="Times New Roman" charset="0"/>
            </a:endParaRPr>
          </a:p>
        </p:txBody>
      </p:sp>
    </p:spTree>
    <p:extLst>
      <p:ext uri="{BB962C8B-B14F-4D97-AF65-F5344CB8AC3E}">
        <p14:creationId xmlns:p14="http://schemas.microsoft.com/office/powerpoint/2010/main" val="50081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99160" y="76200"/>
            <a:ext cx="7772400" cy="1143000"/>
          </a:xfrm>
        </p:spPr>
        <p:txBody>
          <a:bodyPr/>
          <a:lstStyle/>
          <a:p>
            <a:pPr eaLnBrk="1" hangingPunct="1"/>
            <a:r>
              <a:rPr lang="en-US" altLang="en-US" sz="2400"/>
              <a:t>Gulf Stream density, dynamic height and geostrophic velocity</a:t>
            </a:r>
          </a:p>
        </p:txBody>
      </p:sp>
      <p:pic>
        <p:nvPicPr>
          <p:cNvPr id="58371" name="Picture 4" descr="chapter8_fig21A22_SIGMA0_dynht"/>
          <p:cNvPicPr>
            <a:picLocks noChangeAspect="1" noChangeArrowheads="1"/>
          </p:cNvPicPr>
          <p:nvPr/>
        </p:nvPicPr>
        <p:blipFill>
          <a:blip r:embed="rId3">
            <a:extLst>
              <a:ext uri="{28A0092B-C50C-407E-A947-70E740481C1C}">
                <a14:useLocalDpi xmlns:a14="http://schemas.microsoft.com/office/drawing/2010/main" val="0"/>
              </a:ext>
            </a:extLst>
          </a:blip>
          <a:srcRect t="5272"/>
          <a:stretch>
            <a:fillRect/>
          </a:stretch>
        </p:blipFill>
        <p:spPr bwMode="auto">
          <a:xfrm>
            <a:off x="228600" y="1219200"/>
            <a:ext cx="65897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5"/>
          <p:cNvSpPr txBox="1">
            <a:spLocks noChangeArrowheads="1"/>
          </p:cNvSpPr>
          <p:nvPr/>
        </p:nvSpPr>
        <p:spPr bwMode="auto">
          <a:xfrm>
            <a:off x="6629400" y="63960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dirty="0">
                <a:solidFill>
                  <a:srgbClr val="000000"/>
                </a:solidFill>
              </a:rPr>
              <a:t>DPO Fig. 7.11</a:t>
            </a:r>
          </a:p>
        </p:txBody>
      </p:sp>
      <p:sp>
        <p:nvSpPr>
          <p:cNvPr id="58373" name="TextBox 4"/>
          <p:cNvSpPr txBox="1">
            <a:spLocks noChangeArrowheads="1"/>
          </p:cNvSpPr>
          <p:nvPr/>
        </p:nvSpPr>
        <p:spPr bwMode="auto">
          <a:xfrm>
            <a:off x="7010400" y="1219200"/>
            <a:ext cx="213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000000"/>
                </a:solidFill>
              </a:rPr>
              <a:t>In this example, compute geostrophic velocities relative to 0 cm/sec at 3000 dbar. If we KNOW v at 3000 dbar, then just add it to the whole profile</a:t>
            </a:r>
          </a:p>
        </p:txBody>
      </p:sp>
    </p:spTree>
    <p:extLst>
      <p:ext uri="{BB962C8B-B14F-4D97-AF65-F5344CB8AC3E}">
        <p14:creationId xmlns:p14="http://schemas.microsoft.com/office/powerpoint/2010/main" val="152661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761"/>
            <a:ext cx="8229600" cy="465101"/>
          </a:xfrm>
        </p:spPr>
        <p:txBody>
          <a:bodyPr>
            <a:normAutofit fontScale="90000"/>
          </a:bodyPr>
          <a:lstStyle/>
          <a:p>
            <a:r>
              <a:rPr lang="en-US" dirty="0"/>
              <a:t>Term Project outline</a:t>
            </a:r>
          </a:p>
        </p:txBody>
      </p:sp>
      <p:sp>
        <p:nvSpPr>
          <p:cNvPr id="3" name="Content Placeholder 2"/>
          <p:cNvSpPr>
            <a:spLocks noGrp="1"/>
          </p:cNvSpPr>
          <p:nvPr>
            <p:ph idx="1"/>
          </p:nvPr>
        </p:nvSpPr>
        <p:spPr>
          <a:xfrm>
            <a:off x="457200" y="1357109"/>
            <a:ext cx="8229600" cy="5225060"/>
          </a:xfrm>
        </p:spPr>
        <p:txBody>
          <a:bodyPr>
            <a:normAutofit/>
          </a:bodyPr>
          <a:lstStyle/>
          <a:p>
            <a:r>
              <a:rPr lang="en-US" sz="2400" b="1" dirty="0"/>
              <a:t>Due date: October 4th</a:t>
            </a:r>
          </a:p>
          <a:p>
            <a:r>
              <a:rPr lang="en-US" sz="2400" dirty="0"/>
              <a:t>Develop an outline based on </a:t>
            </a:r>
            <a:r>
              <a:rPr lang="en-US" sz="2400"/>
              <a:t>your questions. </a:t>
            </a:r>
          </a:p>
          <a:p>
            <a:r>
              <a:rPr lang="en-US" sz="2400" dirty="0"/>
              <a:t>Based on the research questions, identify a few key papers.  </a:t>
            </a:r>
          </a:p>
          <a:p>
            <a:r>
              <a:rPr lang="en-US" sz="2400" dirty="0"/>
              <a:t>Develop a list of papers to read</a:t>
            </a:r>
          </a:p>
          <a:p>
            <a:pPr lvl="1"/>
            <a:r>
              <a:rPr lang="en-US" sz="2000" dirty="0"/>
              <a:t>Major journals (annual reviews, reviews of geophysics, Nature, Science, PNAS, </a:t>
            </a:r>
            <a:r>
              <a:rPr lang="en-US" sz="2000" dirty="0" err="1"/>
              <a:t>etc</a:t>
            </a:r>
            <a:r>
              <a:rPr lang="en-US" sz="2000" dirty="0"/>
              <a:t>). Citation search. </a:t>
            </a:r>
          </a:p>
          <a:p>
            <a:pPr lvl="1"/>
            <a:r>
              <a:rPr lang="en-US" sz="2000" dirty="0"/>
              <a:t>You just need to develop a list. You don’t have to read all of the references to write/submit the outline. </a:t>
            </a:r>
          </a:p>
          <a:p>
            <a:r>
              <a:rPr lang="en-US" sz="2400" dirty="0"/>
              <a:t>Download PDFs. Start reading. </a:t>
            </a:r>
          </a:p>
          <a:p>
            <a:pPr lvl="1"/>
            <a:r>
              <a:rPr lang="en-US" sz="2000" dirty="0"/>
              <a:t>When reading references, focus on the main points</a:t>
            </a:r>
          </a:p>
          <a:p>
            <a:pPr lvl="1"/>
            <a:r>
              <a:rPr lang="en-US" sz="2000" dirty="0"/>
              <a:t>Write your own summary</a:t>
            </a:r>
          </a:p>
          <a:p>
            <a:pPr lvl="1"/>
            <a:r>
              <a:rPr lang="en-US" sz="2000" dirty="0"/>
              <a:t>You don’t need to understand every detail to get the big picture</a:t>
            </a:r>
          </a:p>
          <a:p>
            <a:pPr lvl="1"/>
            <a:r>
              <a:rPr lang="en-US" sz="2000" dirty="0"/>
              <a:t>Find more papers, building up your reference list (aim for 10+)</a:t>
            </a:r>
          </a:p>
        </p:txBody>
      </p:sp>
    </p:spTree>
    <p:extLst>
      <p:ext uri="{BB962C8B-B14F-4D97-AF65-F5344CB8AC3E}">
        <p14:creationId xmlns:p14="http://schemas.microsoft.com/office/powerpoint/2010/main" val="372946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65760" y="289560"/>
            <a:ext cx="8138160" cy="990600"/>
          </a:xfrm>
        </p:spPr>
        <p:txBody>
          <a:bodyPr>
            <a:noAutofit/>
          </a:bodyPr>
          <a:lstStyle/>
          <a:p>
            <a:pPr eaLnBrk="1" hangingPunct="1"/>
            <a:r>
              <a:rPr lang="en-US" altLang="en-US" sz="2800" dirty="0"/>
              <a:t>Steric height at 1000 </a:t>
            </a:r>
            <a:r>
              <a:rPr lang="en-US" altLang="en-US" sz="2800" dirty="0" err="1"/>
              <a:t>dbar</a:t>
            </a:r>
            <a:r>
              <a:rPr lang="en-US" altLang="en-US" sz="2800" dirty="0"/>
              <a:t> in the N. Atlantic.  </a:t>
            </a:r>
            <a:r>
              <a:rPr lang="en-US" altLang="en-US" sz="2800" dirty="0">
                <a:solidFill>
                  <a:srgbClr val="000000"/>
                </a:solidFill>
              </a:rPr>
              <a:t>Values are similar to sea surface height in meters. (Reid, 1994) </a:t>
            </a:r>
          </a:p>
        </p:txBody>
      </p:sp>
      <p:sp>
        <p:nvSpPr>
          <p:cNvPr id="70659" name="TextBox 6"/>
          <p:cNvSpPr txBox="1">
            <a:spLocks noChangeArrowheads="1"/>
          </p:cNvSpPr>
          <p:nvPr/>
        </p:nvSpPr>
        <p:spPr bwMode="auto">
          <a:xfrm>
            <a:off x="7620000" y="6019800"/>
            <a:ext cx="152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en-US">
                <a:solidFill>
                  <a:srgbClr val="000000"/>
                </a:solidFill>
              </a:rPr>
              <a:t>DPO Fig. S9.2b</a:t>
            </a:r>
          </a:p>
        </p:txBody>
      </p:sp>
      <p:pic>
        <p:nvPicPr>
          <p:cNvPr id="70660" name="Picture 4" descr="figS9.2b_from9.37d_reid_atl_1000_dbar_pio94.pdf"/>
          <p:cNvPicPr>
            <a:picLocks noChangeAspect="1"/>
          </p:cNvPicPr>
          <p:nvPr/>
        </p:nvPicPr>
        <p:blipFill>
          <a:blip r:embed="rId3">
            <a:extLst>
              <a:ext uri="{28A0092B-C50C-407E-A947-70E740481C1C}">
                <a14:useLocalDpi xmlns:a14="http://schemas.microsoft.com/office/drawing/2010/main" val="0"/>
              </a:ext>
            </a:extLst>
          </a:blip>
          <a:srcRect l="17166" t="12038" r="28191" b="56853"/>
          <a:stretch>
            <a:fillRect/>
          </a:stretch>
        </p:blipFill>
        <p:spPr bwMode="auto">
          <a:xfrm>
            <a:off x="579120" y="1481931"/>
            <a:ext cx="67214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80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txBody>
          <a:bodyPr>
            <a:normAutofit fontScale="90000"/>
          </a:bodyPr>
          <a:lstStyle/>
          <a:p>
            <a:r>
              <a:rPr lang="en-US" dirty="0"/>
              <a:t>Global SSH, </a:t>
            </a:r>
            <a:r>
              <a:rPr lang="en-US" dirty="0" err="1"/>
              <a:t>Niiler</a:t>
            </a:r>
            <a:r>
              <a:rPr lang="en-US" dirty="0"/>
              <a:t> et al., 2003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4760"/>
            <a:ext cx="9144000" cy="4761921"/>
          </a:xfrm>
          <a:prstGeom prst="rect">
            <a:avLst/>
          </a:prstGeom>
        </p:spPr>
      </p:pic>
    </p:spTree>
    <p:extLst>
      <p:ext uri="{BB962C8B-B14F-4D97-AF65-F5344CB8AC3E}">
        <p14:creationId xmlns:p14="http://schemas.microsoft.com/office/powerpoint/2010/main" val="71341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639762"/>
          </a:xfrm>
        </p:spPr>
        <p:txBody>
          <a:bodyPr>
            <a:normAutofit fontScale="90000"/>
          </a:bodyPr>
          <a:lstStyle/>
          <a:p>
            <a:r>
              <a:rPr lang="en-US" dirty="0"/>
              <a:t>WOCE line P16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320"/>
            <a:ext cx="9144000" cy="1979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4400"/>
            <a:ext cx="6379630" cy="3322320"/>
          </a:xfrm>
          <a:prstGeom prst="rect">
            <a:avLst/>
          </a:prstGeom>
        </p:spPr>
      </p:pic>
      <p:cxnSp>
        <p:nvCxnSpPr>
          <p:cNvPr id="7" name="Straight Connector 6"/>
          <p:cNvCxnSpPr/>
          <p:nvPr/>
        </p:nvCxnSpPr>
        <p:spPr>
          <a:xfrm>
            <a:off x="3810000" y="1463040"/>
            <a:ext cx="15240" cy="188976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68440" y="1161871"/>
            <a:ext cx="2240280" cy="1938992"/>
          </a:xfrm>
          <a:prstGeom prst="rect">
            <a:avLst/>
          </a:prstGeom>
          <a:noFill/>
        </p:spPr>
        <p:txBody>
          <a:bodyPr wrap="square" rtlCol="0">
            <a:spAutoFit/>
          </a:bodyPr>
          <a:lstStyle/>
          <a:p>
            <a:r>
              <a:rPr lang="en-US" sz="2000" dirty="0"/>
              <a:t>Relatively high SSH of the subtropics is reflected in the deep thermocline (i.e. high steric height).  </a:t>
            </a:r>
          </a:p>
        </p:txBody>
      </p:sp>
    </p:spTree>
    <p:extLst>
      <p:ext uri="{BB962C8B-B14F-4D97-AF65-F5344CB8AC3E}">
        <p14:creationId xmlns:p14="http://schemas.microsoft.com/office/powerpoint/2010/main" val="113110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639762"/>
          </a:xfrm>
        </p:spPr>
        <p:txBody>
          <a:bodyPr>
            <a:normAutofit fontScale="90000"/>
          </a:bodyPr>
          <a:lstStyle/>
          <a:p>
            <a:r>
              <a:rPr lang="en-US" dirty="0"/>
              <a:t>WOCE line P13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6379630" cy="3322320"/>
          </a:xfrm>
          <a:prstGeom prst="rect">
            <a:avLst/>
          </a:prstGeom>
        </p:spPr>
      </p:pic>
      <p:cxnSp>
        <p:nvCxnSpPr>
          <p:cNvPr id="7" name="Straight Connector 6"/>
          <p:cNvCxnSpPr/>
          <p:nvPr/>
        </p:nvCxnSpPr>
        <p:spPr>
          <a:xfrm flipH="1">
            <a:off x="3169920" y="1463040"/>
            <a:ext cx="15240" cy="83820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68440" y="1161871"/>
            <a:ext cx="2240280" cy="1938992"/>
          </a:xfrm>
          <a:prstGeom prst="rect">
            <a:avLst/>
          </a:prstGeom>
          <a:noFill/>
        </p:spPr>
        <p:txBody>
          <a:bodyPr wrap="square" rtlCol="0">
            <a:spAutoFit/>
          </a:bodyPr>
          <a:lstStyle/>
          <a:p>
            <a:r>
              <a:rPr lang="en-US" sz="2000" dirty="0"/>
              <a:t>The high SSH of the western subtropics is reflected in the deep thermocline (i.e. high steric height).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 y="4236720"/>
            <a:ext cx="5918200" cy="2349500"/>
          </a:xfrm>
          <a:prstGeom prst="rect">
            <a:avLst/>
          </a:prstGeom>
        </p:spPr>
      </p:pic>
    </p:spTree>
    <p:extLst>
      <p:ext uri="{BB962C8B-B14F-4D97-AF65-F5344CB8AC3E}">
        <p14:creationId xmlns:p14="http://schemas.microsoft.com/office/powerpoint/2010/main" val="143313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6" y="299540"/>
            <a:ext cx="8781594" cy="974317"/>
          </a:xfrm>
        </p:spPr>
        <p:txBody>
          <a:bodyPr>
            <a:noAutofit/>
          </a:bodyPr>
          <a:lstStyle/>
          <a:p>
            <a:r>
              <a:rPr lang="en-US" sz="4000" dirty="0"/>
              <a:t>Wind driven flow: Ekman circulation</a:t>
            </a:r>
          </a:p>
        </p:txBody>
      </p:sp>
      <p:graphicFrame>
        <p:nvGraphicFramePr>
          <p:cNvPr id="3" name="Object 2"/>
          <p:cNvGraphicFramePr>
            <a:graphicFrameLocks noChangeAspect="1"/>
          </p:cNvGraphicFramePr>
          <p:nvPr>
            <p:extLst>
              <p:ext uri="{D42A27DB-BD31-4B8C-83A1-F6EECF244321}">
                <p14:modId xmlns:p14="http://schemas.microsoft.com/office/powerpoint/2010/main" val="2722174053"/>
              </p:ext>
            </p:extLst>
          </p:nvPr>
        </p:nvGraphicFramePr>
        <p:xfrm>
          <a:off x="2884476" y="2491477"/>
          <a:ext cx="4041214" cy="3816346"/>
        </p:xfrm>
        <a:graphic>
          <a:graphicData uri="http://schemas.openxmlformats.org/presentationml/2006/ole">
            <mc:AlternateContent xmlns:mc="http://schemas.openxmlformats.org/markup-compatibility/2006">
              <mc:Choice xmlns:v="urn:schemas-microsoft-com:vml" Requires="v">
                <p:oleObj spid="_x0000_s1116" name="Equation" r:id="rId3" imgW="1384300" imgH="1308100" progId="Equation.3">
                  <p:embed/>
                </p:oleObj>
              </mc:Choice>
              <mc:Fallback>
                <p:oleObj name="Equation" r:id="rId3" imgW="1384300" imgH="1308100" progId="Equation.3">
                  <p:embed/>
                  <p:pic>
                    <p:nvPicPr>
                      <p:cNvPr id="0" name=""/>
                      <p:cNvPicPr/>
                      <p:nvPr/>
                    </p:nvPicPr>
                    <p:blipFill>
                      <a:blip r:embed="rId4"/>
                      <a:stretch>
                        <a:fillRect/>
                      </a:stretch>
                    </p:blipFill>
                    <p:spPr>
                      <a:xfrm>
                        <a:off x="2884476" y="2491477"/>
                        <a:ext cx="4041214" cy="3816346"/>
                      </a:xfrm>
                      <a:prstGeom prst="rect">
                        <a:avLst/>
                      </a:prstGeom>
                    </p:spPr>
                  </p:pic>
                </p:oleObj>
              </mc:Fallback>
            </mc:AlternateContent>
          </a:graphicData>
        </a:graphic>
      </p:graphicFrame>
      <p:sp>
        <p:nvSpPr>
          <p:cNvPr id="4" name="TextBox 3"/>
          <p:cNvSpPr txBox="1"/>
          <p:nvPr/>
        </p:nvSpPr>
        <p:spPr>
          <a:xfrm>
            <a:off x="546846" y="1481435"/>
            <a:ext cx="8231886" cy="523220"/>
          </a:xfrm>
          <a:prstGeom prst="rect">
            <a:avLst/>
          </a:prstGeom>
          <a:noFill/>
        </p:spPr>
        <p:txBody>
          <a:bodyPr wrap="square" rtlCol="0">
            <a:spAutoFit/>
          </a:bodyPr>
          <a:lstStyle/>
          <a:p>
            <a:r>
              <a:rPr lang="en-US" sz="2800" b="1" dirty="0">
                <a:solidFill>
                  <a:srgbClr val="0000FF"/>
                </a:solidFill>
              </a:rPr>
              <a:t>Ekman flow: </a:t>
            </a:r>
            <a:r>
              <a:rPr lang="en-US" sz="2800" b="1" dirty="0" err="1">
                <a:solidFill>
                  <a:srgbClr val="0000FF"/>
                </a:solidFill>
              </a:rPr>
              <a:t>Coriolis</a:t>
            </a:r>
            <a:r>
              <a:rPr lang="en-US" sz="2800" b="1" dirty="0">
                <a:solidFill>
                  <a:srgbClr val="0000FF"/>
                </a:solidFill>
              </a:rPr>
              <a:t> and Frictional force by wind</a:t>
            </a:r>
          </a:p>
        </p:txBody>
      </p:sp>
      <p:sp>
        <p:nvSpPr>
          <p:cNvPr id="5" name="TextBox 4"/>
          <p:cNvSpPr txBox="1"/>
          <p:nvPr/>
        </p:nvSpPr>
        <p:spPr>
          <a:xfrm>
            <a:off x="778723" y="2588038"/>
            <a:ext cx="2947165" cy="3416320"/>
          </a:xfrm>
          <a:prstGeom prst="rect">
            <a:avLst/>
          </a:prstGeom>
          <a:noFill/>
        </p:spPr>
        <p:txBody>
          <a:bodyPr wrap="square" rtlCol="0">
            <a:spAutoFit/>
          </a:bodyPr>
          <a:lstStyle/>
          <a:p>
            <a:r>
              <a:rPr lang="en-US" dirty="0"/>
              <a:t> X (east-west)</a:t>
            </a:r>
          </a:p>
          <a:p>
            <a:endParaRPr lang="en-US" dirty="0"/>
          </a:p>
          <a:p>
            <a:endParaRPr lang="en-US" dirty="0"/>
          </a:p>
          <a:p>
            <a:endParaRPr lang="en-US" dirty="0"/>
          </a:p>
          <a:p>
            <a:endParaRPr lang="en-US" dirty="0"/>
          </a:p>
          <a:p>
            <a:endParaRPr lang="en-US" dirty="0"/>
          </a:p>
          <a:p>
            <a:r>
              <a:rPr lang="en-US" dirty="0"/>
              <a:t>Y (north-south)</a:t>
            </a:r>
          </a:p>
          <a:p>
            <a:endParaRPr lang="en-US" dirty="0"/>
          </a:p>
          <a:p>
            <a:endParaRPr lang="en-US" dirty="0"/>
          </a:p>
          <a:p>
            <a:endParaRPr lang="en-US" dirty="0"/>
          </a:p>
          <a:p>
            <a:endParaRPr lang="en-US" dirty="0"/>
          </a:p>
          <a:p>
            <a:r>
              <a:rPr lang="en-US" dirty="0"/>
              <a:t>Z (vertical)</a:t>
            </a:r>
          </a:p>
        </p:txBody>
      </p:sp>
      <p:sp>
        <p:nvSpPr>
          <p:cNvPr id="6" name="Rectangle 5"/>
          <p:cNvSpPr/>
          <p:nvPr/>
        </p:nvSpPr>
        <p:spPr>
          <a:xfrm>
            <a:off x="3575608" y="2323732"/>
            <a:ext cx="838418" cy="2731153"/>
          </a:xfrm>
          <a:prstGeom prst="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04912" y="2323732"/>
            <a:ext cx="620778" cy="2731153"/>
          </a:xfrm>
          <a:prstGeom prst="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56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062"/>
          </a:xfrm>
        </p:spPr>
        <p:txBody>
          <a:bodyPr>
            <a:normAutofit fontScale="90000"/>
          </a:bodyPr>
          <a:lstStyle/>
          <a:p>
            <a:r>
              <a:rPr lang="en-US" dirty="0"/>
              <a:t>Observed wind stress</a:t>
            </a:r>
          </a:p>
        </p:txBody>
      </p:sp>
      <p:pic>
        <p:nvPicPr>
          <p:cNvPr id="3" name="Picture 4"/>
          <p:cNvPicPr>
            <a:picLocks noChangeAspect="1" noChangeArrowheads="1"/>
          </p:cNvPicPr>
          <p:nvPr/>
        </p:nvPicPr>
        <p:blipFill>
          <a:blip r:embed="rId2"/>
          <a:srcRect/>
          <a:stretch>
            <a:fillRect/>
          </a:stretch>
        </p:blipFill>
        <p:spPr bwMode="auto">
          <a:xfrm>
            <a:off x="762000" y="1039916"/>
            <a:ext cx="7696200" cy="5664200"/>
          </a:xfrm>
          <a:prstGeom prst="rect">
            <a:avLst/>
          </a:prstGeom>
          <a:noFill/>
          <a:ln w="9525">
            <a:noFill/>
            <a:miter lim="800000"/>
            <a:headEnd/>
            <a:tailEnd/>
          </a:ln>
        </p:spPr>
      </p:pic>
      <p:sp>
        <p:nvSpPr>
          <p:cNvPr id="4" name="TextBox 3"/>
          <p:cNvSpPr txBox="1"/>
          <p:nvPr/>
        </p:nvSpPr>
        <p:spPr>
          <a:xfrm>
            <a:off x="123297" y="5818745"/>
            <a:ext cx="4105784" cy="461665"/>
          </a:xfrm>
          <a:prstGeom prst="rect">
            <a:avLst/>
          </a:prstGeom>
          <a:noFill/>
        </p:spPr>
        <p:txBody>
          <a:bodyPr wrap="square" rtlCol="0">
            <a:spAutoFit/>
          </a:bodyPr>
          <a:lstStyle/>
          <a:p>
            <a:r>
              <a:rPr lang="en-US" sz="2400" dirty="0">
                <a:solidFill>
                  <a:srgbClr val="0000FF"/>
                </a:solidFill>
              </a:rPr>
              <a:t>Blue = westward (trade wind)</a:t>
            </a:r>
          </a:p>
        </p:txBody>
      </p:sp>
      <p:sp>
        <p:nvSpPr>
          <p:cNvPr id="5" name="TextBox 4"/>
          <p:cNvSpPr txBox="1"/>
          <p:nvPr/>
        </p:nvSpPr>
        <p:spPr>
          <a:xfrm>
            <a:off x="4776031" y="5798539"/>
            <a:ext cx="4105784" cy="461665"/>
          </a:xfrm>
          <a:prstGeom prst="rect">
            <a:avLst/>
          </a:prstGeom>
          <a:noFill/>
        </p:spPr>
        <p:txBody>
          <a:bodyPr wrap="square" rtlCol="0">
            <a:spAutoFit/>
          </a:bodyPr>
          <a:lstStyle/>
          <a:p>
            <a:r>
              <a:rPr lang="en-US" sz="2400" dirty="0">
                <a:solidFill>
                  <a:srgbClr val="FF0000"/>
                </a:solidFill>
              </a:rPr>
              <a:t>Red = eastward (westerly wind)</a:t>
            </a:r>
          </a:p>
        </p:txBody>
      </p:sp>
    </p:spTree>
    <p:extLst>
      <p:ext uri="{BB962C8B-B14F-4D97-AF65-F5344CB8AC3E}">
        <p14:creationId xmlns:p14="http://schemas.microsoft.com/office/powerpoint/2010/main" val="292532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062"/>
          </a:xfrm>
        </p:spPr>
        <p:txBody>
          <a:bodyPr>
            <a:normAutofit fontScale="90000"/>
          </a:bodyPr>
          <a:lstStyle/>
          <a:p>
            <a:r>
              <a:rPr lang="en-US" dirty="0"/>
              <a:t>Observed wind stress</a:t>
            </a:r>
          </a:p>
        </p:txBody>
      </p:sp>
      <p:pic>
        <p:nvPicPr>
          <p:cNvPr id="3" name="Picture 4"/>
          <p:cNvPicPr>
            <a:picLocks noChangeAspect="1" noChangeArrowheads="1"/>
          </p:cNvPicPr>
          <p:nvPr/>
        </p:nvPicPr>
        <p:blipFill>
          <a:blip r:embed="rId2"/>
          <a:srcRect/>
          <a:stretch>
            <a:fillRect/>
          </a:stretch>
        </p:blipFill>
        <p:spPr bwMode="auto">
          <a:xfrm>
            <a:off x="762000" y="1039916"/>
            <a:ext cx="7696200" cy="5664200"/>
          </a:xfrm>
          <a:prstGeom prst="rect">
            <a:avLst/>
          </a:prstGeom>
          <a:noFill/>
          <a:ln w="9525">
            <a:noFill/>
            <a:miter lim="800000"/>
            <a:headEnd/>
            <a:tailEnd/>
          </a:ln>
        </p:spPr>
      </p:pic>
      <p:sp>
        <p:nvSpPr>
          <p:cNvPr id="4" name="TextBox 3"/>
          <p:cNvSpPr txBox="1"/>
          <p:nvPr/>
        </p:nvSpPr>
        <p:spPr>
          <a:xfrm>
            <a:off x="123297" y="5818745"/>
            <a:ext cx="4105784" cy="461665"/>
          </a:xfrm>
          <a:prstGeom prst="rect">
            <a:avLst/>
          </a:prstGeom>
          <a:noFill/>
        </p:spPr>
        <p:txBody>
          <a:bodyPr wrap="square" rtlCol="0">
            <a:spAutoFit/>
          </a:bodyPr>
          <a:lstStyle/>
          <a:p>
            <a:r>
              <a:rPr lang="en-US" sz="2400" dirty="0">
                <a:solidFill>
                  <a:srgbClr val="0000FF"/>
                </a:solidFill>
              </a:rPr>
              <a:t>Blue = westward (trade wind)</a:t>
            </a:r>
          </a:p>
        </p:txBody>
      </p:sp>
      <p:sp>
        <p:nvSpPr>
          <p:cNvPr id="5" name="TextBox 4"/>
          <p:cNvSpPr txBox="1"/>
          <p:nvPr/>
        </p:nvSpPr>
        <p:spPr>
          <a:xfrm>
            <a:off x="4776031" y="5798539"/>
            <a:ext cx="4105784" cy="461665"/>
          </a:xfrm>
          <a:prstGeom prst="rect">
            <a:avLst/>
          </a:prstGeom>
          <a:noFill/>
        </p:spPr>
        <p:txBody>
          <a:bodyPr wrap="square" rtlCol="0">
            <a:spAutoFit/>
          </a:bodyPr>
          <a:lstStyle/>
          <a:p>
            <a:r>
              <a:rPr lang="en-US" sz="2400" dirty="0">
                <a:solidFill>
                  <a:srgbClr val="FF0000"/>
                </a:solidFill>
              </a:rPr>
              <a:t>Red = eastward (westerly wind)</a:t>
            </a:r>
          </a:p>
        </p:txBody>
      </p:sp>
      <p:cxnSp>
        <p:nvCxnSpPr>
          <p:cNvPr id="7" name="Straight Arrow Connector 6"/>
          <p:cNvCxnSpPr/>
          <p:nvPr/>
        </p:nvCxnSpPr>
        <p:spPr>
          <a:xfrm flipH="1">
            <a:off x="4229081" y="2865120"/>
            <a:ext cx="952519" cy="27432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349551" y="2831802"/>
            <a:ext cx="952519" cy="27432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4930122" y="3578196"/>
            <a:ext cx="901923" cy="251277"/>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6871341" y="3509799"/>
            <a:ext cx="901923" cy="251277"/>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725227" y="3746377"/>
            <a:ext cx="901923" cy="251277"/>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525187" y="4604497"/>
            <a:ext cx="1720933" cy="448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144620" y="4649297"/>
            <a:ext cx="88686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374150" y="4899378"/>
            <a:ext cx="1111944" cy="448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656449" y="2392956"/>
            <a:ext cx="1048891" cy="12356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60568" y="2375942"/>
            <a:ext cx="913844" cy="15346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92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Ekman spiral</a:t>
            </a:r>
          </a:p>
        </p:txBody>
      </p:sp>
      <p:pic>
        <p:nvPicPr>
          <p:cNvPr id="3" name="Picture 1028"/>
          <p:cNvPicPr>
            <a:picLocks noChangeAspect="1" noChangeArrowheads="1"/>
          </p:cNvPicPr>
          <p:nvPr/>
        </p:nvPicPr>
        <p:blipFill>
          <a:blip r:embed="rId2"/>
          <a:srcRect/>
          <a:stretch>
            <a:fillRect/>
          </a:stretch>
        </p:blipFill>
        <p:spPr bwMode="auto">
          <a:xfrm>
            <a:off x="2845279" y="1643865"/>
            <a:ext cx="5986601" cy="4532958"/>
          </a:xfrm>
          <a:prstGeom prst="rect">
            <a:avLst/>
          </a:prstGeom>
          <a:noFill/>
          <a:ln w="9525">
            <a:noFill/>
            <a:miter lim="800000"/>
            <a:headEnd/>
            <a:tailEnd/>
          </a:ln>
        </p:spPr>
      </p:pic>
      <p:sp>
        <p:nvSpPr>
          <p:cNvPr id="4" name="TextBox 3"/>
          <p:cNvSpPr txBox="1"/>
          <p:nvPr/>
        </p:nvSpPr>
        <p:spPr>
          <a:xfrm>
            <a:off x="271254" y="1643865"/>
            <a:ext cx="2672662" cy="4585871"/>
          </a:xfrm>
          <a:prstGeom prst="rect">
            <a:avLst/>
          </a:prstGeom>
          <a:noFill/>
        </p:spPr>
        <p:txBody>
          <a:bodyPr wrap="square" rtlCol="0">
            <a:spAutoFit/>
          </a:bodyPr>
          <a:lstStyle/>
          <a:p>
            <a:r>
              <a:rPr lang="en-US" sz="2800" dirty="0"/>
              <a:t>Vertical scale of the Ekman layer ~ 20-60m</a:t>
            </a:r>
          </a:p>
          <a:p>
            <a:endParaRPr lang="en-US" sz="2800" dirty="0"/>
          </a:p>
          <a:p>
            <a:r>
              <a:rPr lang="en-US" sz="2000" dirty="0"/>
              <a:t>Top layer moves at 45 degrees to the right of the wind direction in NH. </a:t>
            </a:r>
          </a:p>
          <a:p>
            <a:endParaRPr lang="en-US" sz="2000" dirty="0"/>
          </a:p>
          <a:p>
            <a:r>
              <a:rPr lang="en-US" sz="2000" dirty="0"/>
              <a:t>This layer pushes the layer underneath. Layer by layer, it spirals downward clockwise. </a:t>
            </a:r>
          </a:p>
        </p:txBody>
      </p:sp>
    </p:spTree>
    <p:extLst>
      <p:ext uri="{BB962C8B-B14F-4D97-AF65-F5344CB8AC3E}">
        <p14:creationId xmlns:p14="http://schemas.microsoft.com/office/powerpoint/2010/main" val="3668429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Vertically integrated Ekman transport</a:t>
            </a:r>
          </a:p>
        </p:txBody>
      </p:sp>
      <p:pic>
        <p:nvPicPr>
          <p:cNvPr id="3" name="Picture 2" descr="Screen Shot 2014-09-15 at 10.3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1971554"/>
            <a:ext cx="7442200" cy="3556000"/>
          </a:xfrm>
          <a:prstGeom prst="rect">
            <a:avLst/>
          </a:prstGeom>
        </p:spPr>
      </p:pic>
    </p:spTree>
    <p:extLst>
      <p:ext uri="{BB962C8B-B14F-4D97-AF65-F5344CB8AC3E}">
        <p14:creationId xmlns:p14="http://schemas.microsoft.com/office/powerpoint/2010/main" val="3414576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5" y="274638"/>
            <a:ext cx="8815722" cy="650036"/>
          </a:xfrm>
        </p:spPr>
        <p:txBody>
          <a:bodyPr>
            <a:normAutofit fontScale="90000"/>
          </a:bodyPr>
          <a:lstStyle/>
          <a:p>
            <a:r>
              <a:rPr lang="en-US" dirty="0"/>
              <a:t>Mathematical expression for Ekman layer</a:t>
            </a:r>
          </a:p>
        </p:txBody>
      </p:sp>
      <p:pic>
        <p:nvPicPr>
          <p:cNvPr id="3" name="Picture 2" descr="Screen Shot 2014-09-15 at 10.4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67" y="1284182"/>
            <a:ext cx="2566696" cy="1344460"/>
          </a:xfrm>
          <a:prstGeom prst="rect">
            <a:avLst/>
          </a:prstGeom>
        </p:spPr>
      </p:pic>
      <p:pic>
        <p:nvPicPr>
          <p:cNvPr id="4" name="Picture 3" descr="Screen Shot 2014-09-15 at 10.4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67" y="2628642"/>
            <a:ext cx="2521792" cy="1171413"/>
          </a:xfrm>
          <a:prstGeom prst="rect">
            <a:avLst/>
          </a:prstGeom>
        </p:spPr>
      </p:pic>
      <p:pic>
        <p:nvPicPr>
          <p:cNvPr id="6" name="Picture 5" descr="Screen Shot 2014-09-15 at 10.42.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284" y="4022903"/>
            <a:ext cx="3002170" cy="2551845"/>
          </a:xfrm>
          <a:prstGeom prst="rect">
            <a:avLst/>
          </a:prstGeom>
        </p:spPr>
      </p:pic>
      <p:sp>
        <p:nvSpPr>
          <p:cNvPr id="7" name="Rectangle 6"/>
          <p:cNvSpPr/>
          <p:nvPr/>
        </p:nvSpPr>
        <p:spPr>
          <a:xfrm>
            <a:off x="908067" y="3800055"/>
            <a:ext cx="3185387" cy="2774693"/>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59257" y="4635700"/>
            <a:ext cx="3156399" cy="923330"/>
          </a:xfrm>
          <a:prstGeom prst="rect">
            <a:avLst/>
          </a:prstGeom>
          <a:noFill/>
        </p:spPr>
        <p:txBody>
          <a:bodyPr wrap="square" rtlCol="0">
            <a:spAutoFit/>
          </a:bodyPr>
          <a:lstStyle/>
          <a:p>
            <a:r>
              <a:rPr lang="en-US" dirty="0"/>
              <a:t>Vertically integrated Ekman flow is 90 degree to the right of the direction of the wind</a:t>
            </a:r>
          </a:p>
        </p:txBody>
      </p:sp>
    </p:spTree>
    <p:extLst>
      <p:ext uri="{BB962C8B-B14F-4D97-AF65-F5344CB8AC3E}">
        <p14:creationId xmlns:p14="http://schemas.microsoft.com/office/powerpoint/2010/main" val="155877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18188"/>
          </a:xfrm>
        </p:spPr>
        <p:txBody>
          <a:bodyPr>
            <a:normAutofit fontScale="90000"/>
          </a:bodyPr>
          <a:lstStyle/>
          <a:p>
            <a:r>
              <a:rPr lang="en-US" dirty="0"/>
              <a:t>Observed density profile across the Florida Strait</a:t>
            </a:r>
          </a:p>
        </p:txBody>
      </p:sp>
      <p:pic>
        <p:nvPicPr>
          <p:cNvPr id="4" name="Content Placeholder 3" descr="Screen Shot 2014-09-15 at 8.44.49 PM.png"/>
          <p:cNvPicPr>
            <a:picLocks noGrp="1" noChangeAspect="1"/>
          </p:cNvPicPr>
          <p:nvPr>
            <p:ph idx="1"/>
          </p:nvPr>
        </p:nvPicPr>
        <p:blipFill>
          <a:blip r:embed="rId2">
            <a:extLst>
              <a:ext uri="{28A0092B-C50C-407E-A947-70E740481C1C}">
                <a14:useLocalDpi xmlns:a14="http://schemas.microsoft.com/office/drawing/2010/main" val="0"/>
              </a:ext>
            </a:extLst>
          </a:blip>
          <a:srcRect l="-31975" r="-31975"/>
          <a:stretch>
            <a:fillRect/>
          </a:stretch>
        </p:blipFill>
        <p:spPr>
          <a:xfrm>
            <a:off x="457200" y="2080102"/>
            <a:ext cx="8229600" cy="4525963"/>
          </a:xfrm>
        </p:spPr>
      </p:pic>
    </p:spTree>
    <p:extLst>
      <p:ext uri="{BB962C8B-B14F-4D97-AF65-F5344CB8AC3E}">
        <p14:creationId xmlns:p14="http://schemas.microsoft.com/office/powerpoint/2010/main" val="382230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Wind-driven ocean current</a:t>
            </a:r>
          </a:p>
        </p:txBody>
      </p:sp>
      <p:pic>
        <p:nvPicPr>
          <p:cNvPr id="4" name="Picture 3" descr="nans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86" y="1883503"/>
            <a:ext cx="2057400" cy="2882900"/>
          </a:xfrm>
          <a:prstGeom prst="rect">
            <a:avLst/>
          </a:prstGeom>
        </p:spPr>
      </p:pic>
      <p:sp>
        <p:nvSpPr>
          <p:cNvPr id="5" name="TextBox 4"/>
          <p:cNvSpPr txBox="1"/>
          <p:nvPr/>
        </p:nvSpPr>
        <p:spPr>
          <a:xfrm>
            <a:off x="376785" y="4912779"/>
            <a:ext cx="3279420" cy="1569660"/>
          </a:xfrm>
          <a:prstGeom prst="rect">
            <a:avLst/>
          </a:prstGeom>
          <a:noFill/>
        </p:spPr>
        <p:txBody>
          <a:bodyPr wrap="square" rtlCol="0">
            <a:spAutoFit/>
          </a:bodyPr>
          <a:lstStyle/>
          <a:p>
            <a:pPr algn="ctr"/>
            <a:r>
              <a:rPr lang="en-US" sz="2400" dirty="0" err="1"/>
              <a:t>Fridtjof</a:t>
            </a:r>
            <a:r>
              <a:rPr lang="en-US" sz="2400" dirty="0"/>
              <a:t> Nansen (1861-1930)</a:t>
            </a:r>
          </a:p>
          <a:p>
            <a:pPr algn="ctr"/>
            <a:r>
              <a:rPr lang="en-US" sz="2400" dirty="0"/>
              <a:t>From </a:t>
            </a:r>
            <a:r>
              <a:rPr lang="en-US" sz="2400" dirty="0" err="1"/>
              <a:t>Fram</a:t>
            </a:r>
            <a:r>
              <a:rPr lang="en-US" sz="2400" dirty="0"/>
              <a:t> Museum and Nobel Foundation</a:t>
            </a:r>
          </a:p>
        </p:txBody>
      </p:sp>
      <p:pic>
        <p:nvPicPr>
          <p:cNvPr id="6" name="Picture 5" descr="nansen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85" y="1883503"/>
            <a:ext cx="1476892" cy="1791963"/>
          </a:xfrm>
          <a:prstGeom prst="rect">
            <a:avLst/>
          </a:prstGeom>
        </p:spPr>
      </p:pic>
      <p:pic>
        <p:nvPicPr>
          <p:cNvPr id="7" name="Picture 6" descr="fram-i-isen_13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908" y="3073356"/>
            <a:ext cx="4445860" cy="2520759"/>
          </a:xfrm>
          <a:prstGeom prst="rect">
            <a:avLst/>
          </a:prstGeom>
        </p:spPr>
      </p:pic>
      <p:sp>
        <p:nvSpPr>
          <p:cNvPr id="8" name="TextBox 7"/>
          <p:cNvSpPr txBox="1"/>
          <p:nvPr/>
        </p:nvSpPr>
        <p:spPr>
          <a:xfrm>
            <a:off x="4842378" y="1883503"/>
            <a:ext cx="3971390" cy="830997"/>
          </a:xfrm>
          <a:prstGeom prst="rect">
            <a:avLst/>
          </a:prstGeom>
          <a:noFill/>
        </p:spPr>
        <p:txBody>
          <a:bodyPr wrap="square" rtlCol="0">
            <a:spAutoFit/>
          </a:bodyPr>
          <a:lstStyle/>
          <a:p>
            <a:r>
              <a:rPr lang="en-US" sz="2400" dirty="0"/>
              <a:t>The </a:t>
            </a:r>
            <a:r>
              <a:rPr lang="en-US" sz="2400" dirty="0" err="1"/>
              <a:t>Fram</a:t>
            </a:r>
            <a:r>
              <a:rPr lang="en-US" sz="2400" dirty="0"/>
              <a:t> Expedition (Frist, 1893-1896)</a:t>
            </a:r>
          </a:p>
        </p:txBody>
      </p:sp>
    </p:spTree>
    <p:extLst>
      <p:ext uri="{BB962C8B-B14F-4D97-AF65-F5344CB8AC3E}">
        <p14:creationId xmlns:p14="http://schemas.microsoft.com/office/powerpoint/2010/main" val="173926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Ekman current</a:t>
            </a:r>
          </a:p>
        </p:txBody>
      </p:sp>
      <p:pic>
        <p:nvPicPr>
          <p:cNvPr id="4" name="Content Placeholder 7" descr="f10-05-P558691.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8648" b="-18648"/>
          <a:stretch>
            <a:fillRect/>
          </a:stretch>
        </p:blipFill>
        <p:spPr>
          <a:xfrm>
            <a:off x="4085492" y="1600200"/>
            <a:ext cx="4038600" cy="4525963"/>
          </a:xfrm>
          <a:prstGeom prst="rect">
            <a:avLst/>
          </a:prstGeom>
        </p:spPr>
      </p:pic>
      <p:pic>
        <p:nvPicPr>
          <p:cNvPr id="5" name="Picture 4" descr="Ek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866" y="1668860"/>
            <a:ext cx="2141715" cy="3212573"/>
          </a:xfrm>
          <a:prstGeom prst="rect">
            <a:avLst/>
          </a:prstGeom>
        </p:spPr>
      </p:pic>
      <p:sp>
        <p:nvSpPr>
          <p:cNvPr id="6" name="TextBox 5"/>
          <p:cNvSpPr txBox="1"/>
          <p:nvPr/>
        </p:nvSpPr>
        <p:spPr>
          <a:xfrm>
            <a:off x="1404866" y="5163999"/>
            <a:ext cx="2141715" cy="923330"/>
          </a:xfrm>
          <a:prstGeom prst="rect">
            <a:avLst/>
          </a:prstGeom>
          <a:noFill/>
        </p:spPr>
        <p:txBody>
          <a:bodyPr wrap="square" rtlCol="0">
            <a:spAutoFit/>
          </a:bodyPr>
          <a:lstStyle/>
          <a:p>
            <a:pPr algn="ctr"/>
            <a:r>
              <a:rPr lang="en-US" dirty="0" err="1"/>
              <a:t>Vagn</a:t>
            </a:r>
            <a:r>
              <a:rPr lang="en-US" dirty="0"/>
              <a:t> </a:t>
            </a:r>
            <a:r>
              <a:rPr lang="en-US" dirty="0" err="1"/>
              <a:t>Walfrid</a:t>
            </a:r>
            <a:r>
              <a:rPr lang="en-US" dirty="0"/>
              <a:t> Ekman (1874-1954)</a:t>
            </a:r>
          </a:p>
          <a:p>
            <a:pPr algn="ctr"/>
            <a:r>
              <a:rPr lang="en-US" dirty="0" err="1"/>
              <a:t>Univeristy</a:t>
            </a:r>
            <a:r>
              <a:rPr lang="en-US" dirty="0"/>
              <a:t> of Lund</a:t>
            </a:r>
          </a:p>
        </p:txBody>
      </p:sp>
    </p:spTree>
    <p:extLst>
      <p:ext uri="{BB962C8B-B14F-4D97-AF65-F5344CB8AC3E}">
        <p14:creationId xmlns:p14="http://schemas.microsoft.com/office/powerpoint/2010/main" val="328562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6062"/>
          </a:xfrm>
        </p:spPr>
        <p:txBody>
          <a:bodyPr>
            <a:normAutofit fontScale="90000"/>
          </a:bodyPr>
          <a:lstStyle/>
          <a:p>
            <a:r>
              <a:rPr lang="en-US" dirty="0"/>
              <a:t>Observed wind stress</a:t>
            </a:r>
          </a:p>
        </p:txBody>
      </p:sp>
      <p:pic>
        <p:nvPicPr>
          <p:cNvPr id="3" name="Picture 4"/>
          <p:cNvPicPr>
            <a:picLocks noChangeAspect="1" noChangeArrowheads="1"/>
          </p:cNvPicPr>
          <p:nvPr/>
        </p:nvPicPr>
        <p:blipFill>
          <a:blip r:embed="rId2"/>
          <a:srcRect/>
          <a:stretch>
            <a:fillRect/>
          </a:stretch>
        </p:blipFill>
        <p:spPr bwMode="auto">
          <a:xfrm>
            <a:off x="762000" y="1039916"/>
            <a:ext cx="7696200" cy="5664200"/>
          </a:xfrm>
          <a:prstGeom prst="rect">
            <a:avLst/>
          </a:prstGeom>
          <a:noFill/>
          <a:ln w="9525">
            <a:noFill/>
            <a:miter lim="800000"/>
            <a:headEnd/>
            <a:tailEnd/>
          </a:ln>
        </p:spPr>
      </p:pic>
      <p:sp>
        <p:nvSpPr>
          <p:cNvPr id="4" name="TextBox 3"/>
          <p:cNvSpPr txBox="1"/>
          <p:nvPr/>
        </p:nvSpPr>
        <p:spPr>
          <a:xfrm>
            <a:off x="123297" y="5818745"/>
            <a:ext cx="4105784" cy="461665"/>
          </a:xfrm>
          <a:prstGeom prst="rect">
            <a:avLst/>
          </a:prstGeom>
          <a:noFill/>
        </p:spPr>
        <p:txBody>
          <a:bodyPr wrap="square" rtlCol="0">
            <a:spAutoFit/>
          </a:bodyPr>
          <a:lstStyle/>
          <a:p>
            <a:r>
              <a:rPr lang="en-US" sz="2400" dirty="0">
                <a:solidFill>
                  <a:srgbClr val="0000FF"/>
                </a:solidFill>
              </a:rPr>
              <a:t>Blue = westward (trade wind)</a:t>
            </a:r>
          </a:p>
        </p:txBody>
      </p:sp>
      <p:sp>
        <p:nvSpPr>
          <p:cNvPr id="5" name="TextBox 4"/>
          <p:cNvSpPr txBox="1"/>
          <p:nvPr/>
        </p:nvSpPr>
        <p:spPr>
          <a:xfrm>
            <a:off x="4776031" y="5798539"/>
            <a:ext cx="4105784" cy="461665"/>
          </a:xfrm>
          <a:prstGeom prst="rect">
            <a:avLst/>
          </a:prstGeom>
          <a:noFill/>
        </p:spPr>
        <p:txBody>
          <a:bodyPr wrap="square" rtlCol="0">
            <a:spAutoFit/>
          </a:bodyPr>
          <a:lstStyle/>
          <a:p>
            <a:r>
              <a:rPr lang="en-US" sz="2400" dirty="0">
                <a:solidFill>
                  <a:srgbClr val="FF0000"/>
                </a:solidFill>
              </a:rPr>
              <a:t>Red = eastward (westerly wind)</a:t>
            </a:r>
          </a:p>
        </p:txBody>
      </p:sp>
    </p:spTree>
    <p:extLst>
      <p:ext uri="{BB962C8B-B14F-4D97-AF65-F5344CB8AC3E}">
        <p14:creationId xmlns:p14="http://schemas.microsoft.com/office/powerpoint/2010/main" val="1001370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00087"/>
          </a:xfrm>
        </p:spPr>
        <p:txBody>
          <a:bodyPr>
            <a:normAutofit fontScale="90000"/>
          </a:bodyPr>
          <a:lstStyle/>
          <a:p>
            <a:r>
              <a:rPr lang="en-US" dirty="0"/>
              <a:t>Marine debris</a:t>
            </a:r>
          </a:p>
        </p:txBody>
      </p:sp>
      <p:sp>
        <p:nvSpPr>
          <p:cNvPr id="4" name="Rectangle 3"/>
          <p:cNvSpPr/>
          <p:nvPr/>
        </p:nvSpPr>
        <p:spPr>
          <a:xfrm>
            <a:off x="5367274" y="5675491"/>
            <a:ext cx="3070071" cy="369332"/>
          </a:xfrm>
          <a:prstGeom prst="rect">
            <a:avLst/>
          </a:prstGeom>
        </p:spPr>
        <p:txBody>
          <a:bodyPr wrap="none">
            <a:spAutoFit/>
          </a:bodyPr>
          <a:lstStyle/>
          <a:p>
            <a:r>
              <a:rPr lang="en-US" dirty="0"/>
              <a:t>http://</a:t>
            </a:r>
            <a:r>
              <a:rPr lang="en-US" dirty="0" err="1"/>
              <a:t>marinedebris.noaa.gov</a:t>
            </a:r>
            <a:r>
              <a:rPr lang="en-US" dirty="0"/>
              <a:t>/</a:t>
            </a:r>
          </a:p>
        </p:txBody>
      </p:sp>
      <p:pic>
        <p:nvPicPr>
          <p:cNvPr id="5" name="Picture 4"/>
          <p:cNvPicPr>
            <a:picLocks noChangeAspect="1"/>
          </p:cNvPicPr>
          <p:nvPr/>
        </p:nvPicPr>
        <p:blipFill>
          <a:blip r:embed="rId2"/>
          <a:stretch>
            <a:fillRect/>
          </a:stretch>
        </p:blipFill>
        <p:spPr>
          <a:xfrm>
            <a:off x="0" y="1909539"/>
            <a:ext cx="9144000" cy="3581400"/>
          </a:xfrm>
          <a:prstGeom prst="rect">
            <a:avLst/>
          </a:prstGeom>
        </p:spPr>
      </p:pic>
      <p:sp>
        <p:nvSpPr>
          <p:cNvPr id="6" name="TextBox 5"/>
          <p:cNvSpPr txBox="1"/>
          <p:nvPr/>
        </p:nvSpPr>
        <p:spPr>
          <a:xfrm>
            <a:off x="645006" y="1221108"/>
            <a:ext cx="4722268" cy="523220"/>
          </a:xfrm>
          <a:prstGeom prst="rect">
            <a:avLst/>
          </a:prstGeom>
          <a:noFill/>
        </p:spPr>
        <p:txBody>
          <a:bodyPr wrap="square" rtlCol="0">
            <a:spAutoFit/>
          </a:bodyPr>
          <a:lstStyle/>
          <a:p>
            <a:r>
              <a:rPr lang="en-US" sz="2800" dirty="0"/>
              <a:t>“The great garbage patch”</a:t>
            </a:r>
          </a:p>
        </p:txBody>
      </p:sp>
    </p:spTree>
    <p:extLst>
      <p:ext uri="{BB962C8B-B14F-4D97-AF65-F5344CB8AC3E}">
        <p14:creationId xmlns:p14="http://schemas.microsoft.com/office/powerpoint/2010/main" val="4205453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04"/>
          </a:xfrm>
        </p:spPr>
        <p:txBody>
          <a:bodyPr>
            <a:normAutofit fontScale="90000"/>
          </a:bodyPr>
          <a:lstStyle/>
          <a:p>
            <a:r>
              <a:rPr lang="en-US" dirty="0"/>
              <a:t>Tank experiment</a:t>
            </a:r>
          </a:p>
        </p:txBody>
      </p:sp>
      <p:pic>
        <p:nvPicPr>
          <p:cNvPr id="4" name="Picture 3" descr="Screen Shot 2013-09-30 at 9.0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612" y="1812237"/>
            <a:ext cx="5123614" cy="4044056"/>
          </a:xfrm>
          <a:prstGeom prst="rect">
            <a:avLst/>
          </a:prstGeom>
        </p:spPr>
      </p:pic>
      <p:sp>
        <p:nvSpPr>
          <p:cNvPr id="5" name="TextBox 4"/>
          <p:cNvSpPr txBox="1"/>
          <p:nvPr/>
        </p:nvSpPr>
        <p:spPr>
          <a:xfrm>
            <a:off x="1332008" y="5998243"/>
            <a:ext cx="7651299" cy="523220"/>
          </a:xfrm>
          <a:prstGeom prst="rect">
            <a:avLst/>
          </a:prstGeom>
          <a:noFill/>
        </p:spPr>
        <p:txBody>
          <a:bodyPr wrap="square" rtlCol="0">
            <a:spAutoFit/>
          </a:bodyPr>
          <a:lstStyle/>
          <a:p>
            <a:r>
              <a:rPr lang="en-US" sz="2800" dirty="0"/>
              <a:t>The view of the camera on top of the tank</a:t>
            </a:r>
          </a:p>
        </p:txBody>
      </p:sp>
      <p:sp>
        <p:nvSpPr>
          <p:cNvPr id="6" name="TextBox 5"/>
          <p:cNvSpPr txBox="1"/>
          <p:nvPr/>
        </p:nvSpPr>
        <p:spPr>
          <a:xfrm>
            <a:off x="263304" y="2431860"/>
            <a:ext cx="1843127" cy="954107"/>
          </a:xfrm>
          <a:prstGeom prst="rect">
            <a:avLst/>
          </a:prstGeom>
          <a:noFill/>
        </p:spPr>
        <p:txBody>
          <a:bodyPr wrap="square" rtlCol="0">
            <a:spAutoFit/>
          </a:bodyPr>
          <a:lstStyle/>
          <a:p>
            <a:r>
              <a:rPr lang="en-US" sz="2800" dirty="0"/>
              <a:t>Computer fan</a:t>
            </a:r>
          </a:p>
        </p:txBody>
      </p:sp>
      <p:cxnSp>
        <p:nvCxnSpPr>
          <p:cNvPr id="8" name="Straight Arrow Connector 7"/>
          <p:cNvCxnSpPr/>
          <p:nvPr/>
        </p:nvCxnSpPr>
        <p:spPr>
          <a:xfrm flipV="1">
            <a:off x="1954612" y="2122070"/>
            <a:ext cx="631961" cy="80545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954612" y="2927526"/>
            <a:ext cx="3946492" cy="215304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728246" y="1471508"/>
            <a:ext cx="560069" cy="650562"/>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427711" y="1115248"/>
            <a:ext cx="2555596" cy="523220"/>
          </a:xfrm>
          <a:prstGeom prst="rect">
            <a:avLst/>
          </a:prstGeom>
          <a:noFill/>
        </p:spPr>
        <p:txBody>
          <a:bodyPr wrap="square" rtlCol="0">
            <a:spAutoFit/>
          </a:bodyPr>
          <a:lstStyle/>
          <a:p>
            <a:r>
              <a:rPr lang="en-US" sz="2800" dirty="0"/>
              <a:t>Round wall</a:t>
            </a:r>
          </a:p>
        </p:txBody>
      </p:sp>
      <p:sp>
        <p:nvSpPr>
          <p:cNvPr id="16" name="TextBox 15"/>
          <p:cNvSpPr txBox="1"/>
          <p:nvPr/>
        </p:nvSpPr>
        <p:spPr>
          <a:xfrm>
            <a:off x="758935" y="4166690"/>
            <a:ext cx="1195677" cy="523220"/>
          </a:xfrm>
          <a:prstGeom prst="rect">
            <a:avLst/>
          </a:prstGeom>
          <a:noFill/>
        </p:spPr>
        <p:txBody>
          <a:bodyPr wrap="square" rtlCol="0">
            <a:spAutoFit/>
          </a:bodyPr>
          <a:lstStyle/>
          <a:p>
            <a:r>
              <a:rPr lang="en-US" sz="2800" b="1" dirty="0"/>
              <a:t>WEST</a:t>
            </a:r>
          </a:p>
        </p:txBody>
      </p:sp>
      <p:sp>
        <p:nvSpPr>
          <p:cNvPr id="17" name="TextBox 16"/>
          <p:cNvSpPr txBox="1"/>
          <p:nvPr/>
        </p:nvSpPr>
        <p:spPr>
          <a:xfrm>
            <a:off x="7248594" y="4133210"/>
            <a:ext cx="1195677" cy="523220"/>
          </a:xfrm>
          <a:prstGeom prst="rect">
            <a:avLst/>
          </a:prstGeom>
          <a:noFill/>
        </p:spPr>
        <p:txBody>
          <a:bodyPr wrap="square" rtlCol="0">
            <a:spAutoFit/>
          </a:bodyPr>
          <a:lstStyle/>
          <a:p>
            <a:r>
              <a:rPr lang="en-US" sz="2800" b="1" dirty="0"/>
              <a:t>EAST</a:t>
            </a:r>
          </a:p>
        </p:txBody>
      </p:sp>
      <p:sp>
        <p:nvSpPr>
          <p:cNvPr id="18" name="TextBox 17"/>
          <p:cNvSpPr txBox="1"/>
          <p:nvPr/>
        </p:nvSpPr>
        <p:spPr>
          <a:xfrm>
            <a:off x="3373994" y="1209898"/>
            <a:ext cx="1659756" cy="523220"/>
          </a:xfrm>
          <a:prstGeom prst="rect">
            <a:avLst/>
          </a:prstGeom>
          <a:noFill/>
        </p:spPr>
        <p:txBody>
          <a:bodyPr wrap="square" rtlCol="0">
            <a:spAutoFit/>
          </a:bodyPr>
          <a:lstStyle/>
          <a:p>
            <a:r>
              <a:rPr lang="en-US" sz="2800" b="1" dirty="0"/>
              <a:t>NORTH</a:t>
            </a:r>
          </a:p>
        </p:txBody>
      </p:sp>
    </p:spTree>
    <p:extLst>
      <p:ext uri="{BB962C8B-B14F-4D97-AF65-F5344CB8AC3E}">
        <p14:creationId xmlns:p14="http://schemas.microsoft.com/office/powerpoint/2010/main" val="3027184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Ekman convergence in the subtropics</a:t>
            </a:r>
          </a:p>
        </p:txBody>
      </p:sp>
      <p:pic>
        <p:nvPicPr>
          <p:cNvPr id="4" name="Content Placeholder 3" descr="ekman3"/>
          <p:cNvPicPr>
            <a:picLocks noGrp="1" noChangeAspect="1" noChangeArrowheads="1"/>
          </p:cNvPicPr>
          <p:nvPr>
            <p:ph idx="1"/>
          </p:nvPr>
        </p:nvPicPr>
        <p:blipFill>
          <a:blip r:embed="rId2"/>
          <a:srcRect l="-4681" r="-468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305918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Equatorial upwelling</a:t>
            </a:r>
          </a:p>
        </p:txBody>
      </p:sp>
      <p:pic>
        <p:nvPicPr>
          <p:cNvPr id="5" name="Picture 6" descr="fig7.xx-easternbcs.pdf"/>
          <p:cNvPicPr>
            <a:picLocks noChangeAspect="1"/>
          </p:cNvPicPr>
          <p:nvPr/>
        </p:nvPicPr>
        <p:blipFill>
          <a:blip r:embed="rId2"/>
          <a:srcRect l="15727" t="10001" r="29227" b="56667"/>
          <a:stretch>
            <a:fillRect/>
          </a:stretch>
        </p:blipFill>
        <p:spPr bwMode="auto">
          <a:xfrm>
            <a:off x="1837121" y="1417638"/>
            <a:ext cx="5757961" cy="493539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575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Vertical motions induced by the Ekman flow</a:t>
            </a:r>
          </a:p>
        </p:txBody>
      </p:sp>
      <p:pic>
        <p:nvPicPr>
          <p:cNvPr id="4" name="Content Placeholder 3" descr="Screen Shot 2014-09-15 at 10.55.51 PM.png"/>
          <p:cNvPicPr>
            <a:picLocks noGrp="1" noChangeAspect="1"/>
          </p:cNvPicPr>
          <p:nvPr>
            <p:ph idx="1"/>
          </p:nvPr>
        </p:nvPicPr>
        <p:blipFill>
          <a:blip r:embed="rId2">
            <a:extLst>
              <a:ext uri="{28A0092B-C50C-407E-A947-70E740481C1C}">
                <a14:useLocalDpi xmlns:a14="http://schemas.microsoft.com/office/drawing/2010/main" val="0"/>
              </a:ext>
            </a:extLst>
          </a:blip>
          <a:srcRect l="-11133" r="-11133"/>
          <a:stretch>
            <a:fillRect/>
          </a:stretch>
        </p:blipFill>
        <p:spPr/>
      </p:pic>
    </p:spTree>
    <p:extLst>
      <p:ext uri="{BB962C8B-B14F-4D97-AF65-F5344CB8AC3E}">
        <p14:creationId xmlns:p14="http://schemas.microsoft.com/office/powerpoint/2010/main" val="235547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971"/>
          </a:xfrm>
        </p:spPr>
        <p:txBody>
          <a:bodyPr/>
          <a:lstStyle/>
          <a:p>
            <a:r>
              <a:rPr lang="en-US" dirty="0"/>
              <a:t>A tank experiment</a:t>
            </a:r>
          </a:p>
        </p:txBody>
      </p:sp>
      <p:pic>
        <p:nvPicPr>
          <p:cNvPr id="6" name="Content Placeholder 5" descr="Screen Shot 2014-09-15 at 8.09.37 PM.png"/>
          <p:cNvPicPr>
            <a:picLocks noGrp="1" noChangeAspect="1"/>
          </p:cNvPicPr>
          <p:nvPr>
            <p:ph idx="1"/>
          </p:nvPr>
        </p:nvPicPr>
        <p:blipFill>
          <a:blip r:embed="rId2">
            <a:extLst>
              <a:ext uri="{28A0092B-C50C-407E-A947-70E740481C1C}">
                <a14:useLocalDpi xmlns:a14="http://schemas.microsoft.com/office/drawing/2010/main" val="0"/>
              </a:ext>
            </a:extLst>
          </a:blip>
          <a:srcRect l="-28546" r="-28546"/>
          <a:stretch>
            <a:fillRect/>
          </a:stretch>
        </p:blipFill>
        <p:spPr>
          <a:xfrm>
            <a:off x="4025297" y="3212215"/>
            <a:ext cx="4817406" cy="2649388"/>
          </a:xfrm>
        </p:spPr>
      </p:pic>
      <p:sp>
        <p:nvSpPr>
          <p:cNvPr id="7" name="TextBox 6"/>
          <p:cNvSpPr txBox="1"/>
          <p:nvPr/>
        </p:nvSpPr>
        <p:spPr>
          <a:xfrm>
            <a:off x="457200" y="1417638"/>
            <a:ext cx="7959349" cy="954107"/>
          </a:xfrm>
          <a:prstGeom prst="rect">
            <a:avLst/>
          </a:prstGeom>
          <a:noFill/>
        </p:spPr>
        <p:txBody>
          <a:bodyPr wrap="square" rtlCol="0">
            <a:spAutoFit/>
          </a:bodyPr>
          <a:lstStyle/>
          <a:p>
            <a:r>
              <a:rPr lang="en-US" sz="2800" dirty="0"/>
              <a:t>Initially, metal container separates dyed salty (dense) water from the surrounding freshwater (less dense)</a:t>
            </a:r>
          </a:p>
        </p:txBody>
      </p:sp>
      <p:sp>
        <p:nvSpPr>
          <p:cNvPr id="8" name="TextBox 7"/>
          <p:cNvSpPr txBox="1"/>
          <p:nvPr/>
        </p:nvSpPr>
        <p:spPr>
          <a:xfrm>
            <a:off x="457200" y="3096262"/>
            <a:ext cx="3771881" cy="2246769"/>
          </a:xfrm>
          <a:prstGeom prst="rect">
            <a:avLst/>
          </a:prstGeom>
          <a:noFill/>
        </p:spPr>
        <p:txBody>
          <a:bodyPr wrap="square" rtlCol="0">
            <a:spAutoFit/>
          </a:bodyPr>
          <a:lstStyle/>
          <a:p>
            <a:r>
              <a:rPr lang="en-US" sz="2800" dirty="0"/>
              <a:t>After the tank is in solid body rotation, the container is removed. </a:t>
            </a:r>
          </a:p>
          <a:p>
            <a:endParaRPr lang="en-US" sz="2800" dirty="0"/>
          </a:p>
          <a:p>
            <a:r>
              <a:rPr lang="en-US" sz="2800" dirty="0"/>
              <a:t>What will happen?</a:t>
            </a:r>
          </a:p>
        </p:txBody>
      </p:sp>
    </p:spTree>
    <p:extLst>
      <p:ext uri="{BB962C8B-B14F-4D97-AF65-F5344CB8AC3E}">
        <p14:creationId xmlns:p14="http://schemas.microsoft.com/office/powerpoint/2010/main" val="21013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7" y="274638"/>
            <a:ext cx="8852711" cy="1143000"/>
          </a:xfrm>
        </p:spPr>
        <p:txBody>
          <a:bodyPr>
            <a:normAutofit fontScale="90000"/>
          </a:bodyPr>
          <a:lstStyle/>
          <a:p>
            <a:r>
              <a:rPr lang="en-US" dirty="0"/>
              <a:t>Evolution of circulation and </a:t>
            </a:r>
            <a:r>
              <a:rPr lang="en-US" dirty="0" err="1"/>
              <a:t>isopycnal</a:t>
            </a:r>
            <a:r>
              <a:rPr lang="en-US" dirty="0"/>
              <a:t> tilt</a:t>
            </a:r>
          </a:p>
        </p:txBody>
      </p:sp>
      <p:pic>
        <p:nvPicPr>
          <p:cNvPr id="4" name="Content Placeholder 3" descr="Screen Shot 2014-09-15 at 8.09.47 PM.png"/>
          <p:cNvPicPr>
            <a:picLocks noGrp="1" noChangeAspect="1"/>
          </p:cNvPicPr>
          <p:nvPr>
            <p:ph idx="1"/>
          </p:nvPr>
        </p:nvPicPr>
        <p:blipFill>
          <a:blip r:embed="rId2">
            <a:extLst>
              <a:ext uri="{28A0092B-C50C-407E-A947-70E740481C1C}">
                <a14:useLocalDpi xmlns:a14="http://schemas.microsoft.com/office/drawing/2010/main" val="0"/>
              </a:ext>
            </a:extLst>
          </a:blip>
          <a:srcRect l="-15087" r="-15087"/>
          <a:stretch>
            <a:fillRect/>
          </a:stretch>
        </p:blipFill>
        <p:spPr>
          <a:xfrm>
            <a:off x="2194683" y="3667195"/>
            <a:ext cx="5392743" cy="2965801"/>
          </a:xfrm>
        </p:spPr>
      </p:pic>
      <p:sp>
        <p:nvSpPr>
          <p:cNvPr id="5" name="TextBox 4"/>
          <p:cNvSpPr txBox="1"/>
          <p:nvPr/>
        </p:nvSpPr>
        <p:spPr>
          <a:xfrm>
            <a:off x="1800133" y="1837019"/>
            <a:ext cx="4414026" cy="369332"/>
          </a:xfrm>
          <a:prstGeom prst="rect">
            <a:avLst/>
          </a:prstGeom>
          <a:noFill/>
        </p:spPr>
        <p:txBody>
          <a:bodyPr wrap="square" rtlCol="0">
            <a:spAutoFit/>
          </a:bodyPr>
          <a:lstStyle/>
          <a:p>
            <a:endParaRPr lang="en-US" dirty="0"/>
          </a:p>
        </p:txBody>
      </p:sp>
      <p:sp>
        <p:nvSpPr>
          <p:cNvPr id="6" name="TextBox 5"/>
          <p:cNvSpPr txBox="1"/>
          <p:nvPr/>
        </p:nvSpPr>
        <p:spPr>
          <a:xfrm>
            <a:off x="887737" y="1449132"/>
            <a:ext cx="7441502" cy="1938992"/>
          </a:xfrm>
          <a:prstGeom prst="rect">
            <a:avLst/>
          </a:prstGeom>
          <a:noFill/>
        </p:spPr>
        <p:txBody>
          <a:bodyPr wrap="square" rtlCol="0">
            <a:spAutoFit/>
          </a:bodyPr>
          <a:lstStyle/>
          <a:p>
            <a:pPr marL="457200" indent="-457200">
              <a:buAutoNum type="arabicPeriod"/>
            </a:pPr>
            <a:r>
              <a:rPr lang="en-US" sz="2400" dirty="0"/>
              <a:t>Gravity pull down the dense water downward</a:t>
            </a:r>
          </a:p>
          <a:p>
            <a:pPr lvl="1"/>
            <a:r>
              <a:rPr lang="en-US" sz="2400" dirty="0"/>
              <a:t>	Convergence at the top, divergence at the bottom</a:t>
            </a:r>
          </a:p>
          <a:p>
            <a:pPr lvl="1"/>
            <a:endParaRPr lang="en-US" sz="2400" dirty="0"/>
          </a:p>
          <a:p>
            <a:pPr marL="457200" indent="-457200">
              <a:buAutoNum type="arabicPeriod"/>
            </a:pPr>
            <a:r>
              <a:rPr lang="en-US" sz="2400" dirty="0" err="1"/>
              <a:t>Coriolis</a:t>
            </a:r>
            <a:r>
              <a:rPr lang="en-US" sz="2400" dirty="0"/>
              <a:t> effect defects the horizontal motion, the circulation starts to spin around the dense water</a:t>
            </a:r>
          </a:p>
        </p:txBody>
      </p:sp>
    </p:spTree>
    <p:extLst>
      <p:ext uri="{BB962C8B-B14F-4D97-AF65-F5344CB8AC3E}">
        <p14:creationId xmlns:p14="http://schemas.microsoft.com/office/powerpoint/2010/main" val="128561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5" y="274638"/>
            <a:ext cx="8840382" cy="797984"/>
          </a:xfrm>
        </p:spPr>
        <p:txBody>
          <a:bodyPr>
            <a:normAutofit fontScale="90000"/>
          </a:bodyPr>
          <a:lstStyle/>
          <a:p>
            <a:r>
              <a:rPr lang="en-US" dirty="0" err="1"/>
              <a:t>Isopycnal</a:t>
            </a:r>
            <a:r>
              <a:rPr lang="en-US" dirty="0"/>
              <a:t> tilt and geostrophic circulation</a:t>
            </a:r>
          </a:p>
        </p:txBody>
      </p:sp>
      <p:pic>
        <p:nvPicPr>
          <p:cNvPr id="4" name="Content Placeholder 3" descr="Screen Shot 2014-09-15 at 8.34.28 PM.png"/>
          <p:cNvPicPr>
            <a:picLocks noGrp="1" noChangeAspect="1"/>
          </p:cNvPicPr>
          <p:nvPr>
            <p:ph idx="1"/>
          </p:nvPr>
        </p:nvPicPr>
        <p:blipFill>
          <a:blip r:embed="rId2">
            <a:extLst>
              <a:ext uri="{28A0092B-C50C-407E-A947-70E740481C1C}">
                <a14:useLocalDpi xmlns:a14="http://schemas.microsoft.com/office/drawing/2010/main" val="0"/>
              </a:ext>
            </a:extLst>
          </a:blip>
          <a:srcRect l="3335" r="3335"/>
          <a:stretch>
            <a:fillRect/>
          </a:stretch>
        </p:blipFill>
        <p:spPr>
          <a:xfrm>
            <a:off x="1332607" y="1640861"/>
            <a:ext cx="6496740" cy="3572957"/>
          </a:xfrm>
        </p:spPr>
      </p:pic>
      <p:sp>
        <p:nvSpPr>
          <p:cNvPr id="5" name="TextBox 4"/>
          <p:cNvSpPr txBox="1"/>
          <p:nvPr/>
        </p:nvSpPr>
        <p:spPr>
          <a:xfrm>
            <a:off x="1023364" y="5624361"/>
            <a:ext cx="7188204" cy="830997"/>
          </a:xfrm>
          <a:prstGeom prst="rect">
            <a:avLst/>
          </a:prstGeom>
          <a:noFill/>
        </p:spPr>
        <p:txBody>
          <a:bodyPr wrap="square" rtlCol="0">
            <a:spAutoFit/>
          </a:bodyPr>
          <a:lstStyle/>
          <a:p>
            <a:r>
              <a:rPr lang="en-US" sz="2400" dirty="0"/>
              <a:t>“</a:t>
            </a:r>
            <a:r>
              <a:rPr lang="en-US" sz="2400" b="1" dirty="0"/>
              <a:t>Thermal wind balance</a:t>
            </a:r>
            <a:r>
              <a:rPr lang="en-US" sz="2400" dirty="0"/>
              <a:t>” = </a:t>
            </a:r>
            <a:r>
              <a:rPr lang="en-US" sz="2400" dirty="0" err="1"/>
              <a:t>Coriolis</a:t>
            </a:r>
            <a:r>
              <a:rPr lang="en-US" sz="2400" dirty="0"/>
              <a:t> force balancing the buoyancy force acting on the tilted </a:t>
            </a:r>
            <a:r>
              <a:rPr lang="en-US" sz="2400" dirty="0" err="1"/>
              <a:t>isopycnal</a:t>
            </a:r>
            <a:r>
              <a:rPr lang="en-US" sz="2400" dirty="0"/>
              <a:t> surface</a:t>
            </a:r>
          </a:p>
        </p:txBody>
      </p:sp>
    </p:spTree>
    <p:extLst>
      <p:ext uri="{BB962C8B-B14F-4D97-AF65-F5344CB8AC3E}">
        <p14:creationId xmlns:p14="http://schemas.microsoft.com/office/powerpoint/2010/main" val="143120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15 at 9.40.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844" y="3044696"/>
            <a:ext cx="3185620" cy="2896018"/>
          </a:xfrm>
          <a:prstGeom prst="rect">
            <a:avLst/>
          </a:prstGeom>
        </p:spPr>
      </p:pic>
      <p:sp>
        <p:nvSpPr>
          <p:cNvPr id="2" name="Title 1"/>
          <p:cNvSpPr>
            <a:spLocks noGrp="1"/>
          </p:cNvSpPr>
          <p:nvPr>
            <p:ph type="title"/>
          </p:nvPr>
        </p:nvSpPr>
        <p:spPr>
          <a:xfrm>
            <a:off x="457200" y="274638"/>
            <a:ext cx="8229600" cy="588391"/>
          </a:xfrm>
        </p:spPr>
        <p:txBody>
          <a:bodyPr>
            <a:normAutofit fontScale="90000"/>
          </a:bodyPr>
          <a:lstStyle/>
          <a:p>
            <a:r>
              <a:rPr lang="en-US" dirty="0"/>
              <a:t>Thermal wind balance</a:t>
            </a:r>
          </a:p>
        </p:txBody>
      </p:sp>
      <p:sp>
        <p:nvSpPr>
          <p:cNvPr id="3" name="Content Placeholder 2"/>
          <p:cNvSpPr>
            <a:spLocks noGrp="1"/>
          </p:cNvSpPr>
          <p:nvPr>
            <p:ph idx="1"/>
          </p:nvPr>
        </p:nvSpPr>
        <p:spPr>
          <a:xfrm>
            <a:off x="457200" y="1011785"/>
            <a:ext cx="8229600" cy="2773216"/>
          </a:xfrm>
        </p:spPr>
        <p:txBody>
          <a:bodyPr>
            <a:normAutofit/>
          </a:bodyPr>
          <a:lstStyle/>
          <a:p>
            <a:r>
              <a:rPr lang="en-US" dirty="0"/>
              <a:t>Assume </a:t>
            </a:r>
            <a:r>
              <a:rPr lang="en-US" dirty="0" err="1"/>
              <a:t>geostrophy</a:t>
            </a:r>
            <a:r>
              <a:rPr lang="en-US" dirty="0"/>
              <a:t> in horizontal, and hydrostatic balance in vertical</a:t>
            </a:r>
          </a:p>
          <a:p>
            <a:r>
              <a:rPr lang="en-US" dirty="0"/>
              <a:t>Eliminate pressure</a:t>
            </a:r>
          </a:p>
        </p:txBody>
      </p:sp>
      <p:sp>
        <p:nvSpPr>
          <p:cNvPr id="5" name="TextBox 4"/>
          <p:cNvSpPr txBox="1"/>
          <p:nvPr/>
        </p:nvSpPr>
        <p:spPr>
          <a:xfrm>
            <a:off x="4758690" y="3569374"/>
            <a:ext cx="3928110" cy="1569660"/>
          </a:xfrm>
          <a:prstGeom prst="rect">
            <a:avLst/>
          </a:prstGeom>
          <a:noFill/>
        </p:spPr>
        <p:txBody>
          <a:bodyPr wrap="square" rtlCol="0">
            <a:spAutoFit/>
          </a:bodyPr>
          <a:lstStyle/>
          <a:p>
            <a:r>
              <a:rPr lang="en-US" sz="2400" dirty="0">
                <a:solidFill>
                  <a:srgbClr val="FF0000"/>
                </a:solidFill>
              </a:rPr>
              <a:t>If we measure</a:t>
            </a:r>
            <a:r>
              <a:rPr lang="en-US" sz="2400" dirty="0">
                <a:solidFill>
                  <a:srgbClr val="FF0000"/>
                </a:solidFill>
                <a:latin typeface="Symbol" charset="2"/>
                <a:cs typeface="Symbol" charset="2"/>
              </a:rPr>
              <a:t> r</a:t>
            </a:r>
            <a:r>
              <a:rPr lang="en-US" sz="2400" dirty="0">
                <a:solidFill>
                  <a:srgbClr val="FF0000"/>
                </a:solidFill>
              </a:rPr>
              <a:t>(</a:t>
            </a:r>
            <a:r>
              <a:rPr lang="en-US" sz="2400" dirty="0" err="1">
                <a:solidFill>
                  <a:srgbClr val="FF0000"/>
                </a:solidFill>
              </a:rPr>
              <a:t>x,y,z</a:t>
            </a:r>
            <a:r>
              <a:rPr lang="en-US" sz="2400" dirty="0">
                <a:solidFill>
                  <a:srgbClr val="FF0000"/>
                </a:solidFill>
              </a:rPr>
              <a:t>) and the value of u and v at a given depth, we can calculate the geostrophic velocity</a:t>
            </a:r>
          </a:p>
        </p:txBody>
      </p:sp>
    </p:spTree>
    <p:extLst>
      <p:ext uri="{BB962C8B-B14F-4D97-AF65-F5344CB8AC3E}">
        <p14:creationId xmlns:p14="http://schemas.microsoft.com/office/powerpoint/2010/main" val="54017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152400"/>
            <a:ext cx="8839200" cy="1089546"/>
          </a:xfrm>
        </p:spPr>
        <p:txBody>
          <a:bodyPr>
            <a:normAutofit fontScale="90000"/>
          </a:bodyPr>
          <a:lstStyle/>
          <a:p>
            <a:pPr eaLnBrk="1" hangingPunct="1"/>
            <a:r>
              <a:rPr lang="en-US" altLang="en-US" sz="3600" dirty="0"/>
              <a:t>Thermal wind balance and geostrophic currents</a:t>
            </a:r>
          </a:p>
        </p:txBody>
      </p:sp>
      <p:sp>
        <p:nvSpPr>
          <p:cNvPr id="48131" name="Text Box 3"/>
          <p:cNvSpPr txBox="1">
            <a:spLocks noChangeArrowheads="1"/>
          </p:cNvSpPr>
          <p:nvPr/>
        </p:nvSpPr>
        <p:spPr bwMode="auto">
          <a:xfrm>
            <a:off x="419100" y="1168017"/>
            <a:ext cx="8305800" cy="5324535"/>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lgn="just"/>
            <a:r>
              <a:rPr lang="en-US" altLang="en-US" sz="2000" dirty="0">
                <a:solidFill>
                  <a:srgbClr val="000000"/>
                </a:solidFill>
                <a:latin typeface="Verdana" charset="0"/>
                <a:sym typeface="Symbol" charset="2"/>
              </a:rPr>
              <a:t>The PGF is calculated as the difference of pressure between two stations at a given depth (relative to the geoid).</a:t>
            </a:r>
          </a:p>
          <a:p>
            <a:pPr algn="just"/>
            <a:endParaRPr lang="en-US" altLang="en-US" sz="2000" dirty="0">
              <a:solidFill>
                <a:srgbClr val="000000"/>
              </a:solidFill>
              <a:latin typeface="Verdana" charset="0"/>
              <a:sym typeface="Symbol" charset="2"/>
            </a:endParaRPr>
          </a:p>
          <a:p>
            <a:pPr marL="457200" indent="-457200" algn="just">
              <a:buAutoNum type="alphaLcParenR"/>
            </a:pPr>
            <a:r>
              <a:rPr lang="en-US" altLang="en-US" sz="2000" dirty="0">
                <a:solidFill>
                  <a:srgbClr val="000000"/>
                </a:solidFill>
                <a:latin typeface="Verdana" charset="0"/>
                <a:sym typeface="Symbol" charset="2"/>
              </a:rPr>
              <a:t>If the </a:t>
            </a:r>
            <a:r>
              <a:rPr lang="en-US" altLang="en-US" sz="2000" dirty="0">
                <a:solidFill>
                  <a:srgbClr val="FF0000"/>
                </a:solidFill>
                <a:latin typeface="Verdana" charset="0"/>
                <a:sym typeface="Symbol" charset="2"/>
              </a:rPr>
              <a:t>velocity is known at a given depth</a:t>
            </a:r>
            <a:r>
              <a:rPr lang="en-US" altLang="en-US" sz="2000" dirty="0">
                <a:solidFill>
                  <a:srgbClr val="000000"/>
                </a:solidFill>
                <a:latin typeface="Verdana" charset="0"/>
                <a:sym typeface="Symbol" charset="2"/>
              </a:rPr>
              <a:t>, then the PGF at that depth is also known (from </a:t>
            </a:r>
            <a:r>
              <a:rPr lang="en-US" altLang="en-US" sz="2000" dirty="0" err="1">
                <a:solidFill>
                  <a:srgbClr val="000000"/>
                </a:solidFill>
                <a:latin typeface="Verdana" charset="0"/>
                <a:sym typeface="Symbol" charset="2"/>
              </a:rPr>
              <a:t>geostrophy</a:t>
            </a:r>
            <a:r>
              <a:rPr lang="en-US" altLang="en-US" sz="2000" dirty="0">
                <a:solidFill>
                  <a:srgbClr val="000000"/>
                </a:solidFill>
                <a:latin typeface="Verdana" charset="0"/>
                <a:sym typeface="Symbol" charset="2"/>
              </a:rPr>
              <a:t>). </a:t>
            </a:r>
          </a:p>
          <a:p>
            <a:pPr marL="457200" indent="-457200" algn="just">
              <a:buAutoNum type="alphaLcParenR"/>
            </a:pPr>
            <a:endParaRPr lang="en-US" altLang="en-US" sz="2000" dirty="0">
              <a:solidFill>
                <a:srgbClr val="000000"/>
              </a:solidFill>
              <a:latin typeface="Verdana" charset="0"/>
              <a:sym typeface="Symbol" charset="2"/>
            </a:endParaRPr>
          </a:p>
          <a:p>
            <a:pPr algn="just"/>
            <a:r>
              <a:rPr lang="en-US" altLang="en-US" sz="2000" dirty="0">
                <a:solidFill>
                  <a:srgbClr val="000000"/>
                </a:solidFill>
                <a:latin typeface="Verdana" charset="0"/>
                <a:sym typeface="Symbol" charset="2"/>
              </a:rPr>
              <a:t>b) From the measured density profiles at the two stations, we can calculate how </a:t>
            </a:r>
            <a:r>
              <a:rPr lang="en-US" altLang="en-US" sz="2000" dirty="0">
                <a:solidFill>
                  <a:srgbClr val="FF0000"/>
                </a:solidFill>
                <a:latin typeface="Verdana" charset="0"/>
                <a:sym typeface="Symbol" charset="2"/>
              </a:rPr>
              <a:t>the velocity change with depth</a:t>
            </a:r>
            <a:r>
              <a:rPr lang="en-US" altLang="en-US" sz="2000" dirty="0">
                <a:solidFill>
                  <a:srgbClr val="000000"/>
                </a:solidFill>
                <a:latin typeface="Verdana" charset="0"/>
                <a:sym typeface="Symbol" charset="2"/>
              </a:rPr>
              <a:t>.</a:t>
            </a:r>
          </a:p>
          <a:p>
            <a:pPr algn="just"/>
            <a:endParaRPr lang="en-US" altLang="en-US" sz="2000" dirty="0">
              <a:solidFill>
                <a:srgbClr val="000000"/>
              </a:solidFill>
              <a:latin typeface="Verdana" charset="0"/>
              <a:sym typeface="Symbol" charset="2"/>
            </a:endParaRPr>
          </a:p>
          <a:p>
            <a:pPr algn="just"/>
            <a:r>
              <a:rPr lang="en-US" altLang="en-US" sz="2000" dirty="0">
                <a:solidFill>
                  <a:srgbClr val="000000"/>
                </a:solidFill>
                <a:latin typeface="Verdana" charset="0"/>
                <a:sym typeface="Symbol" charset="2"/>
              </a:rPr>
              <a:t>c) Using the known velocity from (a), which we call the </a:t>
            </a:r>
            <a:r>
              <a:rPr lang="en-US" altLang="en-US" sz="2000" dirty="0">
                <a:solidFill>
                  <a:srgbClr val="FF0000"/>
                </a:solidFill>
                <a:latin typeface="Verdana" charset="0"/>
                <a:sym typeface="Symbol" charset="2"/>
              </a:rPr>
              <a:t>reference velocity</a:t>
            </a:r>
            <a:r>
              <a:rPr lang="en-US" altLang="en-US" sz="2000" dirty="0">
                <a:solidFill>
                  <a:srgbClr val="000000"/>
                </a:solidFill>
                <a:latin typeface="Verdana" charset="0"/>
                <a:sym typeface="Symbol" charset="2"/>
              </a:rPr>
              <a:t>, and knowing how velocity changes with depth from (b), we can compute velocity at every depth. </a:t>
            </a:r>
          </a:p>
          <a:p>
            <a:pPr algn="just"/>
            <a:endParaRPr lang="en-US" altLang="en-US" sz="2000" dirty="0">
              <a:solidFill>
                <a:srgbClr val="000000"/>
              </a:solidFill>
              <a:latin typeface="Verdana" charset="0"/>
              <a:sym typeface="Symbol" charset="2"/>
            </a:endParaRPr>
          </a:p>
          <a:p>
            <a:pPr algn="just"/>
            <a:r>
              <a:rPr lang="en-US" altLang="en-US" sz="2000" dirty="0">
                <a:solidFill>
                  <a:srgbClr val="000000"/>
                </a:solidFill>
                <a:latin typeface="Verdana" charset="0"/>
                <a:sym typeface="Symbol" charset="2"/>
              </a:rPr>
              <a:t>c-alt) </a:t>
            </a:r>
            <a:r>
              <a:rPr lang="en-US" altLang="en-US" sz="2000" b="1" i="1" dirty="0">
                <a:solidFill>
                  <a:srgbClr val="000000"/>
                </a:solidFill>
                <a:latin typeface="Verdana" charset="0"/>
                <a:sym typeface="Symbol" charset="2"/>
              </a:rPr>
              <a:t>If a reference velocity is NOT available</a:t>
            </a:r>
            <a:r>
              <a:rPr lang="en-US" altLang="en-US" sz="2000" dirty="0">
                <a:solidFill>
                  <a:srgbClr val="000000"/>
                </a:solidFill>
                <a:latin typeface="Verdana" charset="0"/>
                <a:sym typeface="Symbol" charset="2"/>
              </a:rPr>
              <a:t>, assume deep water is not moving, approximating the reference velocity to be 0 (at arbitrarily set depth in the abyss = level of no motion). </a:t>
            </a:r>
          </a:p>
        </p:txBody>
      </p:sp>
    </p:spTree>
    <p:extLst>
      <p:ext uri="{BB962C8B-B14F-4D97-AF65-F5344CB8AC3E}">
        <p14:creationId xmlns:p14="http://schemas.microsoft.com/office/powerpoint/2010/main" val="101771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Observed </a:t>
            </a:r>
            <a:r>
              <a:rPr lang="en-US" dirty="0" err="1"/>
              <a:t>isopycnal</a:t>
            </a:r>
            <a:r>
              <a:rPr lang="en-US" dirty="0"/>
              <a:t> tilt in the Gulf Stream </a:t>
            </a:r>
          </a:p>
        </p:txBody>
      </p:sp>
      <p:pic>
        <p:nvPicPr>
          <p:cNvPr id="4" name="Content Placeholder 3" descr="A3_T.gif"/>
          <p:cNvPicPr>
            <a:picLocks noGrp="1" noChangeAspect="1"/>
          </p:cNvPicPr>
          <p:nvPr>
            <p:ph idx="1"/>
          </p:nvPr>
        </p:nvPicPr>
        <p:blipFill>
          <a:blip r:embed="rId2">
            <a:extLst>
              <a:ext uri="{28A0092B-C50C-407E-A947-70E740481C1C}">
                <a14:useLocalDpi xmlns:a14="http://schemas.microsoft.com/office/drawing/2010/main" val="0"/>
              </a:ext>
            </a:extLst>
          </a:blip>
          <a:srcRect l="-14278" r="-14278"/>
          <a:stretch>
            <a:fillRect/>
          </a:stretch>
        </p:blipFill>
        <p:spPr/>
      </p:pic>
      <p:sp>
        <p:nvSpPr>
          <p:cNvPr id="5" name="Oval 4"/>
          <p:cNvSpPr/>
          <p:nvPr/>
        </p:nvSpPr>
        <p:spPr>
          <a:xfrm>
            <a:off x="2060620" y="1964990"/>
            <a:ext cx="867064" cy="77553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3-08-16 at 4.00.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5600"/>
            <a:ext cx="9144000" cy="3602443"/>
          </a:xfrm>
          <a:prstGeom prst="rect">
            <a:avLst/>
          </a:prstGeom>
        </p:spPr>
      </p:pic>
    </p:spTree>
    <p:extLst>
      <p:ext uri="{BB962C8B-B14F-4D97-AF65-F5344CB8AC3E}">
        <p14:creationId xmlns:p14="http://schemas.microsoft.com/office/powerpoint/2010/main" val="75294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5502</TotalTime>
  <Words>1160</Words>
  <Application>Microsoft Macintosh PowerPoint</Application>
  <PresentationFormat>On-screen Show (4:3)</PresentationFormat>
  <Paragraphs>144</Paragraphs>
  <Slides>37</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ＭＳ Ｐゴシック</vt:lpstr>
      <vt:lpstr>Arial</vt:lpstr>
      <vt:lpstr>Calibri</vt:lpstr>
      <vt:lpstr>Symbol</vt:lpstr>
      <vt:lpstr>Times</vt:lpstr>
      <vt:lpstr>Times New Roman</vt:lpstr>
      <vt:lpstr>Verdana</vt:lpstr>
      <vt:lpstr>Wingdings</vt:lpstr>
      <vt:lpstr>Office Theme</vt:lpstr>
      <vt:lpstr>Equation</vt:lpstr>
      <vt:lpstr>Week 5: Thermal wind, dynamic height and Ekman flow</vt:lpstr>
      <vt:lpstr>Term Project outline</vt:lpstr>
      <vt:lpstr>Observed density profile across the Florida Strait</vt:lpstr>
      <vt:lpstr>A tank experiment</vt:lpstr>
      <vt:lpstr>Evolution of circulation and isopycnal tilt</vt:lpstr>
      <vt:lpstr>Isopycnal tilt and geostrophic circulation</vt:lpstr>
      <vt:lpstr>Thermal wind balance</vt:lpstr>
      <vt:lpstr>Thermal wind balance and geostrophic currents</vt:lpstr>
      <vt:lpstr>Observed isopycnal tilt in the Gulf Stream </vt:lpstr>
      <vt:lpstr>PowerPoint Presentation</vt:lpstr>
      <vt:lpstr>PowerPoint Presentation</vt:lpstr>
      <vt:lpstr>Geostrophic calculation for the subsurface currents</vt:lpstr>
      <vt:lpstr>Geostrophy in pressure coordinate</vt:lpstr>
      <vt:lpstr>Geostrophy in pressure coordinate</vt:lpstr>
      <vt:lpstr>Dynamic height</vt:lpstr>
      <vt:lpstr>Dynamic height</vt:lpstr>
      <vt:lpstr>Thermal wind calculation and dynamic height</vt:lpstr>
      <vt:lpstr>Reference level</vt:lpstr>
      <vt:lpstr>Gulf Stream density, dynamic height and geostrophic velocity</vt:lpstr>
      <vt:lpstr>Steric height at 1000 dbar in the N. Atlantic.  Values are similar to sea surface height in meters. (Reid, 1994) </vt:lpstr>
      <vt:lpstr>Global SSH, Niiler et al., 2003</vt:lpstr>
      <vt:lpstr>WOCE line P16</vt:lpstr>
      <vt:lpstr>WOCE line P13</vt:lpstr>
      <vt:lpstr>Wind driven flow: Ekman circulation</vt:lpstr>
      <vt:lpstr>Observed wind stress</vt:lpstr>
      <vt:lpstr>Observed wind stress</vt:lpstr>
      <vt:lpstr>Ekman spiral</vt:lpstr>
      <vt:lpstr>Vertically integrated Ekman transport</vt:lpstr>
      <vt:lpstr>Mathematical expression for Ekman layer</vt:lpstr>
      <vt:lpstr>Wind-driven ocean current</vt:lpstr>
      <vt:lpstr>Ekman current</vt:lpstr>
      <vt:lpstr>Observed wind stress</vt:lpstr>
      <vt:lpstr>Marine debris</vt:lpstr>
      <vt:lpstr>Tank experiment</vt:lpstr>
      <vt:lpstr>Ekman convergence in the subtropics</vt:lpstr>
      <vt:lpstr>Equatorial upwelling</vt:lpstr>
      <vt:lpstr>Vertical motions induced by the Ekman flow</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3: Transport fundamentals</dc:title>
  <dc:creator>Taka Ito</dc:creator>
  <cp:lastModifiedBy>Ito, Takamitsu</cp:lastModifiedBy>
  <cp:revision>181</cp:revision>
  <dcterms:created xsi:type="dcterms:W3CDTF">2013-08-21T00:38:53Z</dcterms:created>
  <dcterms:modified xsi:type="dcterms:W3CDTF">2018-09-25T14:51:34Z</dcterms:modified>
</cp:coreProperties>
</file>