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25" r:id="rId2"/>
    <p:sldId id="326" r:id="rId3"/>
    <p:sldId id="327" r:id="rId4"/>
    <p:sldId id="256" r:id="rId5"/>
    <p:sldId id="280" r:id="rId6"/>
    <p:sldId id="296" r:id="rId7"/>
    <p:sldId id="297" r:id="rId8"/>
    <p:sldId id="298" r:id="rId9"/>
    <p:sldId id="299" r:id="rId10"/>
    <p:sldId id="257" r:id="rId11"/>
    <p:sldId id="284" r:id="rId12"/>
    <p:sldId id="285" r:id="rId13"/>
    <p:sldId id="264" r:id="rId14"/>
    <p:sldId id="294" r:id="rId15"/>
    <p:sldId id="300" r:id="rId16"/>
    <p:sldId id="281" r:id="rId17"/>
    <p:sldId id="259" r:id="rId18"/>
    <p:sldId id="282" r:id="rId19"/>
    <p:sldId id="283" r:id="rId20"/>
    <p:sldId id="265" r:id="rId21"/>
    <p:sldId id="268" r:id="rId22"/>
    <p:sldId id="328" r:id="rId23"/>
    <p:sldId id="331" r:id="rId24"/>
    <p:sldId id="332" r:id="rId25"/>
    <p:sldId id="329" r:id="rId26"/>
    <p:sldId id="330" r:id="rId27"/>
    <p:sldId id="333" r:id="rId28"/>
    <p:sldId id="307" r:id="rId29"/>
    <p:sldId id="308" r:id="rId30"/>
    <p:sldId id="309" r:id="rId31"/>
    <p:sldId id="310" r:id="rId32"/>
    <p:sldId id="311" r:id="rId33"/>
    <p:sldId id="312" r:id="rId34"/>
    <p:sldId id="313" r:id="rId35"/>
    <p:sldId id="314" r:id="rId36"/>
    <p:sldId id="315" r:id="rId37"/>
    <p:sldId id="316" r:id="rId38"/>
    <p:sldId id="317" r:id="rId39"/>
    <p:sldId id="318" r:id="rId40"/>
    <p:sldId id="319" r:id="rId41"/>
    <p:sldId id="320" r:id="rId42"/>
    <p:sldId id="321" r:id="rId43"/>
    <p:sldId id="322" r:id="rId44"/>
    <p:sldId id="302" r:id="rId45"/>
    <p:sldId id="303" r:id="rId46"/>
    <p:sldId id="304" r:id="rId47"/>
    <p:sldId id="305"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64"/>
    <p:restoredTop sz="93890"/>
  </p:normalViewPr>
  <p:slideViewPr>
    <p:cSldViewPr snapToGrid="0" snapToObjects="1">
      <p:cViewPr varScale="1">
        <p:scale>
          <a:sx n="109" d="100"/>
          <a:sy n="109" d="100"/>
        </p:scale>
        <p:origin x="728"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 Id="rId4"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E7C7F1-55AA-0F41-A931-50EA6999221A}" type="datetimeFigureOut">
              <a:rPr lang="en-US" smtClean="0"/>
              <a:t>8/28/18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2CE87-6C4C-1944-9097-655E6AEAFAED}" type="slidenum">
              <a:rPr lang="en-US" smtClean="0"/>
              <a:t>‹#›</a:t>
            </a:fld>
            <a:endParaRPr lang="en-US"/>
          </a:p>
        </p:txBody>
      </p:sp>
    </p:spTree>
    <p:extLst>
      <p:ext uri="{BB962C8B-B14F-4D97-AF65-F5344CB8AC3E}">
        <p14:creationId xmlns:p14="http://schemas.microsoft.com/office/powerpoint/2010/main" val="17384626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2CE87-6C4C-1944-9097-655E6AEAFAED}" type="slidenum">
              <a:rPr lang="en-US" smtClean="0"/>
              <a:t>1</a:t>
            </a:fld>
            <a:endParaRPr lang="en-US"/>
          </a:p>
        </p:txBody>
      </p:sp>
    </p:spTree>
    <p:extLst>
      <p:ext uri="{BB962C8B-B14F-4D97-AF65-F5344CB8AC3E}">
        <p14:creationId xmlns:p14="http://schemas.microsoft.com/office/powerpoint/2010/main" val="192696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endParaRPr lang="en-US"/>
          </a:p>
        </p:txBody>
      </p:sp>
      <p:sp>
        <p:nvSpPr>
          <p:cNvPr id="22532" name="Slide Number Placeholder 3"/>
          <p:cNvSpPr>
            <a:spLocks noGrp="1"/>
          </p:cNvSpPr>
          <p:nvPr>
            <p:ph type="sldNum" sz="quarter" idx="5"/>
          </p:nvPr>
        </p:nvSpPr>
        <p:spPr>
          <a:noFill/>
        </p:spPr>
        <p:txBody>
          <a:bodyPr/>
          <a:lstStyle/>
          <a:p>
            <a:fld id="{BF123684-0936-CA43-AFEA-D7909331BBA0}" type="slidenum">
              <a:rPr lang="en-US" smtClean="0"/>
              <a:pPr/>
              <a:t>38</a:t>
            </a:fld>
            <a:endParaRPr lang="en-US"/>
          </a:p>
        </p:txBody>
      </p:sp>
    </p:spTree>
    <p:extLst>
      <p:ext uri="{BB962C8B-B14F-4D97-AF65-F5344CB8AC3E}">
        <p14:creationId xmlns:p14="http://schemas.microsoft.com/office/powerpoint/2010/main" val="161052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fld id="{E5D520C9-B963-E54A-AB87-C1C5533558DE}" type="slidenum">
              <a:rPr lang="en-US" sz="1200"/>
              <a:pPr eaLnBrk="1" hangingPunct="1"/>
              <a:t>40</a:t>
            </a:fld>
            <a:endParaRPr lang="en-US" sz="1200"/>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7411"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705727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fld id="{517E23A8-47A4-E147-945E-ECFC47843BAC}" type="slidenum">
              <a:rPr lang="en-US" sz="1200"/>
              <a:pPr eaLnBrk="1" hangingPunct="1"/>
              <a:t>41</a:t>
            </a:fld>
            <a:endParaRPr lang="en-US" sz="1200"/>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59456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fld id="{517E23A8-47A4-E147-945E-ECFC47843BAC}" type="slidenum">
              <a:rPr lang="en-US" sz="1200"/>
              <a:pPr eaLnBrk="1" hangingPunct="1"/>
              <a:t>42</a:t>
            </a:fld>
            <a:endParaRPr lang="en-US" sz="1200"/>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945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770032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6265F668-D30D-0B46-AB1D-BFB7C0691CFA}" type="slidenum">
              <a:rPr lang="en-US"/>
              <a:pPr/>
              <a:t>44</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a:t>Fin = Fout + net((E-P-R)rho Area</a:t>
            </a:r>
          </a:p>
        </p:txBody>
      </p:sp>
    </p:spTree>
    <p:extLst>
      <p:ext uri="{BB962C8B-B14F-4D97-AF65-F5344CB8AC3E}">
        <p14:creationId xmlns:p14="http://schemas.microsoft.com/office/powerpoint/2010/main" val="166694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FEC3E02-DE7A-C74F-9A26-4E061E0E517A}" type="slidenum">
              <a:rPr lang="en-US"/>
              <a:pPr/>
              <a:t>45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a:t>Fin = Fout + net((E-P-R)rho Area</a:t>
            </a:r>
          </a:p>
        </p:txBody>
      </p:sp>
    </p:spTree>
    <p:extLst>
      <p:ext uri="{BB962C8B-B14F-4D97-AF65-F5344CB8AC3E}">
        <p14:creationId xmlns:p14="http://schemas.microsoft.com/office/powerpoint/2010/main" val="1631821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6DD16E09-728C-6C42-A9FF-65B67D03E96E}" type="slidenum">
              <a:rPr lang="en-US"/>
              <a:pPr/>
              <a:t>46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84696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70C80BE9-609E-D24E-BF50-0584EA9EA000}" type="slidenum">
              <a:rPr lang="en-US"/>
              <a:pPr/>
              <a:t>47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2410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A55CC88-5EEB-D140-BA53-9301C23C92CE}" type="slidenum">
              <a:rPr lang="de-DE">
                <a:latin typeface="Times" pitchFamily="-104" charset="0"/>
              </a:rPr>
              <a:pPr/>
              <a:t>6</a:t>
            </a:fld>
            <a:endParaRPr lang="de-DE">
              <a:latin typeface="Times" pitchFamily="-10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685800" y="4343400"/>
            <a:ext cx="5486400" cy="4114800"/>
          </a:xfrm>
          <a:noFill/>
          <a:ln/>
        </p:spPr>
        <p:txBody>
          <a:bodyPr/>
          <a:lstStyle/>
          <a:p>
            <a:endParaRPr lang="en-US">
              <a:latin typeface="Times"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1006988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67F047F7-66BC-B14B-857E-2E5ACB1D55D0}" type="slidenum">
              <a:rPr lang="de-DE">
                <a:latin typeface="Times" pitchFamily="-104" charset="0"/>
              </a:rPr>
              <a:pPr/>
              <a:t>7</a:t>
            </a:fld>
            <a:endParaRPr lang="de-DE">
              <a:latin typeface="Times" pitchFamily="-10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685800" y="4343400"/>
            <a:ext cx="5486400" cy="4114800"/>
          </a:xfrm>
          <a:noFill/>
          <a:ln/>
        </p:spPr>
        <p:txBody>
          <a:bodyPr/>
          <a:lstStyle/>
          <a:p>
            <a:endParaRPr lang="en-US">
              <a:latin typeface="Times"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143282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D3D5623-756F-E943-9047-23F4A1E2499A}" type="slidenum">
              <a:rPr lang="de-DE">
                <a:latin typeface="Times" pitchFamily="-104" charset="0"/>
              </a:rPr>
              <a:pPr/>
              <a:t>8</a:t>
            </a:fld>
            <a:endParaRPr lang="de-DE">
              <a:latin typeface="Times" pitchFamily="-10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endParaRPr lang="en-US">
              <a:latin typeface="Times" pitchFamily="-104" charset="0"/>
              <a:ea typeface="ＭＳ Ｐゴシック" pitchFamily="-104" charset="-128"/>
              <a:cs typeface="ＭＳ Ｐゴシック" pitchFamily="-104" charset="-128"/>
            </a:endParaRPr>
          </a:p>
        </p:txBody>
      </p:sp>
    </p:spTree>
    <p:extLst>
      <p:ext uri="{BB962C8B-B14F-4D97-AF65-F5344CB8AC3E}">
        <p14:creationId xmlns:p14="http://schemas.microsoft.com/office/powerpoint/2010/main" val="819288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34ECA142-4021-CF4C-828E-2AB4FF500775}" type="slidenum">
              <a:rPr lang="en-US"/>
              <a:pPr/>
              <a:t>11</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042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663DE33-1CE1-124B-8C79-83CBF2002ADD}" type="slidenum">
              <a:rPr lang="en-US"/>
              <a:pPr/>
              <a:t>12</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a:t>Define 1 Sverdrup  = 10e6 m3/sec</a:t>
            </a:r>
          </a:p>
        </p:txBody>
      </p:sp>
    </p:spTree>
    <p:extLst>
      <p:ext uri="{BB962C8B-B14F-4D97-AF65-F5344CB8AC3E}">
        <p14:creationId xmlns:p14="http://schemas.microsoft.com/office/powerpoint/2010/main" val="2136299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C0D0D39-E989-574C-9F81-CE3306BD6A31}" type="slidenum">
              <a:rPr lang="en-US"/>
              <a:pPr/>
              <a:t>32</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55871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291E992-CE4C-324B-9660-856E73B2C3AC}" type="slidenum">
              <a:rPr lang="en-US"/>
              <a:pPr/>
              <a:t>33</a:t>
            </a:fld>
            <a:endParaRPr lang="en-US"/>
          </a:p>
        </p:txBody>
      </p:sp>
      <p:sp>
        <p:nvSpPr>
          <p:cNvPr id="17411" name="Rectangle 1026"/>
          <p:cNvSpPr>
            <a:spLocks noGrp="1" noRot="1" noChangeAspect="1" noChangeArrowheads="1" noTextEdit="1"/>
          </p:cNvSpPr>
          <p:nvPr>
            <p:ph type="sldImg"/>
          </p:nvPr>
        </p:nvSpPr>
        <p:spPr>
          <a:ln/>
        </p:spPr>
      </p:sp>
      <p:sp>
        <p:nvSpPr>
          <p:cNvPr id="17412" name="Rectangle 1027"/>
          <p:cNvSpPr>
            <a:spLocks noGrp="1" noChangeArrowheads="1"/>
          </p:cNvSpPr>
          <p:nvPr>
            <p:ph type="body" idx="1"/>
          </p:nvPr>
        </p:nvSpPr>
        <p:spPr>
          <a:noFill/>
          <a:ln/>
        </p:spPr>
        <p:txBody>
          <a:bodyPr/>
          <a:lstStyle/>
          <a:p>
            <a:pPr eaLnBrk="1" hangingPunct="1"/>
            <a:r>
              <a:rPr lang="en-US"/>
              <a:t>At home: calculate speed you are traveling through space if you are at the equator (radius of earth is about 6371 km), then calculate it at 30N as well.  (Do some geometry to figure out the distance from the axis at 30N.)</a:t>
            </a:r>
          </a:p>
        </p:txBody>
      </p:sp>
    </p:spTree>
    <p:extLst>
      <p:ext uri="{BB962C8B-B14F-4D97-AF65-F5344CB8AC3E}">
        <p14:creationId xmlns:p14="http://schemas.microsoft.com/office/powerpoint/2010/main" val="51192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FBF4807-4D4C-C744-B5D1-B000BAAEAB84}" type="slidenum">
              <a:rPr lang="en-US"/>
              <a:pPr/>
              <a:t>35</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r>
              <a:rPr lang="en-US"/>
              <a:t>A = 6000 km; omega = 2pi/86400 sec = 7.292e10-4/sec</a:t>
            </a:r>
          </a:p>
          <a:p>
            <a:pPr eaLnBrk="1" hangingPunct="1"/>
            <a:r>
              <a:rPr lang="en-US"/>
              <a:t>Omega2 a cos(latitude) = 3.17 cm/sec2 x cos(latitude)</a:t>
            </a:r>
          </a:p>
          <a:p>
            <a:pPr eaLnBrk="1" hangingPunct="1"/>
            <a:r>
              <a:rPr lang="en-US"/>
              <a:t>Compare 3.17 with gravity of 980 cm/sec2</a:t>
            </a:r>
          </a:p>
          <a:p>
            <a:pPr eaLnBrk="1" hangingPunct="1"/>
            <a:r>
              <a:rPr lang="en-US"/>
              <a:t>Earth surface should be 0.3% farther out at equator = 20 km</a:t>
            </a:r>
          </a:p>
        </p:txBody>
      </p:sp>
    </p:spTree>
    <p:extLst>
      <p:ext uri="{BB962C8B-B14F-4D97-AF65-F5344CB8AC3E}">
        <p14:creationId xmlns:p14="http://schemas.microsoft.com/office/powerpoint/2010/main" val="352675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C540C3-A353-CA48-BE74-B66DA39AA407}" type="datetimeFigureOut">
              <a:rPr lang="en-US" smtClean="0"/>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4194530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540C3-A353-CA48-BE74-B66DA39AA407}" type="datetimeFigureOut">
              <a:rPr lang="en-US" smtClean="0"/>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3545080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540C3-A353-CA48-BE74-B66DA39AA407}" type="datetimeFigureOut">
              <a:rPr lang="en-US" smtClean="0"/>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293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540C3-A353-CA48-BE74-B66DA39AA407}" type="datetimeFigureOut">
              <a:rPr lang="en-US" smtClean="0"/>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3932914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C540C3-A353-CA48-BE74-B66DA39AA407}" type="datetimeFigureOut">
              <a:rPr lang="en-US" smtClean="0"/>
              <a:t>8/28/18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447922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C540C3-A353-CA48-BE74-B66DA39AA407}" type="datetimeFigureOut">
              <a:rPr lang="en-US" smtClean="0"/>
              <a:t>8/28/18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1973865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C540C3-A353-CA48-BE74-B66DA39AA407}" type="datetimeFigureOut">
              <a:rPr lang="en-US" smtClean="0"/>
              <a:t>8/28/18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335808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C540C3-A353-CA48-BE74-B66DA39AA407}" type="datetimeFigureOut">
              <a:rPr lang="en-US" smtClean="0"/>
              <a:t>8/28/18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16770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C540C3-A353-CA48-BE74-B66DA39AA407}" type="datetimeFigureOut">
              <a:rPr lang="en-US" smtClean="0"/>
              <a:t>8/28/18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471708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C540C3-A353-CA48-BE74-B66DA39AA407}" type="datetimeFigureOut">
              <a:rPr lang="en-US" smtClean="0"/>
              <a:t>8/28/18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2994784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C540C3-A353-CA48-BE74-B66DA39AA407}" type="datetimeFigureOut">
              <a:rPr lang="en-US" smtClean="0"/>
              <a:t>8/28/18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622A76-C7EB-F149-956E-6F10718D0F79}" type="slidenum">
              <a:rPr lang="en-US" smtClean="0"/>
              <a:t>‹#›</a:t>
            </a:fld>
            <a:endParaRPr lang="en-US"/>
          </a:p>
        </p:txBody>
      </p:sp>
    </p:spTree>
    <p:extLst>
      <p:ext uri="{BB962C8B-B14F-4D97-AF65-F5344CB8AC3E}">
        <p14:creationId xmlns:p14="http://schemas.microsoft.com/office/powerpoint/2010/main" val="187447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C540C3-A353-CA48-BE74-B66DA39AA407}" type="datetimeFigureOut">
              <a:rPr lang="en-US" smtClean="0"/>
              <a:t>8/28/18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22A76-C7EB-F149-956E-6F10718D0F79}" type="slidenum">
              <a:rPr lang="en-US" smtClean="0"/>
              <a:t>‹#›</a:t>
            </a:fld>
            <a:endParaRPr lang="en-US"/>
          </a:p>
        </p:txBody>
      </p:sp>
    </p:spTree>
    <p:extLst>
      <p:ext uri="{BB962C8B-B14F-4D97-AF65-F5344CB8AC3E}">
        <p14:creationId xmlns:p14="http://schemas.microsoft.com/office/powerpoint/2010/main" val="600445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oleObject4.bin"/><Relationship Id="rId10" Type="http://schemas.openxmlformats.org/officeDocument/2006/relationships/image" Target="../media/image25.emf"/><Relationship Id="rId4" Type="http://schemas.openxmlformats.org/officeDocument/2006/relationships/image" Target="../media/image22.emf"/><Relationship Id="rId9"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7.emf"/><Relationship Id="rId5" Type="http://schemas.openxmlformats.org/officeDocument/2006/relationships/oleObject" Target="../embeddings/oleObject8.bin"/><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9.emf"/><Relationship Id="rId5" Type="http://schemas.openxmlformats.org/officeDocument/2006/relationships/oleObject" Target="../embeddings/oleObject10.bin"/><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1.emf"/><Relationship Id="rId5" Type="http://schemas.openxmlformats.org/officeDocument/2006/relationships/oleObject" Target="../embeddings/oleObject12.bin"/><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32.emf"/><Relationship Id="rId4" Type="http://schemas.openxmlformats.org/officeDocument/2006/relationships/oleObject" Target="../embeddings/oleObject13.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5.emf"/><Relationship Id="rId4" Type="http://schemas.openxmlformats.org/officeDocument/2006/relationships/oleObject" Target="../embeddings/oleObject15.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8.emf"/><Relationship Id="rId5" Type="http://schemas.openxmlformats.org/officeDocument/2006/relationships/oleObject" Target="../embeddings/oleObject17.bin"/><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8.emf"/><Relationship Id="rId4" Type="http://schemas.openxmlformats.org/officeDocument/2006/relationships/oleObject" Target="../embeddings/oleObject18.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49.emf"/><Relationship Id="rId4" Type="http://schemas.openxmlformats.org/officeDocument/2006/relationships/oleObject" Target="../embeddings/oleObject19.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What is the meaning of </a:t>
            </a:r>
            <a:r>
              <a:rPr lang="en-US" dirty="0" err="1"/>
              <a:t>thermobaricity</a:t>
            </a:r>
            <a:r>
              <a:rPr lang="en-US" dirty="0"/>
              <a:t>?</a:t>
            </a:r>
          </a:p>
        </p:txBody>
      </p:sp>
    </p:spTree>
    <p:extLst>
      <p:ext uri="{BB962C8B-B14F-4D97-AF65-F5344CB8AC3E}">
        <p14:creationId xmlns:p14="http://schemas.microsoft.com/office/powerpoint/2010/main" val="240291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Advection</a:t>
            </a:r>
          </a:p>
        </p:txBody>
      </p:sp>
      <p:sp>
        <p:nvSpPr>
          <p:cNvPr id="3" name="Content Placeholder 2"/>
          <p:cNvSpPr>
            <a:spLocks noGrp="1"/>
          </p:cNvSpPr>
          <p:nvPr>
            <p:ph idx="1"/>
          </p:nvPr>
        </p:nvSpPr>
        <p:spPr/>
        <p:txBody>
          <a:bodyPr/>
          <a:lstStyle/>
          <a:p>
            <a:r>
              <a:rPr lang="en-US" dirty="0"/>
              <a:t>Fluid properties (mass, T, S, nutrients, </a:t>
            </a:r>
            <a:r>
              <a:rPr lang="en-US" dirty="0" err="1"/>
              <a:t>etc</a:t>
            </a:r>
            <a:r>
              <a:rPr lang="en-US" dirty="0"/>
              <a:t>) moves with the flow of fluid (ocean currents)</a:t>
            </a:r>
          </a:p>
        </p:txBody>
      </p:sp>
      <p:pic>
        <p:nvPicPr>
          <p:cNvPr id="4" name="Picture 3" descr="Screen Shot 2013-08-20 at 8.47.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3420366"/>
            <a:ext cx="6896100" cy="2260600"/>
          </a:xfrm>
          <a:prstGeom prst="rect">
            <a:avLst/>
          </a:prstGeom>
        </p:spPr>
      </p:pic>
    </p:spTree>
    <p:extLst>
      <p:ext uri="{BB962C8B-B14F-4D97-AF65-F5344CB8AC3E}">
        <p14:creationId xmlns:p14="http://schemas.microsoft.com/office/powerpoint/2010/main" val="3103480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60867" y="389464"/>
            <a:ext cx="9304867" cy="457200"/>
          </a:xfrm>
        </p:spPr>
        <p:txBody>
          <a:bodyPr>
            <a:noAutofit/>
          </a:bodyPr>
          <a:lstStyle/>
          <a:p>
            <a:pPr eaLnBrk="1" hangingPunct="1"/>
            <a:r>
              <a:rPr lang="en-US" sz="3200" dirty="0">
                <a:latin typeface="Calibri"/>
                <a:cs typeface="Calibri"/>
              </a:rPr>
              <a:t>Quantify transport resulting from the gulf stream</a:t>
            </a:r>
          </a:p>
        </p:txBody>
      </p:sp>
      <p:sp>
        <p:nvSpPr>
          <p:cNvPr id="27651" name="Rectangle 6"/>
          <p:cNvSpPr>
            <a:spLocks noGrp="1" noChangeArrowheads="1"/>
          </p:cNvSpPr>
          <p:nvPr>
            <p:ph type="body" idx="1"/>
          </p:nvPr>
        </p:nvSpPr>
        <p:spPr>
          <a:xfrm>
            <a:off x="0" y="1608107"/>
            <a:ext cx="5029200" cy="5715000"/>
          </a:xfrm>
        </p:spPr>
        <p:txBody>
          <a:bodyPr/>
          <a:lstStyle/>
          <a:p>
            <a:pPr eaLnBrk="1" hangingPunct="1">
              <a:lnSpc>
                <a:spcPct val="90000"/>
              </a:lnSpc>
            </a:pPr>
            <a:r>
              <a:rPr lang="en-US" sz="2200" dirty="0"/>
              <a:t>Gulf Stream “</a:t>
            </a:r>
            <a:r>
              <a:rPr lang="en-US" sz="2200" dirty="0" err="1"/>
              <a:t>advects</a:t>
            </a:r>
            <a:r>
              <a:rPr lang="en-US" sz="2200" dirty="0"/>
              <a:t>” volume, mass, warm water northward</a:t>
            </a:r>
          </a:p>
          <a:p>
            <a:pPr eaLnBrk="1" hangingPunct="1">
              <a:lnSpc>
                <a:spcPct val="90000"/>
              </a:lnSpc>
            </a:pPr>
            <a:r>
              <a:rPr lang="en-US" sz="2200" dirty="0"/>
              <a:t>How much water, how much mass is carried by the G.S past a certain point ?</a:t>
            </a:r>
          </a:p>
          <a:p>
            <a:pPr eaLnBrk="1" hangingPunct="1">
              <a:lnSpc>
                <a:spcPct val="90000"/>
              </a:lnSpc>
            </a:pPr>
            <a:r>
              <a:rPr lang="en-US" sz="2200" dirty="0"/>
              <a:t>Draw a vertical plane across the current (</a:t>
            </a:r>
            <a:r>
              <a:rPr lang="en-US" sz="2200" dirty="0" err="1"/>
              <a:t>x,z</a:t>
            </a:r>
            <a:r>
              <a:rPr lang="en-US" sz="2200" dirty="0"/>
              <a:t> are across-stream and vertical)</a:t>
            </a:r>
          </a:p>
          <a:p>
            <a:pPr eaLnBrk="1" hangingPunct="1">
              <a:lnSpc>
                <a:spcPct val="90000"/>
              </a:lnSpc>
            </a:pPr>
            <a:r>
              <a:rPr lang="en-US" sz="2200" dirty="0"/>
              <a:t>Measure current velocity at each point in the plane, normal to the plane</a:t>
            </a:r>
          </a:p>
          <a:p>
            <a:pPr eaLnBrk="1" hangingPunct="1">
              <a:lnSpc>
                <a:spcPct val="90000"/>
              </a:lnSpc>
            </a:pPr>
            <a:r>
              <a:rPr lang="en-US" sz="2200" dirty="0"/>
              <a:t>Compute volume transport (velocity times area) for each small location in the plane and add them up (integrate) for total transport through the cross-section</a:t>
            </a:r>
          </a:p>
        </p:txBody>
      </p:sp>
      <p:grpSp>
        <p:nvGrpSpPr>
          <p:cNvPr id="27652" name="Group 22"/>
          <p:cNvGrpSpPr>
            <a:grpSpLocks/>
          </p:cNvGrpSpPr>
          <p:nvPr/>
        </p:nvGrpSpPr>
        <p:grpSpPr bwMode="auto">
          <a:xfrm>
            <a:off x="4991100" y="1295400"/>
            <a:ext cx="4038600" cy="4800600"/>
            <a:chOff x="3552" y="816"/>
            <a:chExt cx="2064" cy="2544"/>
          </a:xfrm>
        </p:grpSpPr>
        <p:grpSp>
          <p:nvGrpSpPr>
            <p:cNvPr id="27655" name="Group 20"/>
            <p:cNvGrpSpPr>
              <a:grpSpLocks/>
            </p:cNvGrpSpPr>
            <p:nvPr/>
          </p:nvGrpSpPr>
          <p:grpSpPr bwMode="auto">
            <a:xfrm>
              <a:off x="3552" y="816"/>
              <a:ext cx="2064" cy="2544"/>
              <a:chOff x="2400" y="1440"/>
              <a:chExt cx="2064" cy="2544"/>
            </a:xfrm>
          </p:grpSpPr>
          <p:pic>
            <p:nvPicPr>
              <p:cNvPr id="27660" name="Picture 3" descr="sst_brown"/>
              <p:cNvPicPr>
                <a:picLocks noChangeAspect="1" noChangeArrowheads="1"/>
              </p:cNvPicPr>
              <p:nvPr/>
            </p:nvPicPr>
            <p:blipFill>
              <a:blip r:embed="rId3"/>
              <a:srcRect t="26389" r="40277"/>
              <a:stretch>
                <a:fillRect/>
              </a:stretch>
            </p:blipFill>
            <p:spPr bwMode="auto">
              <a:xfrm>
                <a:off x="2400" y="1440"/>
                <a:ext cx="2064" cy="2544"/>
              </a:xfrm>
              <a:prstGeom prst="rect">
                <a:avLst/>
              </a:prstGeom>
              <a:noFill/>
              <a:ln w="9525">
                <a:noFill/>
                <a:miter lim="800000"/>
                <a:headEnd/>
                <a:tailEnd/>
              </a:ln>
            </p:spPr>
          </p:pic>
          <p:grpSp>
            <p:nvGrpSpPr>
              <p:cNvPr id="27661" name="Group 18"/>
              <p:cNvGrpSpPr>
                <a:grpSpLocks/>
              </p:cNvGrpSpPr>
              <p:nvPr/>
            </p:nvGrpSpPr>
            <p:grpSpPr bwMode="auto">
              <a:xfrm>
                <a:off x="2592" y="2304"/>
                <a:ext cx="864" cy="816"/>
                <a:chOff x="2592" y="2304"/>
                <a:chExt cx="864" cy="816"/>
              </a:xfrm>
            </p:grpSpPr>
            <p:sp>
              <p:nvSpPr>
                <p:cNvPr id="27662" name="Line 10"/>
                <p:cNvSpPr>
                  <a:spLocks noChangeShapeType="1"/>
                </p:cNvSpPr>
                <p:nvPr/>
              </p:nvSpPr>
              <p:spPr bwMode="auto">
                <a:xfrm>
                  <a:off x="2928" y="2784"/>
                  <a:ext cx="384" cy="336"/>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7663" name="Line 11"/>
                <p:cNvSpPr>
                  <a:spLocks noChangeShapeType="1"/>
                </p:cNvSpPr>
                <p:nvPr/>
              </p:nvSpPr>
              <p:spPr bwMode="auto">
                <a:xfrm>
                  <a:off x="3312" y="2928"/>
                  <a:ext cx="0" cy="192"/>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7664" name="Line 14"/>
                <p:cNvSpPr>
                  <a:spLocks noChangeShapeType="1"/>
                </p:cNvSpPr>
                <p:nvPr/>
              </p:nvSpPr>
              <p:spPr bwMode="auto">
                <a:xfrm flipV="1">
                  <a:off x="2928" y="2400"/>
                  <a:ext cx="0" cy="38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7665" name="Line 15"/>
                <p:cNvSpPr>
                  <a:spLocks noChangeShapeType="1"/>
                </p:cNvSpPr>
                <p:nvPr/>
              </p:nvSpPr>
              <p:spPr bwMode="auto">
                <a:xfrm>
                  <a:off x="2928" y="2592"/>
                  <a:ext cx="528" cy="48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7666" name="Text Box 17"/>
                <p:cNvSpPr txBox="1">
                  <a:spLocks noChangeArrowheads="1"/>
                </p:cNvSpPr>
                <p:nvPr/>
              </p:nvSpPr>
              <p:spPr bwMode="auto">
                <a:xfrm>
                  <a:off x="2592" y="2304"/>
                  <a:ext cx="336" cy="242"/>
                </a:xfrm>
                <a:prstGeom prst="rect">
                  <a:avLst/>
                </a:prstGeom>
                <a:noFill/>
                <a:ln w="9525">
                  <a:noFill/>
                  <a:miter lim="800000"/>
                  <a:headEnd/>
                  <a:tailEnd/>
                </a:ln>
              </p:spPr>
              <p:txBody>
                <a:bodyPr>
                  <a:prstTxWarp prst="textNoShape">
                    <a:avLst/>
                  </a:prstTxWarp>
                  <a:spAutoFit/>
                </a:bodyPr>
                <a:lstStyle/>
                <a:p>
                  <a:pPr>
                    <a:spcBef>
                      <a:spcPct val="50000"/>
                    </a:spcBef>
                  </a:pPr>
                  <a:r>
                    <a:rPr lang="en-US"/>
                    <a:t>z</a:t>
                  </a:r>
                </a:p>
              </p:txBody>
            </p:sp>
          </p:grpSp>
        </p:grpSp>
        <p:grpSp>
          <p:nvGrpSpPr>
            <p:cNvPr id="27656" name="Group 21"/>
            <p:cNvGrpSpPr>
              <a:grpSpLocks/>
            </p:cNvGrpSpPr>
            <p:nvPr/>
          </p:nvGrpSpPr>
          <p:grpSpPr bwMode="auto">
            <a:xfrm>
              <a:off x="4080" y="1968"/>
              <a:ext cx="720" cy="386"/>
              <a:chOff x="2928" y="2592"/>
              <a:chExt cx="720" cy="386"/>
            </a:xfrm>
          </p:grpSpPr>
          <p:sp>
            <p:nvSpPr>
              <p:cNvPr id="27657" name="Line 5"/>
              <p:cNvSpPr>
                <a:spLocks noChangeShapeType="1"/>
              </p:cNvSpPr>
              <p:nvPr/>
            </p:nvSpPr>
            <p:spPr bwMode="auto">
              <a:xfrm>
                <a:off x="2928" y="2592"/>
                <a:ext cx="384" cy="336"/>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7658" name="Line 12"/>
              <p:cNvSpPr>
                <a:spLocks noChangeShapeType="1"/>
              </p:cNvSpPr>
              <p:nvPr/>
            </p:nvSpPr>
            <p:spPr bwMode="auto">
              <a:xfrm>
                <a:off x="2928" y="2592"/>
                <a:ext cx="0" cy="192"/>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7659" name="Text Box 16"/>
              <p:cNvSpPr txBox="1">
                <a:spLocks noChangeArrowheads="1"/>
              </p:cNvSpPr>
              <p:nvPr/>
            </p:nvSpPr>
            <p:spPr bwMode="auto">
              <a:xfrm>
                <a:off x="3312" y="2736"/>
                <a:ext cx="336" cy="242"/>
              </a:xfrm>
              <a:prstGeom prst="rect">
                <a:avLst/>
              </a:prstGeom>
              <a:noFill/>
              <a:ln w="9525">
                <a:noFill/>
                <a:miter lim="800000"/>
                <a:headEnd/>
                <a:tailEnd/>
              </a:ln>
            </p:spPr>
            <p:txBody>
              <a:bodyPr>
                <a:prstTxWarp prst="textNoShape">
                  <a:avLst/>
                </a:prstTxWarp>
                <a:spAutoFit/>
              </a:bodyPr>
              <a:lstStyle/>
              <a:p>
                <a:pPr>
                  <a:spcBef>
                    <a:spcPct val="50000"/>
                  </a:spcBef>
                </a:pPr>
                <a:r>
                  <a:rPr lang="en-US"/>
                  <a:t>x</a:t>
                </a:r>
              </a:p>
            </p:txBody>
          </p:sp>
        </p:grpSp>
      </p:grpSp>
      <p:sp>
        <p:nvSpPr>
          <p:cNvPr id="27653" name="Line 23"/>
          <p:cNvSpPr>
            <a:spLocks noChangeShapeType="1"/>
          </p:cNvSpPr>
          <p:nvPr/>
        </p:nvSpPr>
        <p:spPr bwMode="auto">
          <a:xfrm flipV="1">
            <a:off x="6248400" y="3505200"/>
            <a:ext cx="304800" cy="838200"/>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2" name="TextBox 1"/>
          <p:cNvSpPr txBox="1"/>
          <p:nvPr/>
        </p:nvSpPr>
        <p:spPr>
          <a:xfrm>
            <a:off x="5029200" y="1464731"/>
            <a:ext cx="2717800" cy="369332"/>
          </a:xfrm>
          <a:prstGeom prst="rect">
            <a:avLst/>
          </a:prstGeom>
          <a:noFill/>
        </p:spPr>
        <p:txBody>
          <a:bodyPr wrap="square" rtlCol="0">
            <a:spAutoFit/>
          </a:bodyPr>
          <a:lstStyle/>
          <a:p>
            <a:r>
              <a:rPr lang="en-US" dirty="0"/>
              <a:t>Sea surface temperature</a:t>
            </a:r>
          </a:p>
        </p:txBody>
      </p:sp>
    </p:spTree>
    <p:extLst>
      <p:ext uri="{BB962C8B-B14F-4D97-AF65-F5344CB8AC3E}">
        <p14:creationId xmlns:p14="http://schemas.microsoft.com/office/powerpoint/2010/main" val="2697851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32"/>
            <a:ext cx="8229600" cy="1143000"/>
          </a:xfrm>
        </p:spPr>
        <p:txBody>
          <a:bodyPr>
            <a:noAutofit/>
          </a:bodyPr>
          <a:lstStyle/>
          <a:p>
            <a:pPr eaLnBrk="1" hangingPunct="1"/>
            <a:r>
              <a:rPr lang="en-US" sz="3600" dirty="0"/>
              <a:t>Quantify volume transport (advection) (example)</a:t>
            </a:r>
          </a:p>
        </p:txBody>
      </p:sp>
      <p:sp>
        <p:nvSpPr>
          <p:cNvPr id="29699" name="Rectangle 3"/>
          <p:cNvSpPr>
            <a:spLocks noGrp="1" noChangeArrowheads="1"/>
          </p:cNvSpPr>
          <p:nvPr>
            <p:ph type="body" idx="1"/>
          </p:nvPr>
        </p:nvSpPr>
        <p:spPr>
          <a:xfrm>
            <a:off x="0" y="1455576"/>
            <a:ext cx="4648200" cy="5410200"/>
          </a:xfrm>
        </p:spPr>
        <p:txBody>
          <a:bodyPr/>
          <a:lstStyle/>
          <a:p>
            <a:pPr eaLnBrk="1" hangingPunct="1">
              <a:lnSpc>
                <a:spcPct val="90000"/>
              </a:lnSpc>
            </a:pPr>
            <a:r>
              <a:rPr lang="en-US" sz="2400" dirty="0"/>
              <a:t>Gulf Stream velocities are about 5 cm/sec at the bottom, up to more than 100 cm/sec at the top of the ocean. Assume an average of 20 cm/sec for this simple calculation.</a:t>
            </a:r>
          </a:p>
          <a:p>
            <a:pPr eaLnBrk="1" hangingPunct="1">
              <a:lnSpc>
                <a:spcPct val="90000"/>
              </a:lnSpc>
            </a:pPr>
            <a:r>
              <a:rPr lang="en-US" sz="2400" dirty="0"/>
              <a:t>Assume a width of the current of 100 km</a:t>
            </a:r>
          </a:p>
          <a:p>
            <a:pPr eaLnBrk="1" hangingPunct="1">
              <a:lnSpc>
                <a:spcPct val="90000"/>
              </a:lnSpc>
            </a:pPr>
            <a:r>
              <a:rPr lang="en-US" sz="2400" dirty="0"/>
              <a:t>Assume a depth of the current of 5 km</a:t>
            </a:r>
          </a:p>
          <a:p>
            <a:pPr eaLnBrk="1" hangingPunct="1">
              <a:lnSpc>
                <a:spcPct val="90000"/>
              </a:lnSpc>
            </a:pPr>
            <a:r>
              <a:rPr lang="en-US" sz="2400" dirty="0"/>
              <a:t>The area of the G.S. is then 500 km</a:t>
            </a:r>
            <a:r>
              <a:rPr lang="en-US" sz="2400" baseline="30000" dirty="0"/>
              <a:t>2</a:t>
            </a:r>
          </a:p>
          <a:p>
            <a:pPr eaLnBrk="1" hangingPunct="1">
              <a:lnSpc>
                <a:spcPct val="90000"/>
              </a:lnSpc>
            </a:pPr>
            <a:r>
              <a:rPr lang="en-US" sz="2400" dirty="0"/>
              <a:t>Volume transport is then 20 cm/sec x 500 km</a:t>
            </a:r>
            <a:r>
              <a:rPr lang="en-US" sz="2400" baseline="30000" dirty="0"/>
              <a:t>2</a:t>
            </a:r>
          </a:p>
        </p:txBody>
      </p:sp>
      <p:grpSp>
        <p:nvGrpSpPr>
          <p:cNvPr id="29700" name="Group 4"/>
          <p:cNvGrpSpPr>
            <a:grpSpLocks/>
          </p:cNvGrpSpPr>
          <p:nvPr/>
        </p:nvGrpSpPr>
        <p:grpSpPr bwMode="auto">
          <a:xfrm>
            <a:off x="4876800" y="1532974"/>
            <a:ext cx="4038600" cy="4800600"/>
            <a:chOff x="3552" y="816"/>
            <a:chExt cx="2064" cy="2544"/>
          </a:xfrm>
        </p:grpSpPr>
        <p:grpSp>
          <p:nvGrpSpPr>
            <p:cNvPr id="29704" name="Group 5"/>
            <p:cNvGrpSpPr>
              <a:grpSpLocks/>
            </p:cNvGrpSpPr>
            <p:nvPr/>
          </p:nvGrpSpPr>
          <p:grpSpPr bwMode="auto">
            <a:xfrm>
              <a:off x="3552" y="816"/>
              <a:ext cx="2064" cy="2544"/>
              <a:chOff x="2400" y="1440"/>
              <a:chExt cx="2064" cy="2544"/>
            </a:xfrm>
          </p:grpSpPr>
          <p:pic>
            <p:nvPicPr>
              <p:cNvPr id="29709" name="Picture 6" descr="sst_brown"/>
              <p:cNvPicPr>
                <a:picLocks noChangeAspect="1" noChangeArrowheads="1"/>
              </p:cNvPicPr>
              <p:nvPr/>
            </p:nvPicPr>
            <p:blipFill>
              <a:blip r:embed="rId3"/>
              <a:srcRect t="26389" r="40277"/>
              <a:stretch>
                <a:fillRect/>
              </a:stretch>
            </p:blipFill>
            <p:spPr bwMode="auto">
              <a:xfrm>
                <a:off x="2400" y="1440"/>
                <a:ext cx="2064" cy="2544"/>
              </a:xfrm>
              <a:prstGeom prst="rect">
                <a:avLst/>
              </a:prstGeom>
              <a:noFill/>
              <a:ln w="9525">
                <a:noFill/>
                <a:miter lim="800000"/>
                <a:headEnd/>
                <a:tailEnd/>
              </a:ln>
            </p:spPr>
          </p:pic>
          <p:grpSp>
            <p:nvGrpSpPr>
              <p:cNvPr id="29710" name="Group 7"/>
              <p:cNvGrpSpPr>
                <a:grpSpLocks/>
              </p:cNvGrpSpPr>
              <p:nvPr/>
            </p:nvGrpSpPr>
            <p:grpSpPr bwMode="auto">
              <a:xfrm>
                <a:off x="2592" y="2304"/>
                <a:ext cx="864" cy="816"/>
                <a:chOff x="2592" y="2304"/>
                <a:chExt cx="864" cy="816"/>
              </a:xfrm>
            </p:grpSpPr>
            <p:sp>
              <p:nvSpPr>
                <p:cNvPr id="29711" name="Line 8"/>
                <p:cNvSpPr>
                  <a:spLocks noChangeShapeType="1"/>
                </p:cNvSpPr>
                <p:nvPr/>
              </p:nvSpPr>
              <p:spPr bwMode="auto">
                <a:xfrm>
                  <a:off x="2928" y="2784"/>
                  <a:ext cx="384" cy="336"/>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9712" name="Line 9"/>
                <p:cNvSpPr>
                  <a:spLocks noChangeShapeType="1"/>
                </p:cNvSpPr>
                <p:nvPr/>
              </p:nvSpPr>
              <p:spPr bwMode="auto">
                <a:xfrm>
                  <a:off x="3312" y="2928"/>
                  <a:ext cx="0" cy="192"/>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9713" name="Line 10"/>
                <p:cNvSpPr>
                  <a:spLocks noChangeShapeType="1"/>
                </p:cNvSpPr>
                <p:nvPr/>
              </p:nvSpPr>
              <p:spPr bwMode="auto">
                <a:xfrm flipV="1">
                  <a:off x="2928" y="2400"/>
                  <a:ext cx="0" cy="384"/>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9714" name="Line 11"/>
                <p:cNvSpPr>
                  <a:spLocks noChangeShapeType="1"/>
                </p:cNvSpPr>
                <p:nvPr/>
              </p:nvSpPr>
              <p:spPr bwMode="auto">
                <a:xfrm>
                  <a:off x="2928" y="2592"/>
                  <a:ext cx="528" cy="48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29715" name="Text Box 12"/>
                <p:cNvSpPr txBox="1">
                  <a:spLocks noChangeArrowheads="1"/>
                </p:cNvSpPr>
                <p:nvPr/>
              </p:nvSpPr>
              <p:spPr bwMode="auto">
                <a:xfrm>
                  <a:off x="2592" y="2304"/>
                  <a:ext cx="336" cy="242"/>
                </a:xfrm>
                <a:prstGeom prst="rect">
                  <a:avLst/>
                </a:prstGeom>
                <a:noFill/>
                <a:ln w="9525">
                  <a:noFill/>
                  <a:miter lim="800000"/>
                  <a:headEnd/>
                  <a:tailEnd/>
                </a:ln>
              </p:spPr>
              <p:txBody>
                <a:bodyPr>
                  <a:prstTxWarp prst="textNoShape">
                    <a:avLst/>
                  </a:prstTxWarp>
                  <a:spAutoFit/>
                </a:bodyPr>
                <a:lstStyle/>
                <a:p>
                  <a:pPr>
                    <a:spcBef>
                      <a:spcPct val="50000"/>
                    </a:spcBef>
                  </a:pPr>
                  <a:r>
                    <a:rPr lang="en-US"/>
                    <a:t>z</a:t>
                  </a:r>
                </a:p>
              </p:txBody>
            </p:sp>
          </p:grpSp>
        </p:grpSp>
        <p:grpSp>
          <p:nvGrpSpPr>
            <p:cNvPr id="29705" name="Group 13"/>
            <p:cNvGrpSpPr>
              <a:grpSpLocks/>
            </p:cNvGrpSpPr>
            <p:nvPr/>
          </p:nvGrpSpPr>
          <p:grpSpPr bwMode="auto">
            <a:xfrm>
              <a:off x="4080" y="1968"/>
              <a:ext cx="720" cy="386"/>
              <a:chOff x="2928" y="2592"/>
              <a:chExt cx="720" cy="386"/>
            </a:xfrm>
          </p:grpSpPr>
          <p:sp>
            <p:nvSpPr>
              <p:cNvPr id="29706" name="Line 14"/>
              <p:cNvSpPr>
                <a:spLocks noChangeShapeType="1"/>
              </p:cNvSpPr>
              <p:nvPr/>
            </p:nvSpPr>
            <p:spPr bwMode="auto">
              <a:xfrm>
                <a:off x="2928" y="2592"/>
                <a:ext cx="384" cy="336"/>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9707" name="Line 15"/>
              <p:cNvSpPr>
                <a:spLocks noChangeShapeType="1"/>
              </p:cNvSpPr>
              <p:nvPr/>
            </p:nvSpPr>
            <p:spPr bwMode="auto">
              <a:xfrm>
                <a:off x="2928" y="2592"/>
                <a:ext cx="0" cy="192"/>
              </a:xfrm>
              <a:prstGeom prst="line">
                <a:avLst/>
              </a:prstGeom>
              <a:noFill/>
              <a:ln w="44450">
                <a:solidFill>
                  <a:schemeClr val="tx1"/>
                </a:solidFill>
                <a:round/>
                <a:headEnd/>
                <a:tailEnd/>
              </a:ln>
            </p:spPr>
            <p:txBody>
              <a:bodyPr wrap="none" anchor="ctr">
                <a:prstTxWarp prst="textNoShape">
                  <a:avLst/>
                </a:prstTxWarp>
              </a:bodyPr>
              <a:lstStyle/>
              <a:p>
                <a:endParaRPr lang="en-US"/>
              </a:p>
            </p:txBody>
          </p:sp>
          <p:sp>
            <p:nvSpPr>
              <p:cNvPr id="29708" name="Text Box 16"/>
              <p:cNvSpPr txBox="1">
                <a:spLocks noChangeArrowheads="1"/>
              </p:cNvSpPr>
              <p:nvPr/>
            </p:nvSpPr>
            <p:spPr bwMode="auto">
              <a:xfrm>
                <a:off x="3312" y="2736"/>
                <a:ext cx="336" cy="242"/>
              </a:xfrm>
              <a:prstGeom prst="rect">
                <a:avLst/>
              </a:prstGeom>
              <a:noFill/>
              <a:ln w="9525">
                <a:noFill/>
                <a:miter lim="800000"/>
                <a:headEnd/>
                <a:tailEnd/>
              </a:ln>
            </p:spPr>
            <p:txBody>
              <a:bodyPr>
                <a:prstTxWarp prst="textNoShape">
                  <a:avLst/>
                </a:prstTxWarp>
                <a:spAutoFit/>
              </a:bodyPr>
              <a:lstStyle/>
              <a:p>
                <a:pPr>
                  <a:spcBef>
                    <a:spcPct val="50000"/>
                  </a:spcBef>
                </a:pPr>
                <a:r>
                  <a:rPr lang="en-US"/>
                  <a:t>x</a:t>
                </a:r>
              </a:p>
            </p:txBody>
          </p:sp>
        </p:grpSp>
      </p:grpSp>
      <p:sp>
        <p:nvSpPr>
          <p:cNvPr id="29701" name="Line 17"/>
          <p:cNvSpPr>
            <a:spLocks noChangeShapeType="1"/>
          </p:cNvSpPr>
          <p:nvPr/>
        </p:nvSpPr>
        <p:spPr bwMode="auto">
          <a:xfrm flipV="1">
            <a:off x="6248400" y="3505200"/>
            <a:ext cx="304800" cy="838200"/>
          </a:xfrm>
          <a:prstGeom prst="line">
            <a:avLst/>
          </a:prstGeom>
          <a:noFill/>
          <a:ln w="50800">
            <a:solidFill>
              <a:schemeClr val="accent1"/>
            </a:solidFill>
            <a:round/>
            <a:headEnd/>
            <a:tailEnd type="triangle" w="med" len="med"/>
          </a:ln>
        </p:spPr>
        <p:txBody>
          <a:bodyPr wrap="none" anchor="ctr">
            <a:prstTxWarp prst="textNoShape">
              <a:avLst/>
            </a:prstTxWarp>
          </a:bodyPr>
          <a:lstStyle/>
          <a:p>
            <a:endParaRPr lang="en-US"/>
          </a:p>
        </p:txBody>
      </p:sp>
      <p:sp>
        <p:nvSpPr>
          <p:cNvPr id="29702" name="Text Box 18"/>
          <p:cNvSpPr txBox="1">
            <a:spLocks noChangeArrowheads="1"/>
          </p:cNvSpPr>
          <p:nvPr/>
        </p:nvSpPr>
        <p:spPr bwMode="auto">
          <a:xfrm>
            <a:off x="1752600" y="6396038"/>
            <a:ext cx="7772400" cy="461962"/>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FF0000"/>
                </a:solidFill>
                <a:latin typeface="Verdana" charset="0"/>
              </a:rPr>
              <a:t>= 100 x 10</a:t>
            </a:r>
            <a:r>
              <a:rPr lang="en-US" baseline="30000">
                <a:solidFill>
                  <a:srgbClr val="FF0000"/>
                </a:solidFill>
                <a:latin typeface="Verdana" charset="0"/>
              </a:rPr>
              <a:t>6</a:t>
            </a:r>
            <a:r>
              <a:rPr lang="en-US">
                <a:solidFill>
                  <a:srgbClr val="FF0000"/>
                </a:solidFill>
                <a:latin typeface="Verdana" charset="0"/>
              </a:rPr>
              <a:t> m</a:t>
            </a:r>
            <a:r>
              <a:rPr lang="en-US" baseline="30000">
                <a:solidFill>
                  <a:srgbClr val="FF0000"/>
                </a:solidFill>
                <a:latin typeface="Verdana" charset="0"/>
              </a:rPr>
              <a:t>3</a:t>
            </a:r>
            <a:r>
              <a:rPr lang="en-US">
                <a:solidFill>
                  <a:srgbClr val="FF0000"/>
                </a:solidFill>
                <a:latin typeface="Verdana" charset="0"/>
              </a:rPr>
              <a:t>/sec = 100 Sverdrups = 100 Sv</a:t>
            </a:r>
          </a:p>
        </p:txBody>
      </p:sp>
    </p:spTree>
    <p:extLst>
      <p:ext uri="{BB962C8B-B14F-4D97-AF65-F5344CB8AC3E}">
        <p14:creationId xmlns:p14="http://schemas.microsoft.com/office/powerpoint/2010/main" val="3586035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Flux</a:t>
            </a:r>
          </a:p>
        </p:txBody>
      </p:sp>
      <p:sp>
        <p:nvSpPr>
          <p:cNvPr id="3" name="Content Placeholder 2"/>
          <p:cNvSpPr>
            <a:spLocks noGrp="1"/>
          </p:cNvSpPr>
          <p:nvPr>
            <p:ph idx="1"/>
          </p:nvPr>
        </p:nvSpPr>
        <p:spPr>
          <a:xfrm>
            <a:off x="457200" y="1398830"/>
            <a:ext cx="8229600" cy="4525963"/>
          </a:xfrm>
        </p:spPr>
        <p:txBody>
          <a:bodyPr/>
          <a:lstStyle/>
          <a:p>
            <a:r>
              <a:rPr lang="en-US" dirty="0"/>
              <a:t>A measure of transport</a:t>
            </a:r>
          </a:p>
          <a:p>
            <a:r>
              <a:rPr lang="en-US" dirty="0"/>
              <a:t>Transport can be measured by the flux</a:t>
            </a:r>
          </a:p>
          <a:p>
            <a:pPr lvl="1"/>
            <a:r>
              <a:rPr lang="en-US" dirty="0"/>
              <a:t>Amount of mass/carbon/nutrients moving through a cross section per unit time</a:t>
            </a:r>
          </a:p>
        </p:txBody>
      </p:sp>
      <p:pic>
        <p:nvPicPr>
          <p:cNvPr id="4" name="Picture 3" descr="Screen Shot 2013-08-20 at 9.1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3761201"/>
            <a:ext cx="7099300" cy="2844800"/>
          </a:xfrm>
          <a:prstGeom prst="rect">
            <a:avLst/>
          </a:prstGeom>
        </p:spPr>
      </p:pic>
    </p:spTree>
    <p:extLst>
      <p:ext uri="{BB962C8B-B14F-4D97-AF65-F5344CB8AC3E}">
        <p14:creationId xmlns:p14="http://schemas.microsoft.com/office/powerpoint/2010/main" val="1044404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Advective</a:t>
            </a:r>
            <a:r>
              <a:rPr lang="en-US" dirty="0"/>
              <a:t> tracer flux</a:t>
            </a:r>
          </a:p>
        </p:txBody>
      </p:sp>
      <p:sp>
        <p:nvSpPr>
          <p:cNvPr id="3" name="Content Placeholder 2"/>
          <p:cNvSpPr>
            <a:spLocks noGrp="1"/>
          </p:cNvSpPr>
          <p:nvPr>
            <p:ph idx="1"/>
          </p:nvPr>
        </p:nvSpPr>
        <p:spPr>
          <a:xfrm>
            <a:off x="457200" y="1600200"/>
            <a:ext cx="8509000" cy="4525963"/>
          </a:xfrm>
        </p:spPr>
        <p:txBody>
          <a:bodyPr/>
          <a:lstStyle/>
          <a:p>
            <a:r>
              <a:rPr lang="en-US" dirty="0"/>
              <a:t>Tracer continuity equation</a:t>
            </a:r>
          </a:p>
          <a:p>
            <a:pPr lvl="1"/>
            <a:r>
              <a:rPr lang="en-US" dirty="0"/>
              <a:t>For a cross section of unit area: </a:t>
            </a:r>
          </a:p>
          <a:p>
            <a:pPr lvl="2"/>
            <a:r>
              <a:rPr lang="en-US" dirty="0"/>
              <a:t>Volume flux = (velocity)</a:t>
            </a:r>
          </a:p>
          <a:p>
            <a:pPr lvl="2"/>
            <a:r>
              <a:rPr lang="en-US" dirty="0" err="1"/>
              <a:t>Advective</a:t>
            </a:r>
            <a:r>
              <a:rPr lang="en-US" dirty="0"/>
              <a:t> flux = (velocity) x (Concentration per </a:t>
            </a:r>
            <a:r>
              <a:rPr lang="en-US" dirty="0" err="1"/>
              <a:t>vol</a:t>
            </a:r>
            <a:r>
              <a:rPr lang="en-US" dirty="0"/>
              <a:t>)				   = (velocity) x (density) x (Conc. per mass)</a:t>
            </a:r>
          </a:p>
        </p:txBody>
      </p:sp>
      <p:pic>
        <p:nvPicPr>
          <p:cNvPr id="8" name="Picture 7" descr="Screenshot 2015-08-31 12.15.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098" y="4085123"/>
            <a:ext cx="3213102" cy="2489774"/>
          </a:xfrm>
          <a:prstGeom prst="rect">
            <a:avLst/>
          </a:prstGeom>
        </p:spPr>
      </p:pic>
    </p:spTree>
    <p:extLst>
      <p:ext uri="{BB962C8B-B14F-4D97-AF65-F5344CB8AC3E}">
        <p14:creationId xmlns:p14="http://schemas.microsoft.com/office/powerpoint/2010/main" val="227037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ChangeArrowheads="1"/>
          </p:cNvSpPr>
          <p:nvPr/>
        </p:nvSpPr>
        <p:spPr bwMode="auto">
          <a:xfrm>
            <a:off x="4038600" y="3810000"/>
            <a:ext cx="4800600" cy="3048000"/>
          </a:xfrm>
          <a:prstGeom prst="rect">
            <a:avLst/>
          </a:prstGeom>
          <a:solidFill>
            <a:schemeClr val="bg1"/>
          </a:solidFill>
          <a:ln w="9525">
            <a:solidFill>
              <a:schemeClr val="tx1"/>
            </a:solidFill>
            <a:round/>
            <a:headEnd/>
            <a:tailEnd/>
          </a:ln>
        </p:spPr>
        <p:txBody>
          <a:bodyPr>
            <a:prstTxWarp prst="textNoShape">
              <a:avLst/>
            </a:prstTxWarp>
          </a:bodyPr>
          <a:lstStyle/>
          <a:p>
            <a:endParaRPr lang="en-US"/>
          </a:p>
        </p:txBody>
      </p:sp>
      <p:sp>
        <p:nvSpPr>
          <p:cNvPr id="41987" name="Title 1"/>
          <p:cNvSpPr>
            <a:spLocks noGrp="1"/>
          </p:cNvSpPr>
          <p:nvPr>
            <p:ph type="title"/>
          </p:nvPr>
        </p:nvSpPr>
        <p:spPr>
          <a:xfrm>
            <a:off x="457200" y="181501"/>
            <a:ext cx="8229600" cy="656699"/>
          </a:xfrm>
        </p:spPr>
        <p:txBody>
          <a:bodyPr>
            <a:normAutofit/>
          </a:bodyPr>
          <a:lstStyle/>
          <a:p>
            <a:r>
              <a:rPr lang="en-US" sz="3200" dirty="0">
                <a:ea typeface="ＭＳ Ｐゴシック" pitchFamily="-104" charset="-128"/>
                <a:cs typeface="ＭＳ Ｐゴシック" pitchFamily="-104" charset="-128"/>
              </a:rPr>
              <a:t>TAO array: tropical ocean - atmosphere</a:t>
            </a:r>
          </a:p>
        </p:txBody>
      </p:sp>
      <p:pic>
        <p:nvPicPr>
          <p:cNvPr id="41988" name="Picture 3" descr="figS6.38_noaapmel_tropicalbuoys_website.pdf"/>
          <p:cNvPicPr>
            <a:picLocks noChangeAspect="1"/>
          </p:cNvPicPr>
          <p:nvPr/>
        </p:nvPicPr>
        <p:blipFill>
          <a:blip r:embed="rId2"/>
          <a:srcRect l="15160" t="8888" r="12943" b="72478"/>
          <a:stretch>
            <a:fillRect/>
          </a:stretch>
        </p:blipFill>
        <p:spPr bwMode="auto">
          <a:xfrm>
            <a:off x="457200" y="838200"/>
            <a:ext cx="8353425" cy="2801938"/>
          </a:xfrm>
          <a:prstGeom prst="rect">
            <a:avLst/>
          </a:prstGeom>
          <a:noFill/>
          <a:ln w="9525">
            <a:noFill/>
            <a:miter lim="800000"/>
            <a:headEnd/>
            <a:tailEnd/>
          </a:ln>
        </p:spPr>
      </p:pic>
      <p:pic>
        <p:nvPicPr>
          <p:cNvPr id="41989" name="Picture 4" descr="fig10.22abc_tao_aug2007.pdf"/>
          <p:cNvPicPr>
            <a:picLocks noChangeAspect="1"/>
          </p:cNvPicPr>
          <p:nvPr/>
        </p:nvPicPr>
        <p:blipFill>
          <a:blip r:embed="rId3"/>
          <a:srcRect/>
          <a:stretch>
            <a:fillRect/>
          </a:stretch>
        </p:blipFill>
        <p:spPr bwMode="auto">
          <a:xfrm>
            <a:off x="4114800" y="3829050"/>
            <a:ext cx="4552950" cy="3028950"/>
          </a:xfrm>
          <a:prstGeom prst="rect">
            <a:avLst/>
          </a:prstGeom>
          <a:noFill/>
          <a:ln w="9525">
            <a:noFill/>
            <a:miter lim="800000"/>
            <a:headEnd/>
            <a:tailEnd/>
          </a:ln>
        </p:spPr>
      </p:pic>
      <p:pic>
        <p:nvPicPr>
          <p:cNvPr id="41990" name="Picture 5"/>
          <p:cNvPicPr>
            <a:picLocks noChangeAspect="1" noChangeArrowheads="1"/>
          </p:cNvPicPr>
          <p:nvPr/>
        </p:nvPicPr>
        <p:blipFill>
          <a:blip r:embed="rId4"/>
          <a:srcRect/>
          <a:stretch>
            <a:fillRect/>
          </a:stretch>
        </p:blipFill>
        <p:spPr bwMode="auto">
          <a:xfrm>
            <a:off x="0" y="3962400"/>
            <a:ext cx="3746500" cy="2679700"/>
          </a:xfrm>
          <a:prstGeom prst="rect">
            <a:avLst/>
          </a:prstGeom>
          <a:noFill/>
          <a:ln w="9525">
            <a:noFill/>
            <a:miter lim="800000"/>
            <a:headEnd/>
            <a:tailEnd/>
          </a:ln>
        </p:spPr>
      </p:pic>
    </p:spTree>
    <p:extLst>
      <p:ext uri="{BB962C8B-B14F-4D97-AF65-F5344CB8AC3E}">
        <p14:creationId xmlns:p14="http://schemas.microsoft.com/office/powerpoint/2010/main" val="3412251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Lagrangian</a:t>
            </a:r>
            <a:r>
              <a:rPr lang="en-US" dirty="0"/>
              <a:t> kinematics</a:t>
            </a:r>
          </a:p>
        </p:txBody>
      </p:sp>
      <p:sp>
        <p:nvSpPr>
          <p:cNvPr id="3" name="Content Placeholder 2"/>
          <p:cNvSpPr>
            <a:spLocks noGrp="1"/>
          </p:cNvSpPr>
          <p:nvPr>
            <p:ph idx="1"/>
          </p:nvPr>
        </p:nvSpPr>
        <p:spPr/>
        <p:txBody>
          <a:bodyPr/>
          <a:lstStyle/>
          <a:p>
            <a:r>
              <a:rPr lang="en-US" dirty="0"/>
              <a:t>Velocity = d/</a:t>
            </a:r>
            <a:r>
              <a:rPr lang="en-US" dirty="0" err="1"/>
              <a:t>dt</a:t>
            </a:r>
            <a:r>
              <a:rPr lang="en-US" dirty="0"/>
              <a:t> of the particle position</a:t>
            </a:r>
          </a:p>
          <a:p>
            <a:pPr lvl="1"/>
            <a:r>
              <a:rPr lang="en-US" dirty="0"/>
              <a:t>Consider following a drifter’s trajectory</a:t>
            </a:r>
          </a:p>
          <a:p>
            <a:endParaRPr lang="en-US" dirty="0"/>
          </a:p>
          <a:p>
            <a:endParaRPr lang="en-US" dirty="0"/>
          </a:p>
          <a:p>
            <a:r>
              <a:rPr lang="en-US" dirty="0"/>
              <a:t>Conservation laws</a:t>
            </a:r>
          </a:p>
        </p:txBody>
      </p:sp>
      <p:graphicFrame>
        <p:nvGraphicFramePr>
          <p:cNvPr id="4" name="Object 3"/>
          <p:cNvGraphicFramePr>
            <a:graphicFrameLocks noChangeAspect="1"/>
          </p:cNvGraphicFramePr>
          <p:nvPr>
            <p:extLst>
              <p:ext uri="{D42A27DB-BD31-4B8C-83A1-F6EECF244321}">
                <p14:modId xmlns:p14="http://schemas.microsoft.com/office/powerpoint/2010/main" val="1445733582"/>
              </p:ext>
            </p:extLst>
          </p:nvPr>
        </p:nvGraphicFramePr>
        <p:xfrm>
          <a:off x="1736763" y="2928912"/>
          <a:ext cx="3059985" cy="783963"/>
        </p:xfrm>
        <a:graphic>
          <a:graphicData uri="http://schemas.openxmlformats.org/presentationml/2006/ole">
            <mc:AlternateContent xmlns:mc="http://schemas.openxmlformats.org/markup-compatibility/2006">
              <mc:Choice xmlns:v="urn:schemas-microsoft-com:vml" Requires="v">
                <p:oleObj spid="_x0000_s11471" name="Equation" r:id="rId3" imgW="1536700" imgH="393700" progId="Equation.3">
                  <p:embed/>
                </p:oleObj>
              </mc:Choice>
              <mc:Fallback>
                <p:oleObj name="Equation" r:id="rId3" imgW="1536700" imgH="393700" progId="Equation.3">
                  <p:embed/>
                  <p:pic>
                    <p:nvPicPr>
                      <p:cNvPr id="0" name=""/>
                      <p:cNvPicPr/>
                      <p:nvPr/>
                    </p:nvPicPr>
                    <p:blipFill>
                      <a:blip r:embed="rId4"/>
                      <a:stretch>
                        <a:fillRect/>
                      </a:stretch>
                    </p:blipFill>
                    <p:spPr>
                      <a:xfrm>
                        <a:off x="1736763" y="2928912"/>
                        <a:ext cx="3059985" cy="78396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046119378"/>
              </p:ext>
            </p:extLst>
          </p:nvPr>
        </p:nvGraphicFramePr>
        <p:xfrm>
          <a:off x="1736763" y="4713865"/>
          <a:ext cx="2225675" cy="784225"/>
        </p:xfrm>
        <a:graphic>
          <a:graphicData uri="http://schemas.openxmlformats.org/presentationml/2006/ole">
            <mc:AlternateContent xmlns:mc="http://schemas.openxmlformats.org/markup-compatibility/2006">
              <mc:Choice xmlns:v="urn:schemas-microsoft-com:vml" Requires="v">
                <p:oleObj spid="_x0000_s11472" name="Equation" r:id="rId5" imgW="1117600" imgH="393700" progId="Equation.3">
                  <p:embed/>
                </p:oleObj>
              </mc:Choice>
              <mc:Fallback>
                <p:oleObj name="Equation" r:id="rId5" imgW="1117600" imgH="393700" progId="Equation.3">
                  <p:embed/>
                  <p:pic>
                    <p:nvPicPr>
                      <p:cNvPr id="0" name=""/>
                      <p:cNvPicPr/>
                      <p:nvPr/>
                    </p:nvPicPr>
                    <p:blipFill>
                      <a:blip r:embed="rId6"/>
                      <a:stretch>
                        <a:fillRect/>
                      </a:stretch>
                    </p:blipFill>
                    <p:spPr>
                      <a:xfrm>
                        <a:off x="1736763" y="4713865"/>
                        <a:ext cx="2225675" cy="784225"/>
                      </a:xfrm>
                      <a:prstGeom prst="rect">
                        <a:avLst/>
                      </a:prstGeom>
                    </p:spPr>
                  </p:pic>
                </p:oleObj>
              </mc:Fallback>
            </mc:AlternateContent>
          </a:graphicData>
        </a:graphic>
      </p:graphicFrame>
    </p:spTree>
    <p:extLst>
      <p:ext uri="{BB962C8B-B14F-4D97-AF65-F5344CB8AC3E}">
        <p14:creationId xmlns:p14="http://schemas.microsoft.com/office/powerpoint/2010/main" val="3180722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Float trajectories</a:t>
            </a:r>
          </a:p>
        </p:txBody>
      </p:sp>
      <p:pic>
        <p:nvPicPr>
          <p:cNvPr id="4" name="Content Placeholder 3" descr="Screen Shot 2013-08-20 at 8.51.08 PM.png"/>
          <p:cNvPicPr>
            <a:picLocks noGrp="1" noChangeAspect="1"/>
          </p:cNvPicPr>
          <p:nvPr>
            <p:ph idx="1"/>
          </p:nvPr>
        </p:nvPicPr>
        <p:blipFill>
          <a:blip r:embed="rId2">
            <a:extLst>
              <a:ext uri="{28A0092B-C50C-407E-A947-70E740481C1C}">
                <a14:useLocalDpi xmlns:a14="http://schemas.microsoft.com/office/drawing/2010/main" val="0"/>
              </a:ext>
            </a:extLst>
          </a:blip>
          <a:srcRect t="-3920" b="-3920"/>
          <a:stretch>
            <a:fillRect/>
          </a:stretch>
        </p:blipFill>
        <p:spPr/>
      </p:pic>
    </p:spTree>
    <p:extLst>
      <p:ext uri="{BB962C8B-B14F-4D97-AF65-F5344CB8AC3E}">
        <p14:creationId xmlns:p14="http://schemas.microsoft.com/office/powerpoint/2010/main" val="2494660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Eulerian</a:t>
            </a:r>
            <a:r>
              <a:rPr lang="en-US" dirty="0"/>
              <a:t> kinematics</a:t>
            </a:r>
          </a:p>
        </p:txBody>
      </p:sp>
      <p:sp>
        <p:nvSpPr>
          <p:cNvPr id="3" name="Content Placeholder 2"/>
          <p:cNvSpPr>
            <a:spLocks noGrp="1"/>
          </p:cNvSpPr>
          <p:nvPr>
            <p:ph idx="1"/>
          </p:nvPr>
        </p:nvSpPr>
        <p:spPr/>
        <p:txBody>
          <a:bodyPr/>
          <a:lstStyle/>
          <a:p>
            <a:r>
              <a:rPr lang="en-US" dirty="0"/>
              <a:t>Velocity field</a:t>
            </a:r>
          </a:p>
          <a:p>
            <a:pPr marL="0" indent="0">
              <a:buNone/>
            </a:pPr>
            <a:endParaRPr lang="en-US" dirty="0"/>
          </a:p>
          <a:p>
            <a:r>
              <a:rPr lang="en-US" dirty="0"/>
              <a:t>Tracer field</a:t>
            </a:r>
          </a:p>
          <a:p>
            <a:pPr marL="0" indent="0">
              <a:buNone/>
            </a:pPr>
            <a:endParaRPr lang="en-US" dirty="0"/>
          </a:p>
          <a:p>
            <a:r>
              <a:rPr lang="en-US" dirty="0"/>
              <a:t>Conserved property: whiteboard discussion</a:t>
            </a:r>
          </a:p>
        </p:txBody>
      </p:sp>
      <p:graphicFrame>
        <p:nvGraphicFramePr>
          <p:cNvPr id="5" name="Object 4"/>
          <p:cNvGraphicFramePr>
            <a:graphicFrameLocks noChangeAspect="1"/>
          </p:cNvGraphicFramePr>
          <p:nvPr>
            <p:extLst>
              <p:ext uri="{D42A27DB-BD31-4B8C-83A1-F6EECF244321}">
                <p14:modId xmlns:p14="http://schemas.microsoft.com/office/powerpoint/2010/main" val="3278989991"/>
              </p:ext>
            </p:extLst>
          </p:nvPr>
        </p:nvGraphicFramePr>
        <p:xfrm>
          <a:off x="3433830" y="1685569"/>
          <a:ext cx="1487758" cy="1060492"/>
        </p:xfrm>
        <a:graphic>
          <a:graphicData uri="http://schemas.openxmlformats.org/presentationml/2006/ole">
            <mc:AlternateContent xmlns:mc="http://schemas.openxmlformats.org/markup-compatibility/2006">
              <mc:Choice xmlns:v="urn:schemas-microsoft-com:vml" Requires="v">
                <p:oleObj spid="_x0000_s12674" name="Equation" r:id="rId3" imgW="927100" imgH="660400" progId="Equation.3">
                  <p:embed/>
                </p:oleObj>
              </mc:Choice>
              <mc:Fallback>
                <p:oleObj name="Equation" r:id="rId3" imgW="927100" imgH="660400" progId="Equation.3">
                  <p:embed/>
                  <p:pic>
                    <p:nvPicPr>
                      <p:cNvPr id="0" name=""/>
                      <p:cNvPicPr/>
                      <p:nvPr/>
                    </p:nvPicPr>
                    <p:blipFill>
                      <a:blip r:embed="rId4"/>
                      <a:stretch>
                        <a:fillRect/>
                      </a:stretch>
                    </p:blipFill>
                    <p:spPr>
                      <a:xfrm>
                        <a:off x="3433830" y="1685569"/>
                        <a:ext cx="1487758" cy="1060492"/>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492210532"/>
              </p:ext>
            </p:extLst>
          </p:nvPr>
        </p:nvGraphicFramePr>
        <p:xfrm>
          <a:off x="3433830" y="3042789"/>
          <a:ext cx="1465262" cy="700088"/>
        </p:xfrm>
        <a:graphic>
          <a:graphicData uri="http://schemas.openxmlformats.org/presentationml/2006/ole">
            <mc:AlternateContent xmlns:mc="http://schemas.openxmlformats.org/markup-compatibility/2006">
              <mc:Choice xmlns:v="urn:schemas-microsoft-com:vml" Requires="v">
                <p:oleObj spid="_x0000_s12675" name="Equation" r:id="rId5" imgW="901700" imgH="431800" progId="Equation.3">
                  <p:embed/>
                </p:oleObj>
              </mc:Choice>
              <mc:Fallback>
                <p:oleObj name="Equation" r:id="rId5" imgW="901700" imgH="431800" progId="Equation.3">
                  <p:embed/>
                  <p:pic>
                    <p:nvPicPr>
                      <p:cNvPr id="0" name=""/>
                      <p:cNvPicPr/>
                      <p:nvPr/>
                    </p:nvPicPr>
                    <p:blipFill>
                      <a:blip r:embed="rId6"/>
                      <a:stretch>
                        <a:fillRect/>
                      </a:stretch>
                    </p:blipFill>
                    <p:spPr>
                      <a:xfrm>
                        <a:off x="3433830" y="3042789"/>
                        <a:ext cx="1465262" cy="70008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0724575"/>
              </p:ext>
            </p:extLst>
          </p:nvPr>
        </p:nvGraphicFramePr>
        <p:xfrm>
          <a:off x="2332078" y="4816773"/>
          <a:ext cx="936625" cy="1138238"/>
        </p:xfrm>
        <a:graphic>
          <a:graphicData uri="http://schemas.openxmlformats.org/presentationml/2006/ole">
            <mc:AlternateContent xmlns:mc="http://schemas.openxmlformats.org/markup-compatibility/2006">
              <mc:Choice xmlns:v="urn:schemas-microsoft-com:vml" Requires="v">
                <p:oleObj spid="_x0000_s12676" name="Equation" r:id="rId7" imgW="469900" imgH="571500" progId="Equation.3">
                  <p:embed/>
                </p:oleObj>
              </mc:Choice>
              <mc:Fallback>
                <p:oleObj name="Equation" r:id="rId7" imgW="469900" imgH="571500" progId="Equation.3">
                  <p:embed/>
                  <p:pic>
                    <p:nvPicPr>
                      <p:cNvPr id="0" name=""/>
                      <p:cNvPicPr/>
                      <p:nvPr/>
                    </p:nvPicPr>
                    <p:blipFill>
                      <a:blip r:embed="rId8"/>
                      <a:stretch>
                        <a:fillRect/>
                      </a:stretch>
                    </p:blipFill>
                    <p:spPr>
                      <a:xfrm>
                        <a:off x="2332078" y="4816773"/>
                        <a:ext cx="936625" cy="113823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47364678"/>
              </p:ext>
            </p:extLst>
          </p:nvPr>
        </p:nvGraphicFramePr>
        <p:xfrm>
          <a:off x="4329886" y="4816773"/>
          <a:ext cx="2000250" cy="1163638"/>
        </p:xfrm>
        <a:graphic>
          <a:graphicData uri="http://schemas.openxmlformats.org/presentationml/2006/ole">
            <mc:AlternateContent xmlns:mc="http://schemas.openxmlformats.org/markup-compatibility/2006">
              <mc:Choice xmlns:v="urn:schemas-microsoft-com:vml" Requires="v">
                <p:oleObj spid="_x0000_s12677" name="Equation" r:id="rId9" imgW="1003300" imgH="584200" progId="Equation.3">
                  <p:embed/>
                </p:oleObj>
              </mc:Choice>
              <mc:Fallback>
                <p:oleObj name="Equation" r:id="rId9" imgW="1003300" imgH="584200" progId="Equation.3">
                  <p:embed/>
                  <p:pic>
                    <p:nvPicPr>
                      <p:cNvPr id="0" name=""/>
                      <p:cNvPicPr/>
                      <p:nvPr/>
                    </p:nvPicPr>
                    <p:blipFill>
                      <a:blip r:embed="rId10"/>
                      <a:stretch>
                        <a:fillRect/>
                      </a:stretch>
                    </p:blipFill>
                    <p:spPr>
                      <a:xfrm>
                        <a:off x="4329886" y="4816773"/>
                        <a:ext cx="2000250" cy="1163638"/>
                      </a:xfrm>
                      <a:prstGeom prst="rect">
                        <a:avLst/>
                      </a:prstGeom>
                    </p:spPr>
                  </p:pic>
                </p:oleObj>
              </mc:Fallback>
            </mc:AlternateContent>
          </a:graphicData>
        </a:graphic>
      </p:graphicFrame>
      <p:sp>
        <p:nvSpPr>
          <p:cNvPr id="4" name="TextBox 3"/>
          <p:cNvSpPr txBox="1"/>
          <p:nvPr/>
        </p:nvSpPr>
        <p:spPr>
          <a:xfrm>
            <a:off x="5638800" y="1814731"/>
            <a:ext cx="2861733" cy="646331"/>
          </a:xfrm>
          <a:prstGeom prst="rect">
            <a:avLst/>
          </a:prstGeom>
          <a:noFill/>
        </p:spPr>
        <p:txBody>
          <a:bodyPr wrap="square" rtlCol="0">
            <a:spAutoFit/>
          </a:bodyPr>
          <a:lstStyle/>
          <a:p>
            <a:r>
              <a:rPr lang="en-US" dirty="0">
                <a:sym typeface="Wingdings"/>
              </a:rPr>
              <a:t> </a:t>
            </a:r>
            <a:r>
              <a:rPr lang="en-US" dirty="0"/>
              <a:t>Consider data reported from a mooring</a:t>
            </a:r>
          </a:p>
        </p:txBody>
      </p:sp>
    </p:spTree>
    <p:extLst>
      <p:ext uri="{BB962C8B-B14F-4D97-AF65-F5344CB8AC3E}">
        <p14:creationId xmlns:p14="http://schemas.microsoft.com/office/powerpoint/2010/main" val="3601805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0704"/>
            <a:ext cx="8229600" cy="1143000"/>
          </a:xfrm>
        </p:spPr>
        <p:txBody>
          <a:bodyPr>
            <a:noAutofit/>
          </a:bodyPr>
          <a:lstStyle/>
          <a:p>
            <a:r>
              <a:rPr lang="en-US" sz="3600" dirty="0"/>
              <a:t>Expression of advection using vector calculus</a:t>
            </a:r>
          </a:p>
        </p:txBody>
      </p:sp>
      <p:sp>
        <p:nvSpPr>
          <p:cNvPr id="3" name="Content Placeholder 2"/>
          <p:cNvSpPr>
            <a:spLocks noGrp="1"/>
          </p:cNvSpPr>
          <p:nvPr>
            <p:ph idx="1"/>
          </p:nvPr>
        </p:nvSpPr>
        <p:spPr/>
        <p:txBody>
          <a:bodyPr/>
          <a:lstStyle/>
          <a:p>
            <a:r>
              <a:rPr lang="en-US" dirty="0" err="1"/>
              <a:t>Nabla</a:t>
            </a:r>
            <a:endParaRPr lang="en-US" dirty="0"/>
          </a:p>
          <a:p>
            <a:endParaRPr lang="en-US" dirty="0"/>
          </a:p>
          <a:p>
            <a:r>
              <a:rPr lang="en-US" dirty="0"/>
              <a:t>Inner product with velocity</a:t>
            </a:r>
          </a:p>
        </p:txBody>
      </p:sp>
      <p:graphicFrame>
        <p:nvGraphicFramePr>
          <p:cNvPr id="4" name="Object 3"/>
          <p:cNvGraphicFramePr>
            <a:graphicFrameLocks noChangeAspect="1"/>
          </p:cNvGraphicFramePr>
          <p:nvPr>
            <p:extLst>
              <p:ext uri="{D42A27DB-BD31-4B8C-83A1-F6EECF244321}">
                <p14:modId xmlns:p14="http://schemas.microsoft.com/office/powerpoint/2010/main" val="3088999341"/>
              </p:ext>
            </p:extLst>
          </p:nvPr>
        </p:nvGraphicFramePr>
        <p:xfrm>
          <a:off x="2670910" y="1554432"/>
          <a:ext cx="2536645" cy="837339"/>
        </p:xfrm>
        <a:graphic>
          <a:graphicData uri="http://schemas.openxmlformats.org/presentationml/2006/ole">
            <mc:AlternateContent xmlns:mc="http://schemas.openxmlformats.org/markup-compatibility/2006">
              <mc:Choice xmlns:v="urn:schemas-microsoft-com:vml" Requires="v">
                <p:oleObj spid="_x0000_s13515" name="Equation" r:id="rId3" imgW="1308100" imgH="431800" progId="Equation.3">
                  <p:embed/>
                </p:oleObj>
              </mc:Choice>
              <mc:Fallback>
                <p:oleObj name="Equation" r:id="rId3" imgW="1308100" imgH="431800" progId="Equation.3">
                  <p:embed/>
                  <p:pic>
                    <p:nvPicPr>
                      <p:cNvPr id="0" name=""/>
                      <p:cNvPicPr/>
                      <p:nvPr/>
                    </p:nvPicPr>
                    <p:blipFill>
                      <a:blip r:embed="rId4"/>
                      <a:stretch>
                        <a:fillRect/>
                      </a:stretch>
                    </p:blipFill>
                    <p:spPr>
                      <a:xfrm>
                        <a:off x="2670910" y="1554432"/>
                        <a:ext cx="2536645" cy="83733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70150795"/>
              </p:ext>
            </p:extLst>
          </p:nvPr>
        </p:nvGraphicFramePr>
        <p:xfrm>
          <a:off x="2670910" y="3702498"/>
          <a:ext cx="2906713" cy="2117725"/>
        </p:xfrm>
        <a:graphic>
          <a:graphicData uri="http://schemas.openxmlformats.org/presentationml/2006/ole">
            <mc:AlternateContent xmlns:mc="http://schemas.openxmlformats.org/markup-compatibility/2006">
              <mc:Choice xmlns:v="urn:schemas-microsoft-com:vml" Requires="v">
                <p:oleObj spid="_x0000_s13516" name="Equation" r:id="rId5" imgW="1498600" imgH="1092200" progId="Equation.3">
                  <p:embed/>
                </p:oleObj>
              </mc:Choice>
              <mc:Fallback>
                <p:oleObj name="Equation" r:id="rId5" imgW="1498600" imgH="1092200" progId="Equation.3">
                  <p:embed/>
                  <p:pic>
                    <p:nvPicPr>
                      <p:cNvPr id="0" name=""/>
                      <p:cNvPicPr/>
                      <p:nvPr/>
                    </p:nvPicPr>
                    <p:blipFill>
                      <a:blip r:embed="rId6"/>
                      <a:stretch>
                        <a:fillRect/>
                      </a:stretch>
                    </p:blipFill>
                    <p:spPr>
                      <a:xfrm>
                        <a:off x="2670910" y="3702498"/>
                        <a:ext cx="2906713" cy="2117725"/>
                      </a:xfrm>
                      <a:prstGeom prst="rect">
                        <a:avLst/>
                      </a:prstGeom>
                    </p:spPr>
                  </p:pic>
                </p:oleObj>
              </mc:Fallback>
            </mc:AlternateContent>
          </a:graphicData>
        </a:graphic>
      </p:graphicFrame>
    </p:spTree>
    <p:extLst>
      <p:ext uri="{BB962C8B-B14F-4D97-AF65-F5344CB8AC3E}">
        <p14:creationId xmlns:p14="http://schemas.microsoft.com/office/powerpoint/2010/main" val="2359282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What is the meaning of </a:t>
            </a:r>
            <a:r>
              <a:rPr lang="en-US" dirty="0" err="1"/>
              <a:t>thermobaricity</a:t>
            </a:r>
            <a:r>
              <a:rPr lang="en-US" dirty="0"/>
              <a:t>?</a:t>
            </a:r>
          </a:p>
          <a:p>
            <a:endParaRPr lang="en-US" dirty="0"/>
          </a:p>
          <a:p>
            <a:r>
              <a:rPr lang="en-US" dirty="0">
                <a:solidFill>
                  <a:srgbClr val="0070C0"/>
                </a:solidFill>
              </a:rPr>
              <a:t>Colder water is more compressible. In another words, density contour in T-S diagram becomes flatter under higher pressure (deeper depth)</a:t>
            </a:r>
          </a:p>
        </p:txBody>
      </p:sp>
    </p:spTree>
    <p:extLst>
      <p:ext uri="{BB962C8B-B14F-4D97-AF65-F5344CB8AC3E}">
        <p14:creationId xmlns:p14="http://schemas.microsoft.com/office/powerpoint/2010/main" val="2108447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Continuity equation</a:t>
            </a:r>
          </a:p>
        </p:txBody>
      </p:sp>
      <p:sp>
        <p:nvSpPr>
          <p:cNvPr id="3" name="Content Placeholder 2"/>
          <p:cNvSpPr>
            <a:spLocks noGrp="1"/>
          </p:cNvSpPr>
          <p:nvPr>
            <p:ph idx="1"/>
          </p:nvPr>
        </p:nvSpPr>
        <p:spPr/>
        <p:txBody>
          <a:bodyPr/>
          <a:lstStyle/>
          <a:p>
            <a:r>
              <a:rPr lang="en-US" dirty="0"/>
              <a:t>(Rate of change) = (input) – (output) 											= (Flux convergence)</a:t>
            </a:r>
          </a:p>
          <a:p>
            <a:pPr lvl="1"/>
            <a:r>
              <a:rPr lang="en-US" dirty="0"/>
              <a:t>One dimensional example</a:t>
            </a:r>
          </a:p>
          <a:p>
            <a:pPr lvl="1"/>
            <a:endParaRPr lang="en-US" dirty="0"/>
          </a:p>
          <a:p>
            <a:pPr lvl="1"/>
            <a:endParaRPr lang="en-US" dirty="0"/>
          </a:p>
          <a:p>
            <a:pPr lvl="1"/>
            <a:endParaRPr lang="en-US" dirty="0"/>
          </a:p>
          <a:p>
            <a:pPr lvl="1"/>
            <a:r>
              <a:rPr lang="en-US" dirty="0"/>
              <a:t>Three dimensional version</a:t>
            </a:r>
          </a:p>
          <a:p>
            <a:pPr lvl="1"/>
            <a:endParaRPr lang="en-US" dirty="0"/>
          </a:p>
          <a:p>
            <a:pPr lvl="1"/>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662571837"/>
              </p:ext>
            </p:extLst>
          </p:nvPr>
        </p:nvGraphicFramePr>
        <p:xfrm>
          <a:off x="1723232" y="3248818"/>
          <a:ext cx="2506662" cy="1050925"/>
        </p:xfrm>
        <a:graphic>
          <a:graphicData uri="http://schemas.openxmlformats.org/presentationml/2006/ole">
            <mc:AlternateContent xmlns:mc="http://schemas.openxmlformats.org/markup-compatibility/2006">
              <mc:Choice xmlns:v="urn:schemas-microsoft-com:vml" Requires="v">
                <p:oleObj spid="_x0000_s1271" name="Equation" r:id="rId3" imgW="939800" imgH="393700" progId="Equation.3">
                  <p:embed/>
                </p:oleObj>
              </mc:Choice>
              <mc:Fallback>
                <p:oleObj name="Equation" r:id="rId3" imgW="939800" imgH="393700" progId="Equation.3">
                  <p:embed/>
                  <p:pic>
                    <p:nvPicPr>
                      <p:cNvPr id="0" name=""/>
                      <p:cNvPicPr/>
                      <p:nvPr/>
                    </p:nvPicPr>
                    <p:blipFill>
                      <a:blip r:embed="rId4"/>
                      <a:stretch>
                        <a:fillRect/>
                      </a:stretch>
                    </p:blipFill>
                    <p:spPr>
                      <a:xfrm>
                        <a:off x="1723232" y="3248818"/>
                        <a:ext cx="2506662" cy="105092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758867759"/>
              </p:ext>
            </p:extLst>
          </p:nvPr>
        </p:nvGraphicFramePr>
        <p:xfrm>
          <a:off x="1723232" y="5393135"/>
          <a:ext cx="2709862" cy="1050925"/>
        </p:xfrm>
        <a:graphic>
          <a:graphicData uri="http://schemas.openxmlformats.org/presentationml/2006/ole">
            <mc:AlternateContent xmlns:mc="http://schemas.openxmlformats.org/markup-compatibility/2006">
              <mc:Choice xmlns:v="urn:schemas-microsoft-com:vml" Requires="v">
                <p:oleObj spid="_x0000_s1272" name="Equation" r:id="rId5" imgW="1016000" imgH="393700" progId="Equation.3">
                  <p:embed/>
                </p:oleObj>
              </mc:Choice>
              <mc:Fallback>
                <p:oleObj name="Equation" r:id="rId5" imgW="1016000" imgH="393700" progId="Equation.3">
                  <p:embed/>
                  <p:pic>
                    <p:nvPicPr>
                      <p:cNvPr id="0" name=""/>
                      <p:cNvPicPr/>
                      <p:nvPr/>
                    </p:nvPicPr>
                    <p:blipFill>
                      <a:blip r:embed="rId6"/>
                      <a:stretch>
                        <a:fillRect/>
                      </a:stretch>
                    </p:blipFill>
                    <p:spPr>
                      <a:xfrm>
                        <a:off x="1723232" y="5393135"/>
                        <a:ext cx="2709862" cy="1050925"/>
                      </a:xfrm>
                      <a:prstGeom prst="rect">
                        <a:avLst/>
                      </a:prstGeom>
                    </p:spPr>
                  </p:pic>
                </p:oleObj>
              </mc:Fallback>
            </mc:AlternateContent>
          </a:graphicData>
        </a:graphic>
      </p:graphicFrame>
    </p:spTree>
    <p:extLst>
      <p:ext uri="{BB962C8B-B14F-4D97-AF65-F5344CB8AC3E}">
        <p14:creationId xmlns:p14="http://schemas.microsoft.com/office/powerpoint/2010/main" val="375705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6009"/>
            <a:ext cx="8229600" cy="737658"/>
          </a:xfrm>
        </p:spPr>
        <p:txBody>
          <a:bodyPr>
            <a:normAutofit fontScale="90000"/>
          </a:bodyPr>
          <a:lstStyle/>
          <a:p>
            <a:r>
              <a:rPr lang="en-US" dirty="0"/>
              <a:t>Mass continuity</a:t>
            </a:r>
          </a:p>
        </p:txBody>
      </p:sp>
      <p:sp>
        <p:nvSpPr>
          <p:cNvPr id="3" name="Content Placeholder 2"/>
          <p:cNvSpPr>
            <a:spLocks noGrp="1"/>
          </p:cNvSpPr>
          <p:nvPr>
            <p:ph idx="1"/>
          </p:nvPr>
        </p:nvSpPr>
        <p:spPr>
          <a:xfrm>
            <a:off x="457200" y="1236132"/>
            <a:ext cx="8229600" cy="4890031"/>
          </a:xfrm>
        </p:spPr>
        <p:txBody>
          <a:bodyPr/>
          <a:lstStyle/>
          <a:p>
            <a:r>
              <a:rPr lang="en-US" dirty="0"/>
              <a:t>Conservation of mass expressed in </a:t>
            </a:r>
            <a:r>
              <a:rPr lang="en-US" dirty="0" err="1"/>
              <a:t>Eularian</a:t>
            </a:r>
            <a:r>
              <a:rPr lang="en-US" dirty="0"/>
              <a:t> frame</a:t>
            </a:r>
          </a:p>
          <a:p>
            <a:pPr lvl="1"/>
            <a:r>
              <a:rPr lang="en-US" dirty="0"/>
              <a:t>Rate of change following a moving water “parcel”</a:t>
            </a:r>
          </a:p>
          <a:p>
            <a:pPr lvl="1"/>
            <a:endParaRPr lang="en-US" dirty="0"/>
          </a:p>
          <a:p>
            <a:pPr lvl="1"/>
            <a:endParaRPr lang="en-US" dirty="0"/>
          </a:p>
          <a:p>
            <a:pPr lvl="1"/>
            <a:endParaRPr lang="en-US" dirty="0"/>
          </a:p>
          <a:p>
            <a:pPr lvl="1"/>
            <a:endParaRPr lang="en-US" dirty="0"/>
          </a:p>
          <a:p>
            <a:pPr lvl="1"/>
            <a:r>
              <a:rPr lang="en-US" dirty="0"/>
              <a:t>In oceanography, we often use incompressible form</a:t>
            </a:r>
          </a:p>
        </p:txBody>
      </p:sp>
      <p:graphicFrame>
        <p:nvGraphicFramePr>
          <p:cNvPr id="4" name="Object 3"/>
          <p:cNvGraphicFramePr>
            <a:graphicFrameLocks noChangeAspect="1"/>
          </p:cNvGraphicFramePr>
          <p:nvPr>
            <p:extLst>
              <p:ext uri="{D42A27DB-BD31-4B8C-83A1-F6EECF244321}">
                <p14:modId xmlns:p14="http://schemas.microsoft.com/office/powerpoint/2010/main" val="3048286215"/>
              </p:ext>
            </p:extLst>
          </p:nvPr>
        </p:nvGraphicFramePr>
        <p:xfrm>
          <a:off x="2668668" y="2855581"/>
          <a:ext cx="2254436" cy="1816181"/>
        </p:xfrm>
        <a:graphic>
          <a:graphicData uri="http://schemas.openxmlformats.org/presentationml/2006/ole">
            <mc:AlternateContent xmlns:mc="http://schemas.openxmlformats.org/markup-compatibility/2006">
              <mc:Choice xmlns:v="urn:schemas-microsoft-com:vml" Requires="v">
                <p:oleObj spid="_x0000_s3317" name="Equation" r:id="rId3" imgW="1041400" imgH="838200" progId="Equation.3">
                  <p:embed/>
                </p:oleObj>
              </mc:Choice>
              <mc:Fallback>
                <p:oleObj name="Equation" r:id="rId3" imgW="1041400" imgH="838200" progId="Equation.3">
                  <p:embed/>
                  <p:pic>
                    <p:nvPicPr>
                      <p:cNvPr id="0" name=""/>
                      <p:cNvPicPr/>
                      <p:nvPr/>
                    </p:nvPicPr>
                    <p:blipFill>
                      <a:blip r:embed="rId4"/>
                      <a:stretch>
                        <a:fillRect/>
                      </a:stretch>
                    </p:blipFill>
                    <p:spPr>
                      <a:xfrm>
                        <a:off x="2668668" y="2855581"/>
                        <a:ext cx="2254436" cy="1816181"/>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40103334"/>
              </p:ext>
            </p:extLst>
          </p:nvPr>
        </p:nvGraphicFramePr>
        <p:xfrm>
          <a:off x="2741658" y="5591079"/>
          <a:ext cx="1681622" cy="510815"/>
        </p:xfrm>
        <a:graphic>
          <a:graphicData uri="http://schemas.openxmlformats.org/presentationml/2006/ole">
            <mc:AlternateContent xmlns:mc="http://schemas.openxmlformats.org/markup-compatibility/2006">
              <mc:Choice xmlns:v="urn:schemas-microsoft-com:vml" Requires="v">
                <p:oleObj spid="_x0000_s3318" name="Equation" r:id="rId5" imgW="546100" imgH="165100" progId="Equation.3">
                  <p:embed/>
                </p:oleObj>
              </mc:Choice>
              <mc:Fallback>
                <p:oleObj name="Equation" r:id="rId5" imgW="546100" imgH="165100" progId="Equation.3">
                  <p:embed/>
                  <p:pic>
                    <p:nvPicPr>
                      <p:cNvPr id="0" name=""/>
                      <p:cNvPicPr/>
                      <p:nvPr/>
                    </p:nvPicPr>
                    <p:blipFill>
                      <a:blip r:embed="rId6"/>
                      <a:stretch>
                        <a:fillRect/>
                      </a:stretch>
                    </p:blipFill>
                    <p:spPr>
                      <a:xfrm>
                        <a:off x="2741658" y="5591079"/>
                        <a:ext cx="1681622" cy="510815"/>
                      </a:xfrm>
                      <a:prstGeom prst="rect">
                        <a:avLst/>
                      </a:prstGeom>
                    </p:spPr>
                  </p:pic>
                </p:oleObj>
              </mc:Fallback>
            </mc:AlternateContent>
          </a:graphicData>
        </a:graphic>
      </p:graphicFrame>
      <p:sp>
        <p:nvSpPr>
          <p:cNvPr id="6" name="TextBox 5"/>
          <p:cNvSpPr txBox="1"/>
          <p:nvPr/>
        </p:nvSpPr>
        <p:spPr>
          <a:xfrm>
            <a:off x="5206999" y="5778728"/>
            <a:ext cx="3564467" cy="646331"/>
          </a:xfrm>
          <a:prstGeom prst="rect">
            <a:avLst/>
          </a:prstGeom>
          <a:noFill/>
        </p:spPr>
        <p:txBody>
          <a:bodyPr wrap="square" rtlCol="0">
            <a:spAutoFit/>
          </a:bodyPr>
          <a:lstStyle/>
          <a:p>
            <a:r>
              <a:rPr lang="en-US" dirty="0"/>
              <a:t>*If the divergence of volume flux is zero, the fluid is incompressible</a:t>
            </a:r>
          </a:p>
        </p:txBody>
      </p:sp>
    </p:spTree>
    <p:extLst>
      <p:ext uri="{BB962C8B-B14F-4D97-AF65-F5344CB8AC3E}">
        <p14:creationId xmlns:p14="http://schemas.microsoft.com/office/powerpoint/2010/main" val="2488594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The water mass with the largest volume is: </a:t>
            </a:r>
          </a:p>
          <a:p>
            <a:pPr lvl="1"/>
            <a:r>
              <a:rPr lang="en-US" dirty="0"/>
              <a:t>(1) Pacific Deep Water</a:t>
            </a:r>
          </a:p>
          <a:p>
            <a:pPr lvl="1"/>
            <a:r>
              <a:rPr lang="en-US" dirty="0"/>
              <a:t>(2) Antarctic Intermediate Water</a:t>
            </a:r>
          </a:p>
          <a:p>
            <a:pPr lvl="1"/>
            <a:r>
              <a:rPr lang="en-US" dirty="0"/>
              <a:t>(3) Mode Water </a:t>
            </a:r>
          </a:p>
          <a:p>
            <a:pPr lvl="1"/>
            <a:r>
              <a:rPr lang="en-US" dirty="0"/>
              <a:t>(4) Labrador Sea Water </a:t>
            </a:r>
          </a:p>
          <a:p>
            <a:endParaRPr lang="en-US" dirty="0"/>
          </a:p>
        </p:txBody>
      </p:sp>
    </p:spTree>
    <p:extLst>
      <p:ext uri="{BB962C8B-B14F-4D97-AF65-F5344CB8AC3E}">
        <p14:creationId xmlns:p14="http://schemas.microsoft.com/office/powerpoint/2010/main" val="71371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The water mass with the largest volume is: </a:t>
            </a:r>
          </a:p>
          <a:p>
            <a:pPr lvl="1"/>
            <a:r>
              <a:rPr lang="en-US" dirty="0">
                <a:solidFill>
                  <a:srgbClr val="00B050"/>
                </a:solidFill>
              </a:rPr>
              <a:t>(1) Pacific Deep Water</a:t>
            </a:r>
          </a:p>
          <a:p>
            <a:pPr lvl="1"/>
            <a:r>
              <a:rPr lang="en-US" dirty="0"/>
              <a:t>(2) Antarctic Intermediate Water</a:t>
            </a:r>
          </a:p>
          <a:p>
            <a:pPr lvl="1"/>
            <a:r>
              <a:rPr lang="en-US" dirty="0"/>
              <a:t>(3) Mode Water </a:t>
            </a:r>
          </a:p>
          <a:p>
            <a:pPr lvl="1"/>
            <a:r>
              <a:rPr lang="en-US" dirty="0"/>
              <a:t>(4) Labrador Sea Water </a:t>
            </a:r>
          </a:p>
          <a:p>
            <a:endParaRPr lang="en-US" dirty="0"/>
          </a:p>
        </p:txBody>
      </p:sp>
    </p:spTree>
    <p:extLst>
      <p:ext uri="{BB962C8B-B14F-4D97-AF65-F5344CB8AC3E}">
        <p14:creationId xmlns:p14="http://schemas.microsoft.com/office/powerpoint/2010/main" val="1274875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A </a:t>
            </a:r>
            <a:r>
              <a:rPr lang="en-US" dirty="0" err="1"/>
              <a:t>Lagrangian</a:t>
            </a:r>
            <a:r>
              <a:rPr lang="en-US" dirty="0"/>
              <a:t> measurement </a:t>
            </a:r>
          </a:p>
          <a:p>
            <a:pPr lvl="1"/>
            <a:r>
              <a:rPr lang="en-US" dirty="0"/>
              <a:t>(1) follows the water</a:t>
            </a:r>
          </a:p>
          <a:p>
            <a:pPr lvl="1"/>
            <a:r>
              <a:rPr lang="en-US" dirty="0"/>
              <a:t>(2) is made from a ship</a:t>
            </a:r>
          </a:p>
          <a:p>
            <a:pPr lvl="1"/>
            <a:r>
              <a:rPr lang="en-US" dirty="0"/>
              <a:t>(3) is made from a mooring </a:t>
            </a:r>
          </a:p>
          <a:p>
            <a:pPr lvl="1"/>
            <a:r>
              <a:rPr lang="en-US" dirty="0"/>
              <a:t>(4) is made using a satellite </a:t>
            </a:r>
          </a:p>
          <a:p>
            <a:endParaRPr lang="en-US" dirty="0"/>
          </a:p>
        </p:txBody>
      </p:sp>
    </p:spTree>
    <p:extLst>
      <p:ext uri="{BB962C8B-B14F-4D97-AF65-F5344CB8AC3E}">
        <p14:creationId xmlns:p14="http://schemas.microsoft.com/office/powerpoint/2010/main" val="1790158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A </a:t>
            </a:r>
            <a:r>
              <a:rPr lang="en-US" dirty="0" err="1"/>
              <a:t>Lagrangian</a:t>
            </a:r>
            <a:r>
              <a:rPr lang="en-US" dirty="0"/>
              <a:t> measurement </a:t>
            </a:r>
          </a:p>
          <a:p>
            <a:pPr lvl="1"/>
            <a:r>
              <a:rPr lang="en-US" dirty="0">
                <a:solidFill>
                  <a:srgbClr val="00B050"/>
                </a:solidFill>
              </a:rPr>
              <a:t>(1) follows the water</a:t>
            </a:r>
          </a:p>
          <a:p>
            <a:pPr lvl="1"/>
            <a:r>
              <a:rPr lang="en-US" dirty="0"/>
              <a:t>(2) is made from a ship</a:t>
            </a:r>
          </a:p>
          <a:p>
            <a:pPr lvl="1"/>
            <a:r>
              <a:rPr lang="en-US" dirty="0"/>
              <a:t>(3) is made from a mooring </a:t>
            </a:r>
          </a:p>
          <a:p>
            <a:pPr lvl="1"/>
            <a:r>
              <a:rPr lang="en-US" dirty="0"/>
              <a:t>(4) is made using a satellite </a:t>
            </a:r>
          </a:p>
          <a:p>
            <a:endParaRPr lang="en-US" dirty="0"/>
          </a:p>
        </p:txBody>
      </p:sp>
    </p:spTree>
    <p:extLst>
      <p:ext uri="{BB962C8B-B14F-4D97-AF65-F5344CB8AC3E}">
        <p14:creationId xmlns:p14="http://schemas.microsoft.com/office/powerpoint/2010/main" val="197879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A water parcel has a temperature of 2 degree C at the surface. If the water parcel is adiabatically moved down to 2000 </a:t>
            </a:r>
            <a:r>
              <a:rPr lang="en-US" dirty="0" err="1"/>
              <a:t>dbar</a:t>
            </a:r>
            <a:r>
              <a:rPr lang="en-US" dirty="0"/>
              <a:t>, what would be its temperature?</a:t>
            </a:r>
          </a:p>
          <a:p>
            <a:pPr lvl="1"/>
            <a:r>
              <a:rPr lang="en-US" dirty="0"/>
              <a:t>(1) Lower than 2 degree</a:t>
            </a:r>
          </a:p>
          <a:p>
            <a:pPr lvl="1"/>
            <a:r>
              <a:rPr lang="en-US" dirty="0"/>
              <a:t>(2) At 2 degree</a:t>
            </a:r>
          </a:p>
          <a:p>
            <a:pPr lvl="1"/>
            <a:r>
              <a:rPr lang="en-US" dirty="0"/>
              <a:t>(3) Higher than 2 degree</a:t>
            </a:r>
          </a:p>
          <a:p>
            <a:pPr lvl="1"/>
            <a:r>
              <a:rPr lang="en-US" dirty="0"/>
              <a:t>(4) Not enough information is given to answer this</a:t>
            </a:r>
          </a:p>
          <a:p>
            <a:endParaRPr lang="en-US" dirty="0"/>
          </a:p>
        </p:txBody>
      </p:sp>
    </p:spTree>
    <p:extLst>
      <p:ext uri="{BB962C8B-B14F-4D97-AF65-F5344CB8AC3E}">
        <p14:creationId xmlns:p14="http://schemas.microsoft.com/office/powerpoint/2010/main" val="1545961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A water parcel has a temperature of 2 degree C at the surface. If the water parcel is adiabatically moved down to 2000 </a:t>
            </a:r>
            <a:r>
              <a:rPr lang="en-US" dirty="0" err="1"/>
              <a:t>dbar</a:t>
            </a:r>
            <a:r>
              <a:rPr lang="en-US" dirty="0"/>
              <a:t>, what would be its temperature?</a:t>
            </a:r>
          </a:p>
          <a:p>
            <a:pPr lvl="1"/>
            <a:r>
              <a:rPr lang="en-US" dirty="0"/>
              <a:t>(1) Lower than 2 degree</a:t>
            </a:r>
          </a:p>
          <a:p>
            <a:pPr lvl="1"/>
            <a:r>
              <a:rPr lang="en-US" dirty="0"/>
              <a:t>(2) At 2 degree</a:t>
            </a:r>
          </a:p>
          <a:p>
            <a:pPr lvl="1"/>
            <a:r>
              <a:rPr lang="en-US" dirty="0">
                <a:solidFill>
                  <a:srgbClr val="00B050"/>
                </a:solidFill>
              </a:rPr>
              <a:t>(3) Higher than 2 degree</a:t>
            </a:r>
          </a:p>
          <a:p>
            <a:pPr lvl="1"/>
            <a:r>
              <a:rPr lang="en-US" dirty="0"/>
              <a:t>(4) Not enough information is given to answer this</a:t>
            </a:r>
          </a:p>
          <a:p>
            <a:endParaRPr lang="en-US" dirty="0"/>
          </a:p>
        </p:txBody>
      </p:sp>
    </p:spTree>
    <p:extLst>
      <p:ext uri="{BB962C8B-B14F-4D97-AF65-F5344CB8AC3E}">
        <p14:creationId xmlns:p14="http://schemas.microsoft.com/office/powerpoint/2010/main" val="1451083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1210"/>
          </a:xfrm>
        </p:spPr>
        <p:txBody>
          <a:bodyPr>
            <a:normAutofit/>
          </a:bodyPr>
          <a:lstStyle/>
          <a:p>
            <a:r>
              <a:rPr lang="en-US" dirty="0"/>
              <a:t>Newton’s law</a:t>
            </a:r>
          </a:p>
        </p:txBody>
      </p:sp>
      <p:sp>
        <p:nvSpPr>
          <p:cNvPr id="3" name="Content Placeholder 2"/>
          <p:cNvSpPr>
            <a:spLocks noGrp="1"/>
          </p:cNvSpPr>
          <p:nvPr>
            <p:ph idx="1"/>
          </p:nvPr>
        </p:nvSpPr>
        <p:spPr>
          <a:xfrm>
            <a:off x="457200" y="1105276"/>
            <a:ext cx="8229600" cy="5020887"/>
          </a:xfrm>
        </p:spPr>
        <p:txBody>
          <a:bodyPr>
            <a:normAutofit/>
          </a:bodyPr>
          <a:lstStyle/>
          <a:p>
            <a:r>
              <a:rPr lang="en-US" sz="2800" dirty="0"/>
              <a:t>m</a:t>
            </a:r>
            <a:r>
              <a:rPr lang="en-US" sz="2800" b="1" dirty="0"/>
              <a:t>a</a:t>
            </a:r>
            <a:r>
              <a:rPr lang="en-US" sz="2800" dirty="0"/>
              <a:t> = </a:t>
            </a:r>
            <a:r>
              <a:rPr lang="en-US" sz="2800" b="1" dirty="0"/>
              <a:t>F	</a:t>
            </a:r>
            <a:r>
              <a:rPr lang="en-US" sz="2800" dirty="0"/>
              <a:t>applied to a </a:t>
            </a:r>
            <a:r>
              <a:rPr lang="en-US" sz="2800" dirty="0" err="1"/>
              <a:t>Lagrangian</a:t>
            </a:r>
            <a:r>
              <a:rPr lang="en-US" sz="2800" dirty="0"/>
              <a:t> water parcel (with a unit volume)</a:t>
            </a:r>
            <a:endParaRPr lang="en-US" sz="2800" b="1" dirty="0"/>
          </a:p>
        </p:txBody>
      </p:sp>
      <p:pic>
        <p:nvPicPr>
          <p:cNvPr id="5" name="Picture 4" descr="Screen Shot 2014-08-18 at 8.23.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86" y="4243898"/>
            <a:ext cx="7756452" cy="2411222"/>
          </a:xfrm>
          <a:prstGeom prst="rect">
            <a:avLst/>
          </a:prstGeom>
        </p:spPr>
      </p:pic>
      <p:graphicFrame>
        <p:nvGraphicFramePr>
          <p:cNvPr id="6" name="Object 5"/>
          <p:cNvGraphicFramePr>
            <a:graphicFrameLocks noChangeAspect="1"/>
          </p:cNvGraphicFramePr>
          <p:nvPr>
            <p:extLst/>
          </p:nvPr>
        </p:nvGraphicFramePr>
        <p:xfrm>
          <a:off x="1645457" y="2094477"/>
          <a:ext cx="1209675" cy="1319212"/>
        </p:xfrm>
        <a:graphic>
          <a:graphicData uri="http://schemas.openxmlformats.org/presentationml/2006/ole">
            <mc:AlternateContent xmlns:mc="http://schemas.openxmlformats.org/markup-compatibility/2006">
              <mc:Choice xmlns:v="urn:schemas-microsoft-com:vml" Requires="v">
                <p:oleObj spid="_x0000_s18479" name="Equation" r:id="rId4" imgW="558800" imgH="609600" progId="Equation.3">
                  <p:embed/>
                </p:oleObj>
              </mc:Choice>
              <mc:Fallback>
                <p:oleObj name="Equation" r:id="rId4" imgW="558800" imgH="609600" progId="Equation.3">
                  <p:embed/>
                  <p:pic>
                    <p:nvPicPr>
                      <p:cNvPr id="0" name=""/>
                      <p:cNvPicPr/>
                      <p:nvPr/>
                    </p:nvPicPr>
                    <p:blipFill>
                      <a:blip r:embed="rId5"/>
                      <a:stretch>
                        <a:fillRect/>
                      </a:stretch>
                    </p:blipFill>
                    <p:spPr>
                      <a:xfrm>
                        <a:off x="1645457" y="2094477"/>
                        <a:ext cx="1209675" cy="1319212"/>
                      </a:xfrm>
                      <a:prstGeom prst="rect">
                        <a:avLst/>
                      </a:prstGeom>
                    </p:spPr>
                  </p:pic>
                </p:oleObj>
              </mc:Fallback>
            </mc:AlternateContent>
          </a:graphicData>
        </a:graphic>
      </p:graphicFrame>
      <p:sp>
        <p:nvSpPr>
          <p:cNvPr id="7" name="TextBox 6"/>
          <p:cNvSpPr txBox="1"/>
          <p:nvPr/>
        </p:nvSpPr>
        <p:spPr>
          <a:xfrm>
            <a:off x="3198416" y="2337933"/>
            <a:ext cx="5322363" cy="369332"/>
          </a:xfrm>
          <a:prstGeom prst="rect">
            <a:avLst/>
          </a:prstGeom>
          <a:noFill/>
        </p:spPr>
        <p:txBody>
          <a:bodyPr wrap="square" rtlCol="0">
            <a:spAutoFit/>
          </a:bodyPr>
          <a:lstStyle/>
          <a:p>
            <a:r>
              <a:rPr lang="en-US" dirty="0"/>
              <a:t>Acceleration : rate of change in velocity</a:t>
            </a:r>
          </a:p>
        </p:txBody>
      </p:sp>
      <p:sp>
        <p:nvSpPr>
          <p:cNvPr id="8" name="TextBox 7"/>
          <p:cNvSpPr txBox="1"/>
          <p:nvPr/>
        </p:nvSpPr>
        <p:spPr>
          <a:xfrm>
            <a:off x="3257211" y="3070283"/>
            <a:ext cx="5322363" cy="369332"/>
          </a:xfrm>
          <a:prstGeom prst="rect">
            <a:avLst/>
          </a:prstGeom>
          <a:noFill/>
        </p:spPr>
        <p:txBody>
          <a:bodyPr wrap="square" rtlCol="0">
            <a:spAutoFit/>
          </a:bodyPr>
          <a:lstStyle/>
          <a:p>
            <a:r>
              <a:rPr lang="en-US" dirty="0"/>
              <a:t>density : mass per unit volume</a:t>
            </a:r>
          </a:p>
        </p:txBody>
      </p:sp>
      <p:sp>
        <p:nvSpPr>
          <p:cNvPr id="4" name="TextBox 3"/>
          <p:cNvSpPr txBox="1"/>
          <p:nvPr/>
        </p:nvSpPr>
        <p:spPr>
          <a:xfrm>
            <a:off x="776086" y="3849646"/>
            <a:ext cx="6469130" cy="369332"/>
          </a:xfrm>
          <a:prstGeom prst="rect">
            <a:avLst/>
          </a:prstGeom>
          <a:noFill/>
        </p:spPr>
        <p:txBody>
          <a:bodyPr wrap="square" rtlCol="0">
            <a:spAutoFit/>
          </a:bodyPr>
          <a:lstStyle/>
          <a:p>
            <a:r>
              <a:rPr lang="en-US" b="1" dirty="0">
                <a:solidFill>
                  <a:srgbClr val="0000FF"/>
                </a:solidFill>
              </a:rPr>
              <a:t>Three types of forces we consider here: </a:t>
            </a:r>
          </a:p>
        </p:txBody>
      </p:sp>
    </p:spTree>
    <p:extLst>
      <p:ext uri="{BB962C8B-B14F-4D97-AF65-F5344CB8AC3E}">
        <p14:creationId xmlns:p14="http://schemas.microsoft.com/office/powerpoint/2010/main" val="104642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Gravitational force</a:t>
            </a:r>
          </a:p>
        </p:txBody>
      </p:sp>
      <p:sp>
        <p:nvSpPr>
          <p:cNvPr id="3" name="Content Placeholder 2"/>
          <p:cNvSpPr>
            <a:spLocks noGrp="1"/>
          </p:cNvSpPr>
          <p:nvPr>
            <p:ph idx="1"/>
          </p:nvPr>
        </p:nvSpPr>
        <p:spPr/>
        <p:txBody>
          <a:bodyPr/>
          <a:lstStyle/>
          <a:p>
            <a:r>
              <a:rPr lang="en-US" dirty="0"/>
              <a:t>Points to the center of the Earth</a:t>
            </a:r>
          </a:p>
          <a:p>
            <a:pPr lvl="1"/>
            <a:r>
              <a:rPr lang="en-US" dirty="0"/>
              <a:t>In Cartesian coordinate (x, y, z), it is vertically downward</a:t>
            </a:r>
          </a:p>
          <a:p>
            <a:pPr lvl="1"/>
            <a:r>
              <a:rPr lang="en-US" dirty="0"/>
              <a:t>Unit vector in (x, y, z) direction is (</a:t>
            </a:r>
            <a:r>
              <a:rPr lang="en-US" b="1" dirty="0" err="1"/>
              <a:t>i</a:t>
            </a:r>
            <a:r>
              <a:rPr lang="en-US" dirty="0"/>
              <a:t>, </a:t>
            </a:r>
            <a:r>
              <a:rPr lang="en-US" b="1" dirty="0"/>
              <a:t>j</a:t>
            </a:r>
            <a:r>
              <a:rPr lang="en-US" dirty="0"/>
              <a:t>, </a:t>
            </a:r>
            <a:r>
              <a:rPr lang="en-US" b="1" dirty="0"/>
              <a:t>k</a:t>
            </a:r>
            <a:r>
              <a:rPr lang="en-US" dirty="0"/>
              <a:t>). </a:t>
            </a:r>
          </a:p>
        </p:txBody>
      </p:sp>
      <p:graphicFrame>
        <p:nvGraphicFramePr>
          <p:cNvPr id="4" name="Object 3"/>
          <p:cNvGraphicFramePr>
            <a:graphicFrameLocks noChangeAspect="1"/>
          </p:cNvGraphicFramePr>
          <p:nvPr>
            <p:extLst/>
          </p:nvPr>
        </p:nvGraphicFramePr>
        <p:xfrm>
          <a:off x="1949450" y="4365625"/>
          <a:ext cx="1971675" cy="514350"/>
        </p:xfrm>
        <a:graphic>
          <a:graphicData uri="http://schemas.openxmlformats.org/presentationml/2006/ole">
            <mc:AlternateContent xmlns:mc="http://schemas.openxmlformats.org/markup-compatibility/2006">
              <mc:Choice xmlns:v="urn:schemas-microsoft-com:vml" Requires="v">
                <p:oleObj spid="_x0000_s19503" name="Equation" r:id="rId3" imgW="876300" imgH="228600" progId="Equation.3">
                  <p:embed/>
                </p:oleObj>
              </mc:Choice>
              <mc:Fallback>
                <p:oleObj name="Equation" r:id="rId3" imgW="876300" imgH="228600" progId="Equation.3">
                  <p:embed/>
                  <p:pic>
                    <p:nvPicPr>
                      <p:cNvPr id="0" name=""/>
                      <p:cNvPicPr/>
                      <p:nvPr/>
                    </p:nvPicPr>
                    <p:blipFill>
                      <a:blip r:embed="rId4"/>
                      <a:stretch>
                        <a:fillRect/>
                      </a:stretch>
                    </p:blipFill>
                    <p:spPr>
                      <a:xfrm>
                        <a:off x="1949450" y="4365625"/>
                        <a:ext cx="1971675" cy="514350"/>
                      </a:xfrm>
                      <a:prstGeom prst="rect">
                        <a:avLst/>
                      </a:prstGeom>
                    </p:spPr>
                  </p:pic>
                </p:oleObj>
              </mc:Fallback>
            </mc:AlternateContent>
          </a:graphicData>
        </a:graphic>
      </p:graphicFrame>
    </p:spTree>
    <p:extLst>
      <p:ext uri="{BB962C8B-B14F-4D97-AF65-F5344CB8AC3E}">
        <p14:creationId xmlns:p14="http://schemas.microsoft.com/office/powerpoint/2010/main" val="195746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quiz</a:t>
            </a:r>
          </a:p>
        </p:txBody>
      </p:sp>
      <p:sp>
        <p:nvSpPr>
          <p:cNvPr id="3" name="Content Placeholder 2"/>
          <p:cNvSpPr>
            <a:spLocks noGrp="1"/>
          </p:cNvSpPr>
          <p:nvPr>
            <p:ph idx="1"/>
          </p:nvPr>
        </p:nvSpPr>
        <p:spPr/>
        <p:txBody>
          <a:bodyPr/>
          <a:lstStyle/>
          <a:p>
            <a:r>
              <a:rPr lang="en-US" dirty="0"/>
              <a:t>Which property of the seawater is NOT a conservative tracer? </a:t>
            </a:r>
          </a:p>
          <a:p>
            <a:endParaRPr lang="en-US" dirty="0"/>
          </a:p>
          <a:p>
            <a:pPr lvl="1"/>
            <a:r>
              <a:rPr lang="en-US" dirty="0"/>
              <a:t>(a) Density</a:t>
            </a:r>
          </a:p>
          <a:p>
            <a:pPr lvl="1"/>
            <a:r>
              <a:rPr lang="en-US" dirty="0"/>
              <a:t>(b) Potential temperature</a:t>
            </a:r>
          </a:p>
          <a:p>
            <a:pPr lvl="1"/>
            <a:r>
              <a:rPr lang="en-US" dirty="0"/>
              <a:t>(c) Salinity</a:t>
            </a:r>
          </a:p>
          <a:p>
            <a:pPr lvl="1"/>
            <a:r>
              <a:rPr lang="en-US" dirty="0"/>
              <a:t>(d) Neutral density</a:t>
            </a:r>
          </a:p>
        </p:txBody>
      </p:sp>
    </p:spTree>
    <p:extLst>
      <p:ext uri="{BB962C8B-B14F-4D97-AF65-F5344CB8AC3E}">
        <p14:creationId xmlns:p14="http://schemas.microsoft.com/office/powerpoint/2010/main" val="1011871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7055"/>
            <a:ext cx="8229600" cy="618989"/>
          </a:xfrm>
        </p:spPr>
        <p:txBody>
          <a:bodyPr>
            <a:normAutofit fontScale="90000"/>
          </a:bodyPr>
          <a:lstStyle/>
          <a:p>
            <a:r>
              <a:rPr lang="en-US" dirty="0"/>
              <a:t>Pressure Gradient Force</a:t>
            </a:r>
          </a:p>
        </p:txBody>
      </p:sp>
      <p:sp>
        <p:nvSpPr>
          <p:cNvPr id="3" name="Content Placeholder 2"/>
          <p:cNvSpPr>
            <a:spLocks noGrp="1"/>
          </p:cNvSpPr>
          <p:nvPr>
            <p:ph idx="1"/>
          </p:nvPr>
        </p:nvSpPr>
        <p:spPr>
          <a:xfrm>
            <a:off x="457200" y="975936"/>
            <a:ext cx="8229600" cy="5150228"/>
          </a:xfrm>
        </p:spPr>
        <p:txBody>
          <a:bodyPr>
            <a:normAutofit/>
          </a:bodyPr>
          <a:lstStyle/>
          <a:p>
            <a:r>
              <a:rPr lang="en-US" sz="2800" dirty="0"/>
              <a:t>Pressure variation exerts force on the fluid parcel</a:t>
            </a:r>
          </a:p>
          <a:p>
            <a:r>
              <a:rPr lang="en-US" sz="2800" dirty="0"/>
              <a:t>In this example, pressure decreases in x direction</a:t>
            </a:r>
          </a:p>
        </p:txBody>
      </p:sp>
      <p:pic>
        <p:nvPicPr>
          <p:cNvPr id="5" name="Picture 4" descr="Screen Shot 2014-08-18 at 8.46.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832" y="2294412"/>
            <a:ext cx="3886470" cy="2781493"/>
          </a:xfrm>
          <a:prstGeom prst="rect">
            <a:avLst/>
          </a:prstGeom>
        </p:spPr>
      </p:pic>
      <p:graphicFrame>
        <p:nvGraphicFramePr>
          <p:cNvPr id="7" name="Object 6"/>
          <p:cNvGraphicFramePr>
            <a:graphicFrameLocks noChangeAspect="1"/>
          </p:cNvGraphicFramePr>
          <p:nvPr>
            <p:extLst/>
          </p:nvPr>
        </p:nvGraphicFramePr>
        <p:xfrm>
          <a:off x="1837032" y="2745003"/>
          <a:ext cx="2032000" cy="2568575"/>
        </p:xfrm>
        <a:graphic>
          <a:graphicData uri="http://schemas.openxmlformats.org/presentationml/2006/ole">
            <mc:AlternateContent xmlns:mc="http://schemas.openxmlformats.org/markup-compatibility/2006">
              <mc:Choice xmlns:v="urn:schemas-microsoft-com:vml" Requires="v">
                <p:oleObj spid="_x0000_s20527" name="Equation" r:id="rId4" imgW="812800" imgH="1028700" progId="Equation.3">
                  <p:embed/>
                </p:oleObj>
              </mc:Choice>
              <mc:Fallback>
                <p:oleObj name="Equation" r:id="rId4" imgW="812800" imgH="1028700" progId="Equation.3">
                  <p:embed/>
                  <p:pic>
                    <p:nvPicPr>
                      <p:cNvPr id="0" name=""/>
                      <p:cNvPicPr/>
                      <p:nvPr/>
                    </p:nvPicPr>
                    <p:blipFill>
                      <a:blip r:embed="rId5"/>
                      <a:stretch>
                        <a:fillRect/>
                      </a:stretch>
                    </p:blipFill>
                    <p:spPr>
                      <a:xfrm>
                        <a:off x="1837032" y="2745003"/>
                        <a:ext cx="2032000" cy="2568575"/>
                      </a:xfrm>
                      <a:prstGeom prst="rect">
                        <a:avLst/>
                      </a:prstGeom>
                    </p:spPr>
                  </p:pic>
                </p:oleObj>
              </mc:Fallback>
            </mc:AlternateContent>
          </a:graphicData>
        </a:graphic>
      </p:graphicFrame>
    </p:spTree>
    <p:extLst>
      <p:ext uri="{BB962C8B-B14F-4D97-AF65-F5344CB8AC3E}">
        <p14:creationId xmlns:p14="http://schemas.microsoft.com/office/powerpoint/2010/main" val="1324790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3605"/>
          </a:xfrm>
        </p:spPr>
        <p:txBody>
          <a:bodyPr>
            <a:normAutofit/>
          </a:bodyPr>
          <a:lstStyle/>
          <a:p>
            <a:r>
              <a:rPr lang="en-US" sz="3600" dirty="0"/>
              <a:t>Newton’s law with gravity and PGF</a:t>
            </a:r>
          </a:p>
        </p:txBody>
      </p:sp>
      <p:sp>
        <p:nvSpPr>
          <p:cNvPr id="7" name="Content Placeholder 2"/>
          <p:cNvSpPr>
            <a:spLocks noGrp="1"/>
          </p:cNvSpPr>
          <p:nvPr>
            <p:ph idx="1"/>
          </p:nvPr>
        </p:nvSpPr>
        <p:spPr>
          <a:xfrm>
            <a:off x="457200" y="1305166"/>
            <a:ext cx="8229600" cy="4820997"/>
          </a:xfrm>
        </p:spPr>
        <p:txBody>
          <a:bodyPr>
            <a:normAutofit/>
          </a:bodyPr>
          <a:lstStyle/>
          <a:p>
            <a:r>
              <a:rPr lang="en-US" sz="2800" dirty="0"/>
              <a:t>m</a:t>
            </a:r>
            <a:r>
              <a:rPr lang="en-US" sz="2800" b="1" dirty="0"/>
              <a:t>a</a:t>
            </a:r>
            <a:r>
              <a:rPr lang="en-US" sz="2800" dirty="0"/>
              <a:t> = </a:t>
            </a:r>
            <a:r>
              <a:rPr lang="en-US" sz="2800" b="1" dirty="0"/>
              <a:t>F	</a:t>
            </a:r>
            <a:r>
              <a:rPr lang="en-US" sz="2800" dirty="0"/>
              <a:t>applied to a </a:t>
            </a:r>
            <a:r>
              <a:rPr lang="en-US" sz="2800" dirty="0" err="1"/>
              <a:t>Lagrangian</a:t>
            </a:r>
            <a:r>
              <a:rPr lang="en-US" sz="2800" dirty="0"/>
              <a:t> water parcel (with a unit volume)</a:t>
            </a:r>
            <a:endParaRPr lang="en-US" sz="2800" b="1" dirty="0"/>
          </a:p>
        </p:txBody>
      </p:sp>
      <p:graphicFrame>
        <p:nvGraphicFramePr>
          <p:cNvPr id="8" name="Object 7"/>
          <p:cNvGraphicFramePr>
            <a:graphicFrameLocks noChangeAspect="1"/>
          </p:cNvGraphicFramePr>
          <p:nvPr>
            <p:extLst/>
          </p:nvPr>
        </p:nvGraphicFramePr>
        <p:xfrm>
          <a:off x="1030288" y="2723745"/>
          <a:ext cx="3079750" cy="2198687"/>
        </p:xfrm>
        <a:graphic>
          <a:graphicData uri="http://schemas.openxmlformats.org/presentationml/2006/ole">
            <mc:AlternateContent xmlns:mc="http://schemas.openxmlformats.org/markup-compatibility/2006">
              <mc:Choice xmlns:v="urn:schemas-microsoft-com:vml" Requires="v">
                <p:oleObj spid="_x0000_s21589" name="Equation" r:id="rId3" imgW="1422400" imgH="1016000" progId="Equation.3">
                  <p:embed/>
                </p:oleObj>
              </mc:Choice>
              <mc:Fallback>
                <p:oleObj name="Equation" r:id="rId3" imgW="1422400" imgH="1016000" progId="Equation.3">
                  <p:embed/>
                  <p:pic>
                    <p:nvPicPr>
                      <p:cNvPr id="0" name=""/>
                      <p:cNvPicPr/>
                      <p:nvPr/>
                    </p:nvPicPr>
                    <p:blipFill>
                      <a:blip r:embed="rId4"/>
                      <a:stretch>
                        <a:fillRect/>
                      </a:stretch>
                    </p:blipFill>
                    <p:spPr>
                      <a:xfrm>
                        <a:off x="1030288" y="2723745"/>
                        <a:ext cx="3079750" cy="2198687"/>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5883606" y="3122613"/>
          <a:ext cx="2941638" cy="2692400"/>
        </p:xfrm>
        <a:graphic>
          <a:graphicData uri="http://schemas.openxmlformats.org/presentationml/2006/ole">
            <mc:AlternateContent xmlns:mc="http://schemas.openxmlformats.org/markup-compatibility/2006">
              <mc:Choice xmlns:v="urn:schemas-microsoft-com:vml" Requires="v">
                <p:oleObj spid="_x0000_s21590" name="Equation" r:id="rId5" imgW="1358900" imgH="1244600" progId="Equation.3">
                  <p:embed/>
                </p:oleObj>
              </mc:Choice>
              <mc:Fallback>
                <p:oleObj name="Equation" r:id="rId5" imgW="1358900" imgH="1244600" progId="Equation.3">
                  <p:embed/>
                  <p:pic>
                    <p:nvPicPr>
                      <p:cNvPr id="0" name=""/>
                      <p:cNvPicPr/>
                      <p:nvPr/>
                    </p:nvPicPr>
                    <p:blipFill>
                      <a:blip r:embed="rId6"/>
                      <a:stretch>
                        <a:fillRect/>
                      </a:stretch>
                    </p:blipFill>
                    <p:spPr>
                      <a:xfrm>
                        <a:off x="5883606" y="3122613"/>
                        <a:ext cx="2941638" cy="2692400"/>
                      </a:xfrm>
                      <a:prstGeom prst="rect">
                        <a:avLst/>
                      </a:prstGeom>
                    </p:spPr>
                  </p:pic>
                </p:oleObj>
              </mc:Fallback>
            </mc:AlternateContent>
          </a:graphicData>
        </a:graphic>
      </p:graphicFrame>
      <p:cxnSp>
        <p:nvCxnSpPr>
          <p:cNvPr id="11" name="Straight Arrow Connector 10"/>
          <p:cNvCxnSpPr/>
          <p:nvPr/>
        </p:nvCxnSpPr>
        <p:spPr>
          <a:xfrm>
            <a:off x="4292240" y="4468135"/>
            <a:ext cx="1293477"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513519" y="2539079"/>
            <a:ext cx="3630481" cy="369332"/>
          </a:xfrm>
          <a:prstGeom prst="rect">
            <a:avLst/>
          </a:prstGeom>
          <a:noFill/>
        </p:spPr>
        <p:txBody>
          <a:bodyPr wrap="square" rtlCol="0">
            <a:spAutoFit/>
          </a:bodyPr>
          <a:lstStyle/>
          <a:p>
            <a:r>
              <a:rPr lang="en-US" dirty="0">
                <a:solidFill>
                  <a:srgbClr val="0000FF"/>
                </a:solidFill>
              </a:rPr>
              <a:t>In x-, y-, z- components</a:t>
            </a:r>
          </a:p>
        </p:txBody>
      </p:sp>
      <p:sp>
        <p:nvSpPr>
          <p:cNvPr id="3" name="TextBox 2"/>
          <p:cNvSpPr txBox="1"/>
          <p:nvPr/>
        </p:nvSpPr>
        <p:spPr>
          <a:xfrm>
            <a:off x="1030288" y="5284930"/>
            <a:ext cx="4072922" cy="646331"/>
          </a:xfrm>
          <a:prstGeom prst="rect">
            <a:avLst/>
          </a:prstGeom>
          <a:noFill/>
          <a:ln>
            <a:solidFill>
              <a:schemeClr val="tx1"/>
            </a:solidFill>
          </a:ln>
        </p:spPr>
        <p:txBody>
          <a:bodyPr wrap="square" rtlCol="0">
            <a:spAutoFit/>
          </a:bodyPr>
          <a:lstStyle/>
          <a:p>
            <a:r>
              <a:rPr lang="en-US" dirty="0"/>
              <a:t>Primitive equation in inertial frame of reference (non-rotating). </a:t>
            </a:r>
          </a:p>
        </p:txBody>
      </p:sp>
    </p:spTree>
    <p:extLst>
      <p:ext uri="{BB962C8B-B14F-4D97-AF65-F5344CB8AC3E}">
        <p14:creationId xmlns:p14="http://schemas.microsoft.com/office/powerpoint/2010/main" val="1019516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762000" y="196197"/>
            <a:ext cx="7772400" cy="457200"/>
          </a:xfrm>
        </p:spPr>
        <p:txBody>
          <a:bodyPr>
            <a:normAutofit fontScale="90000"/>
          </a:bodyPr>
          <a:lstStyle/>
          <a:p>
            <a:pPr eaLnBrk="1" hangingPunct="1"/>
            <a:r>
              <a:rPr lang="en-US" dirty="0"/>
              <a:t>Rotating coordinates</a:t>
            </a:r>
          </a:p>
        </p:txBody>
      </p:sp>
      <p:sp>
        <p:nvSpPr>
          <p:cNvPr id="25603" name="Rectangle 3"/>
          <p:cNvSpPr>
            <a:spLocks noGrp="1" noChangeArrowheads="1"/>
          </p:cNvSpPr>
          <p:nvPr>
            <p:ph type="body" idx="1"/>
          </p:nvPr>
        </p:nvSpPr>
        <p:spPr>
          <a:xfrm>
            <a:off x="0" y="685800"/>
            <a:ext cx="9144000" cy="4114800"/>
          </a:xfrm>
        </p:spPr>
        <p:txBody>
          <a:bodyPr/>
          <a:lstStyle/>
          <a:p>
            <a:pPr eaLnBrk="1" hangingPunct="1">
              <a:buFontTx/>
              <a:buNone/>
            </a:pPr>
            <a:endParaRPr lang="en-US" sz="2000" dirty="0"/>
          </a:p>
          <a:p>
            <a:pPr eaLnBrk="1" hangingPunct="1"/>
            <a:r>
              <a:rPr lang="en-US" sz="2000" b="1" dirty="0">
                <a:solidFill>
                  <a:srgbClr val="FF0000"/>
                </a:solidFill>
                <a:latin typeface="Arial" charset="0"/>
                <a:sym typeface="Symbol" charset="2"/>
              </a:rPr>
              <a:t>Rotation vector</a:t>
            </a:r>
            <a:r>
              <a:rPr lang="en-US" sz="2000" dirty="0">
                <a:latin typeface="Arial" charset="0"/>
                <a:sym typeface="Symbol" charset="2"/>
              </a:rPr>
              <a:t> that expresses direction of rotation and how fast it is rotating</a:t>
            </a:r>
            <a:r>
              <a:rPr lang="en-US" sz="1800" dirty="0">
                <a:latin typeface="Arial" charset="0"/>
                <a:sym typeface="Symbol" charset="2"/>
              </a:rPr>
              <a:t>:</a:t>
            </a:r>
            <a:endParaRPr lang="en-US" sz="2000" dirty="0"/>
          </a:p>
          <a:p>
            <a:pPr lvl="1" eaLnBrk="1" hangingPunct="1">
              <a:buFontTx/>
              <a:buNone/>
            </a:pPr>
            <a:r>
              <a:rPr lang="en-US" sz="2000" dirty="0">
                <a:latin typeface="Times New Roman" charset="0"/>
                <a:sym typeface="Symbol" charset="2"/>
              </a:rPr>
              <a:t>	vector pointing in direction of thumb using right-hand rule, curling fingers in direction of rotation</a:t>
            </a:r>
          </a:p>
        </p:txBody>
      </p:sp>
      <p:pic>
        <p:nvPicPr>
          <p:cNvPr id="25604" name="Picture 4" descr="chapter8_fig2ab"/>
          <p:cNvPicPr>
            <a:picLocks noChangeAspect="1" noChangeArrowheads="1"/>
          </p:cNvPicPr>
          <p:nvPr/>
        </p:nvPicPr>
        <p:blipFill>
          <a:blip r:embed="rId3"/>
          <a:srcRect t="-2441" b="50000"/>
          <a:stretch>
            <a:fillRect/>
          </a:stretch>
        </p:blipFill>
        <p:spPr bwMode="auto">
          <a:xfrm>
            <a:off x="609600" y="2590800"/>
            <a:ext cx="4267200" cy="2286000"/>
          </a:xfrm>
          <a:prstGeom prst="rect">
            <a:avLst/>
          </a:prstGeom>
          <a:noFill/>
          <a:ln w="9525">
            <a:noFill/>
            <a:miter lim="800000"/>
            <a:headEnd/>
            <a:tailEnd/>
          </a:ln>
        </p:spPr>
      </p:pic>
      <p:sp>
        <p:nvSpPr>
          <p:cNvPr id="25605" name="Line 5"/>
          <p:cNvSpPr>
            <a:spLocks noChangeShapeType="1"/>
          </p:cNvSpPr>
          <p:nvPr/>
        </p:nvSpPr>
        <p:spPr bwMode="auto">
          <a:xfrm flipV="1">
            <a:off x="2514600" y="2514600"/>
            <a:ext cx="0" cy="1219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25606" name="Text Box 6"/>
          <p:cNvSpPr txBox="1">
            <a:spLocks noChangeArrowheads="1"/>
          </p:cNvSpPr>
          <p:nvPr/>
        </p:nvSpPr>
        <p:spPr bwMode="auto">
          <a:xfrm>
            <a:off x="2971800" y="3505200"/>
            <a:ext cx="914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R</a:t>
            </a:r>
          </a:p>
        </p:txBody>
      </p:sp>
      <p:pic>
        <p:nvPicPr>
          <p:cNvPr id="25607" name="Picture 7"/>
          <p:cNvPicPr>
            <a:picLocks noChangeAspect="1" noChangeArrowheads="1"/>
          </p:cNvPicPr>
          <p:nvPr/>
        </p:nvPicPr>
        <p:blipFill>
          <a:blip r:embed="rId4"/>
          <a:srcRect/>
          <a:stretch>
            <a:fillRect/>
          </a:stretch>
        </p:blipFill>
        <p:spPr bwMode="auto">
          <a:xfrm>
            <a:off x="5486400" y="3200400"/>
            <a:ext cx="3048000" cy="3048000"/>
          </a:xfrm>
          <a:prstGeom prst="rect">
            <a:avLst/>
          </a:prstGeom>
          <a:noFill/>
          <a:ln w="9525">
            <a:noFill/>
            <a:miter lim="800000"/>
            <a:headEnd/>
            <a:tailEnd/>
          </a:ln>
        </p:spPr>
      </p:pic>
      <p:sp>
        <p:nvSpPr>
          <p:cNvPr id="25608" name="Oval 10"/>
          <p:cNvSpPr>
            <a:spLocks noChangeArrowheads="1"/>
          </p:cNvSpPr>
          <p:nvPr/>
        </p:nvSpPr>
        <p:spPr bwMode="auto">
          <a:xfrm>
            <a:off x="5638800" y="4495800"/>
            <a:ext cx="2743200" cy="533400"/>
          </a:xfrm>
          <a:prstGeom prst="ellipse">
            <a:avLst/>
          </a:prstGeom>
          <a:noFill/>
          <a:ln w="38100">
            <a:solidFill>
              <a:schemeClr val="tx1"/>
            </a:solidFill>
            <a:round/>
            <a:headEnd/>
            <a:tailEnd/>
          </a:ln>
        </p:spPr>
        <p:txBody>
          <a:bodyPr wrap="none" anchor="ctr">
            <a:prstTxWarp prst="textNoShape">
              <a:avLst/>
            </a:prstTxWarp>
          </a:bodyPr>
          <a:lstStyle/>
          <a:p>
            <a:endParaRPr lang="en-US"/>
          </a:p>
        </p:txBody>
      </p:sp>
      <p:sp>
        <p:nvSpPr>
          <p:cNvPr id="25609" name="Line 8"/>
          <p:cNvSpPr>
            <a:spLocks noChangeShapeType="1"/>
          </p:cNvSpPr>
          <p:nvPr/>
        </p:nvSpPr>
        <p:spPr bwMode="auto">
          <a:xfrm flipV="1">
            <a:off x="7010400" y="2133600"/>
            <a:ext cx="0" cy="26670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359551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762000" y="152400"/>
            <a:ext cx="7772400" cy="457200"/>
          </a:xfrm>
        </p:spPr>
        <p:txBody>
          <a:bodyPr>
            <a:normAutofit fontScale="90000"/>
          </a:bodyPr>
          <a:lstStyle/>
          <a:p>
            <a:pPr eaLnBrk="1" hangingPunct="1"/>
            <a:r>
              <a:rPr lang="en-US"/>
              <a:t>Rotating coordinates</a:t>
            </a:r>
          </a:p>
        </p:txBody>
      </p:sp>
      <p:sp>
        <p:nvSpPr>
          <p:cNvPr id="16387" name="Rectangle 3"/>
          <p:cNvSpPr>
            <a:spLocks noGrp="1" noChangeArrowheads="1"/>
          </p:cNvSpPr>
          <p:nvPr>
            <p:ph type="body" idx="1"/>
          </p:nvPr>
        </p:nvSpPr>
        <p:spPr>
          <a:xfrm>
            <a:off x="0" y="897452"/>
            <a:ext cx="9144000" cy="4114800"/>
          </a:xfrm>
        </p:spPr>
        <p:txBody>
          <a:bodyPr/>
          <a:lstStyle/>
          <a:p>
            <a:pPr eaLnBrk="1" hangingPunct="1"/>
            <a:r>
              <a:rPr lang="en-US" sz="2000" dirty="0"/>
              <a:t>The Earth is rotating.  We measure things relative to this </a:t>
            </a:r>
            <a:r>
              <a:rPr lang="en-US" sz="2000" b="1" dirty="0"/>
              <a:t>“rotating reference frame”.</a:t>
            </a:r>
          </a:p>
          <a:p>
            <a:pPr eaLnBrk="1" hangingPunct="1"/>
            <a:r>
              <a:rPr lang="en-US" sz="2000" dirty="0"/>
              <a:t>Quantity that tells how fast something is rotating:</a:t>
            </a:r>
          </a:p>
          <a:p>
            <a:pPr lvl="1" eaLnBrk="1" hangingPunct="1">
              <a:buFontTx/>
              <a:buNone/>
            </a:pPr>
            <a:r>
              <a:rPr lang="en-US" sz="2000" dirty="0"/>
              <a:t>Angular speed or angular velocity  </a:t>
            </a:r>
            <a:r>
              <a:rPr lang="en-US" sz="2000" b="1" dirty="0" err="1">
                <a:solidFill>
                  <a:srgbClr val="FF0000"/>
                </a:solidFill>
                <a:latin typeface="Times New Roman" charset="0"/>
                <a:sym typeface="Symbol" charset="2"/>
              </a:rPr>
              <a:t></a:t>
            </a:r>
            <a:r>
              <a:rPr lang="en-US" sz="2000" b="1" dirty="0">
                <a:solidFill>
                  <a:srgbClr val="FF0000"/>
                </a:solidFill>
                <a:latin typeface="Times New Roman" charset="0"/>
                <a:sym typeface="Symbol" charset="2"/>
              </a:rPr>
              <a:t> = angle/second</a:t>
            </a:r>
          </a:p>
          <a:p>
            <a:pPr lvl="1" eaLnBrk="1" hangingPunct="1">
              <a:buFontTx/>
              <a:buNone/>
            </a:pPr>
            <a:r>
              <a:rPr lang="en-US" sz="2000" dirty="0">
                <a:latin typeface="Times New Roman" charset="0"/>
                <a:sym typeface="Symbol" charset="2"/>
              </a:rPr>
              <a:t>	360° is the whole circle, but express angle in radians (2 radians = 360°)</a:t>
            </a:r>
          </a:p>
          <a:p>
            <a:pPr lvl="1" eaLnBrk="1" hangingPunct="1">
              <a:buFontTx/>
              <a:buNone/>
            </a:pPr>
            <a:r>
              <a:rPr lang="en-US" sz="2400" dirty="0">
                <a:latin typeface="Times New Roman" charset="0"/>
                <a:sym typeface="Symbol" charset="2"/>
              </a:rPr>
              <a:t>For Earth:   2 / 1 day = 2 / 86,400 sec = 0.707 </a:t>
            </a:r>
            <a:r>
              <a:rPr lang="en-US" sz="2400" dirty="0" err="1">
                <a:latin typeface="Times New Roman" charset="0"/>
                <a:sym typeface="Symbol" charset="2"/>
              </a:rPr>
              <a:t>x</a:t>
            </a:r>
            <a:r>
              <a:rPr lang="en-US" sz="2400" dirty="0">
                <a:latin typeface="Times New Roman" charset="0"/>
                <a:sym typeface="Symbol" charset="2"/>
              </a:rPr>
              <a:t> 10</a:t>
            </a:r>
            <a:r>
              <a:rPr lang="en-US" sz="2400" baseline="30000" dirty="0">
                <a:latin typeface="Times New Roman" charset="0"/>
                <a:sym typeface="Symbol" charset="2"/>
              </a:rPr>
              <a:t>-4</a:t>
            </a:r>
            <a:r>
              <a:rPr lang="en-US" sz="2400" dirty="0">
                <a:latin typeface="Times New Roman" charset="0"/>
                <a:sym typeface="Symbol" charset="2"/>
              </a:rPr>
              <a:t> /sec</a:t>
            </a:r>
          </a:p>
          <a:p>
            <a:pPr lvl="1" eaLnBrk="1" hangingPunct="1">
              <a:buFontTx/>
              <a:buNone/>
            </a:pPr>
            <a:endParaRPr lang="en-US" sz="2000" dirty="0">
              <a:latin typeface="Times New Roman" charset="0"/>
              <a:sym typeface="Symbol" charset="2"/>
            </a:endParaRPr>
          </a:p>
          <a:p>
            <a:pPr lvl="1" eaLnBrk="1" hangingPunct="1">
              <a:buFontTx/>
              <a:buNone/>
            </a:pPr>
            <a:r>
              <a:rPr lang="en-US" sz="2000" dirty="0">
                <a:latin typeface="Times New Roman" charset="0"/>
                <a:sym typeface="Symbol" charset="2"/>
              </a:rPr>
              <a:t>Also can show </a:t>
            </a:r>
            <a:r>
              <a:rPr lang="en-US" sz="2000" dirty="0" err="1">
                <a:solidFill>
                  <a:srgbClr val="FF0000"/>
                </a:solidFill>
                <a:latin typeface="Times New Roman" charset="0"/>
                <a:sym typeface="Symbol" charset="2"/>
              </a:rPr>
              <a:t></a:t>
            </a:r>
            <a:r>
              <a:rPr lang="en-US" sz="2000" dirty="0">
                <a:solidFill>
                  <a:srgbClr val="FF0000"/>
                </a:solidFill>
                <a:latin typeface="Times New Roman" charset="0"/>
                <a:sym typeface="Symbol" charset="2"/>
              </a:rPr>
              <a:t> = </a:t>
            </a:r>
            <a:r>
              <a:rPr lang="en-US" sz="2000" dirty="0" err="1">
                <a:solidFill>
                  <a:srgbClr val="FF0000"/>
                </a:solidFill>
                <a:latin typeface="Times New Roman" charset="0"/>
                <a:sym typeface="Symbol" charset="2"/>
              </a:rPr>
              <a:t>v</a:t>
            </a:r>
            <a:r>
              <a:rPr lang="en-US" sz="2000" dirty="0">
                <a:solidFill>
                  <a:srgbClr val="FF0000"/>
                </a:solidFill>
                <a:latin typeface="Times New Roman" charset="0"/>
                <a:sym typeface="Symbol" charset="2"/>
              </a:rPr>
              <a:t>/R</a:t>
            </a:r>
            <a:r>
              <a:rPr lang="en-US" sz="2000" dirty="0">
                <a:solidFill>
                  <a:schemeClr val="folHlink"/>
                </a:solidFill>
                <a:latin typeface="Times New Roman" charset="0"/>
                <a:sym typeface="Symbol" charset="2"/>
              </a:rPr>
              <a:t>  </a:t>
            </a:r>
            <a:r>
              <a:rPr lang="en-US" sz="2000" dirty="0">
                <a:latin typeface="Times New Roman" charset="0"/>
                <a:sym typeface="Symbol" charset="2"/>
              </a:rPr>
              <a:t>where </a:t>
            </a:r>
            <a:r>
              <a:rPr lang="en-US" sz="2000" dirty="0" err="1">
                <a:latin typeface="Times New Roman" charset="0"/>
                <a:sym typeface="Symbol" charset="2"/>
              </a:rPr>
              <a:t>v</a:t>
            </a:r>
            <a:r>
              <a:rPr lang="en-US" sz="2000" dirty="0">
                <a:latin typeface="Times New Roman" charset="0"/>
                <a:sym typeface="Symbol" charset="2"/>
              </a:rPr>
              <a:t> is the measured velocity and R is the radius to the axis of rotation (therefore    </a:t>
            </a:r>
            <a:r>
              <a:rPr lang="en-US" sz="2000" dirty="0" err="1">
                <a:solidFill>
                  <a:srgbClr val="FF0000"/>
                </a:solidFill>
                <a:latin typeface="Times New Roman" charset="0"/>
                <a:sym typeface="Symbol" charset="2"/>
              </a:rPr>
              <a:t>v</a:t>
            </a:r>
            <a:r>
              <a:rPr lang="en-US" sz="2000" dirty="0">
                <a:solidFill>
                  <a:srgbClr val="FF0000"/>
                </a:solidFill>
                <a:latin typeface="Times New Roman" charset="0"/>
                <a:sym typeface="Symbol" charset="2"/>
              </a:rPr>
              <a:t> = </a:t>
            </a:r>
            <a:r>
              <a:rPr lang="en-US" sz="2000" dirty="0" err="1">
                <a:solidFill>
                  <a:srgbClr val="FF0000"/>
                </a:solidFill>
                <a:latin typeface="Times New Roman" charset="0"/>
                <a:sym typeface="Symbol" charset="2"/>
              </a:rPr>
              <a:t></a:t>
            </a:r>
            <a:r>
              <a:rPr lang="en-US" sz="2000" dirty="0">
                <a:solidFill>
                  <a:srgbClr val="FF0000"/>
                </a:solidFill>
                <a:latin typeface="Times New Roman" charset="0"/>
                <a:sym typeface="Symbol" charset="2"/>
              </a:rPr>
              <a:t> R</a:t>
            </a:r>
            <a:r>
              <a:rPr lang="en-US" sz="2000" dirty="0">
                <a:latin typeface="Times New Roman" charset="0"/>
                <a:sym typeface="Symbol" charset="2"/>
              </a:rPr>
              <a:t>)</a:t>
            </a:r>
            <a:endParaRPr lang="en-US" sz="2400" dirty="0"/>
          </a:p>
          <a:p>
            <a:pPr eaLnBrk="1" hangingPunct="1"/>
            <a:endParaRPr lang="en-US" sz="1800" dirty="0">
              <a:latin typeface="Times New Roman" charset="0"/>
              <a:sym typeface="Symbol" charset="2"/>
            </a:endParaRPr>
          </a:p>
        </p:txBody>
      </p:sp>
      <p:pic>
        <p:nvPicPr>
          <p:cNvPr id="16388" name="Picture 4" descr="chapter8_fig2ab"/>
          <p:cNvPicPr>
            <a:picLocks noChangeAspect="1" noChangeArrowheads="1"/>
          </p:cNvPicPr>
          <p:nvPr/>
        </p:nvPicPr>
        <p:blipFill>
          <a:blip r:embed="rId3"/>
          <a:srcRect t="-2441" b="50000"/>
          <a:stretch>
            <a:fillRect/>
          </a:stretch>
        </p:blipFill>
        <p:spPr bwMode="auto">
          <a:xfrm>
            <a:off x="3886200" y="4252082"/>
            <a:ext cx="4267200" cy="2286000"/>
          </a:xfrm>
          <a:prstGeom prst="rect">
            <a:avLst/>
          </a:prstGeom>
          <a:noFill/>
          <a:ln w="9525">
            <a:noFill/>
            <a:miter lim="800000"/>
            <a:headEnd/>
            <a:tailEnd/>
          </a:ln>
        </p:spPr>
      </p:pic>
      <p:sp>
        <p:nvSpPr>
          <p:cNvPr id="16389" name="Line 5"/>
          <p:cNvSpPr>
            <a:spLocks noChangeShapeType="1"/>
          </p:cNvSpPr>
          <p:nvPr/>
        </p:nvSpPr>
        <p:spPr bwMode="auto">
          <a:xfrm flipV="1">
            <a:off x="5791200" y="4191000"/>
            <a:ext cx="0" cy="1219200"/>
          </a:xfrm>
          <a:prstGeom prst="line">
            <a:avLst/>
          </a:prstGeom>
          <a:noFill/>
          <a:ln w="76200">
            <a:solidFill>
              <a:srgbClr val="FF0000"/>
            </a:solidFill>
            <a:round/>
            <a:headEnd/>
            <a:tailEnd type="triangle" w="med" len="med"/>
          </a:ln>
        </p:spPr>
        <p:txBody>
          <a:bodyPr wrap="none" anchor="ctr">
            <a:prstTxWarp prst="textNoShape">
              <a:avLst/>
            </a:prstTxWarp>
          </a:bodyPr>
          <a:lstStyle/>
          <a:p>
            <a:endParaRPr lang="en-US"/>
          </a:p>
        </p:txBody>
      </p:sp>
      <p:sp>
        <p:nvSpPr>
          <p:cNvPr id="16390" name="Text Box 6"/>
          <p:cNvSpPr txBox="1">
            <a:spLocks noChangeArrowheads="1"/>
          </p:cNvSpPr>
          <p:nvPr/>
        </p:nvSpPr>
        <p:spPr bwMode="auto">
          <a:xfrm>
            <a:off x="6248400" y="5181600"/>
            <a:ext cx="914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R</a:t>
            </a:r>
          </a:p>
        </p:txBody>
      </p:sp>
    </p:spTree>
    <p:extLst>
      <p:ext uri="{BB962C8B-B14F-4D97-AF65-F5344CB8AC3E}">
        <p14:creationId xmlns:p14="http://schemas.microsoft.com/office/powerpoint/2010/main" val="1723535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1297"/>
          </a:xfrm>
        </p:spPr>
        <p:txBody>
          <a:bodyPr>
            <a:normAutofit fontScale="90000"/>
          </a:bodyPr>
          <a:lstStyle/>
          <a:p>
            <a:r>
              <a:rPr lang="en-US" dirty="0"/>
              <a:t>The effect of rotation</a:t>
            </a:r>
          </a:p>
        </p:txBody>
      </p:sp>
      <p:sp>
        <p:nvSpPr>
          <p:cNvPr id="3" name="Content Placeholder 2"/>
          <p:cNvSpPr>
            <a:spLocks noGrp="1"/>
          </p:cNvSpPr>
          <p:nvPr>
            <p:ph idx="1"/>
          </p:nvPr>
        </p:nvSpPr>
        <p:spPr>
          <a:xfrm>
            <a:off x="183306" y="1152275"/>
            <a:ext cx="8785572" cy="4973889"/>
          </a:xfrm>
        </p:spPr>
        <p:txBody>
          <a:bodyPr/>
          <a:lstStyle/>
          <a:p>
            <a:r>
              <a:rPr lang="en-US" dirty="0"/>
              <a:t>Additional forces due to the Earth’s rotation</a:t>
            </a:r>
          </a:p>
          <a:p>
            <a:pPr lvl="1"/>
            <a:r>
              <a:rPr lang="en-US" b="1" dirty="0"/>
              <a:t>Centrifugal force</a:t>
            </a:r>
          </a:p>
          <a:p>
            <a:pPr lvl="2"/>
            <a:r>
              <a:rPr lang="en-US" dirty="0"/>
              <a:t>Direction: Radially outward </a:t>
            </a:r>
            <a:r>
              <a:rPr lang="en-US" dirty="0" err="1"/>
              <a:t>w.r.t</a:t>
            </a:r>
            <a:r>
              <a:rPr lang="en-US" dirty="0"/>
              <a:t>. the axis of rotation</a:t>
            </a:r>
          </a:p>
          <a:p>
            <a:pPr lvl="2"/>
            <a:r>
              <a:rPr lang="en-US" dirty="0"/>
              <a:t>Magnitude: Proportional to (rotation rate)</a:t>
            </a:r>
            <a:r>
              <a:rPr lang="en-US" baseline="30000" dirty="0"/>
              <a:t>2</a:t>
            </a:r>
            <a:r>
              <a:rPr lang="en-US" dirty="0"/>
              <a:t> and distance from the axis of rotation</a:t>
            </a:r>
          </a:p>
          <a:p>
            <a:pPr lvl="2"/>
            <a:r>
              <a:rPr lang="en-US" dirty="0"/>
              <a:t>Effect: Modifies gravity</a:t>
            </a:r>
          </a:p>
        </p:txBody>
      </p:sp>
      <p:pic>
        <p:nvPicPr>
          <p:cNvPr id="5" name="Picture 4" descr="centrifug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168" y="2893782"/>
            <a:ext cx="4123908" cy="4343944"/>
          </a:xfrm>
          <a:prstGeom prst="rect">
            <a:avLst/>
          </a:prstGeom>
        </p:spPr>
      </p:pic>
    </p:spTree>
    <p:extLst>
      <p:ext uri="{BB962C8B-B14F-4D97-AF65-F5344CB8AC3E}">
        <p14:creationId xmlns:p14="http://schemas.microsoft.com/office/powerpoint/2010/main" val="104353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57795" y="327588"/>
            <a:ext cx="8457379" cy="1143000"/>
          </a:xfrm>
        </p:spPr>
        <p:txBody>
          <a:bodyPr>
            <a:normAutofit fontScale="90000"/>
          </a:bodyPr>
          <a:lstStyle/>
          <a:p>
            <a:pPr eaLnBrk="1" hangingPunct="1"/>
            <a:r>
              <a:rPr lang="en-US" dirty="0"/>
              <a:t>Effect of centrifugal force on the Earth </a:t>
            </a:r>
          </a:p>
        </p:txBody>
      </p:sp>
      <p:sp>
        <p:nvSpPr>
          <p:cNvPr id="29699" name="Text Box 3"/>
          <p:cNvSpPr txBox="1">
            <a:spLocks noChangeArrowheads="1"/>
          </p:cNvSpPr>
          <p:nvPr/>
        </p:nvSpPr>
        <p:spPr bwMode="auto">
          <a:xfrm>
            <a:off x="540136" y="1371600"/>
            <a:ext cx="7841864" cy="3323987"/>
          </a:xfrm>
          <a:prstGeom prst="rect">
            <a:avLst/>
          </a:prstGeom>
          <a:noFill/>
          <a:ln w="9525">
            <a:noFill/>
            <a:miter lim="800000"/>
            <a:headEnd/>
            <a:tailEnd/>
          </a:ln>
        </p:spPr>
        <p:txBody>
          <a:bodyPr wrap="square">
            <a:prstTxWarp prst="textNoShape">
              <a:avLst/>
            </a:prstTxWarp>
            <a:spAutoFit/>
          </a:bodyPr>
          <a:lstStyle/>
          <a:p>
            <a:pPr>
              <a:spcBef>
                <a:spcPct val="50000"/>
              </a:spcBef>
            </a:pPr>
            <a:endParaRPr lang="en-US" sz="2000" dirty="0">
              <a:solidFill>
                <a:srgbClr val="0033B3"/>
              </a:solidFill>
              <a:latin typeface="Arial" charset="0"/>
            </a:endParaRPr>
          </a:p>
          <a:p>
            <a:pPr>
              <a:spcBef>
                <a:spcPct val="50000"/>
              </a:spcBef>
            </a:pPr>
            <a:r>
              <a:rPr lang="en-US" sz="2000" dirty="0">
                <a:solidFill>
                  <a:srgbClr val="000000"/>
                </a:solidFill>
                <a:latin typeface="Arial" charset="0"/>
              </a:rPr>
              <a:t>Centrifugal force acts on the ocean and earth. It is pointed outward away from the rotation axis.  </a:t>
            </a:r>
          </a:p>
          <a:p>
            <a:pPr>
              <a:spcBef>
                <a:spcPct val="50000"/>
              </a:spcBef>
            </a:pPr>
            <a:r>
              <a:rPr lang="en-US" sz="2000" dirty="0">
                <a:solidFill>
                  <a:srgbClr val="000000"/>
                </a:solidFill>
                <a:latin typeface="Arial" charset="0"/>
              </a:rPr>
              <a:t>Therefore it is maximum at the equator (maximum radius from axis) and minimum at the poles (0 radius).</a:t>
            </a:r>
          </a:p>
          <a:p>
            <a:pPr>
              <a:spcBef>
                <a:spcPct val="50000"/>
              </a:spcBef>
              <a:buFont typeface="Symbol" charset="2"/>
              <a:buNone/>
            </a:pPr>
            <a:r>
              <a:rPr lang="en-US" sz="2000" b="1" dirty="0" err="1">
                <a:solidFill>
                  <a:srgbClr val="000000"/>
                </a:solidFill>
                <a:latin typeface="Arial" charset="0"/>
                <a:sym typeface="Symbol" charset="2"/>
              </a:rPr>
              <a:t></a:t>
            </a:r>
            <a:r>
              <a:rPr lang="en-US" sz="2000" b="1" dirty="0">
                <a:solidFill>
                  <a:srgbClr val="000000"/>
                </a:solidFill>
                <a:latin typeface="Arial" charset="0"/>
                <a:sym typeface="Symbol" charset="2"/>
              </a:rPr>
              <a:t> = 0.707 </a:t>
            </a:r>
            <a:r>
              <a:rPr lang="en-US" sz="2000" b="1" dirty="0" err="1">
                <a:solidFill>
                  <a:srgbClr val="000000"/>
                </a:solidFill>
                <a:latin typeface="Arial" charset="0"/>
                <a:sym typeface="Symbol" charset="2"/>
              </a:rPr>
              <a:t>x</a:t>
            </a:r>
            <a:r>
              <a:rPr lang="en-US" sz="2000" b="1" dirty="0">
                <a:solidFill>
                  <a:srgbClr val="000000"/>
                </a:solidFill>
                <a:latin typeface="Arial" charset="0"/>
                <a:sym typeface="Symbol" charset="2"/>
              </a:rPr>
              <a:t> 10</a:t>
            </a:r>
            <a:r>
              <a:rPr lang="en-US" sz="2000" b="1" baseline="30000" dirty="0">
                <a:solidFill>
                  <a:srgbClr val="000000"/>
                </a:solidFill>
                <a:latin typeface="Arial" charset="0"/>
                <a:sym typeface="Symbol" charset="2"/>
              </a:rPr>
              <a:t>-4</a:t>
            </a:r>
            <a:r>
              <a:rPr lang="en-US" sz="2000" b="1" dirty="0">
                <a:solidFill>
                  <a:srgbClr val="000000"/>
                </a:solidFill>
                <a:latin typeface="Arial" charset="0"/>
                <a:sym typeface="Symbol" charset="2"/>
              </a:rPr>
              <a:t> /sec    </a:t>
            </a:r>
          </a:p>
          <a:p>
            <a:pPr>
              <a:spcBef>
                <a:spcPct val="50000"/>
              </a:spcBef>
              <a:buFont typeface="Symbol" charset="2"/>
              <a:buNone/>
            </a:pPr>
            <a:r>
              <a:rPr lang="en-US" sz="2000" dirty="0">
                <a:solidFill>
                  <a:srgbClr val="000000"/>
                </a:solidFill>
                <a:latin typeface="Arial" charset="0"/>
                <a:sym typeface="Symbol" charset="2"/>
              </a:rPr>
              <a:t>At the equator, R ~ 6380 km  so </a:t>
            </a:r>
            <a:r>
              <a:rPr lang="en-US" sz="2000" b="1" dirty="0">
                <a:solidFill>
                  <a:srgbClr val="000000"/>
                </a:solidFill>
                <a:latin typeface="Arial" charset="0"/>
                <a:sym typeface="Symbol" charset="2"/>
              </a:rPr>
              <a:t></a:t>
            </a:r>
            <a:r>
              <a:rPr lang="en-US" sz="2000" b="1" baseline="30000" dirty="0">
                <a:solidFill>
                  <a:srgbClr val="000000"/>
                </a:solidFill>
                <a:latin typeface="Arial" charset="0"/>
              </a:rPr>
              <a:t>2</a:t>
            </a:r>
            <a:r>
              <a:rPr lang="en-US" sz="2000" b="1" dirty="0">
                <a:solidFill>
                  <a:srgbClr val="000000"/>
                </a:solidFill>
                <a:latin typeface="Arial" charset="0"/>
              </a:rPr>
              <a:t>R = .032 m/s</a:t>
            </a:r>
            <a:r>
              <a:rPr lang="en-US" sz="2000" b="1" baseline="30000" dirty="0">
                <a:solidFill>
                  <a:srgbClr val="000000"/>
                </a:solidFill>
                <a:latin typeface="Arial" charset="0"/>
              </a:rPr>
              <a:t>2</a:t>
            </a:r>
          </a:p>
          <a:p>
            <a:pPr>
              <a:spcBef>
                <a:spcPct val="50000"/>
              </a:spcBef>
              <a:buFont typeface="Symbol" charset="2"/>
              <a:buNone/>
            </a:pPr>
            <a:r>
              <a:rPr lang="en-US" sz="2000" dirty="0">
                <a:solidFill>
                  <a:srgbClr val="000000"/>
                </a:solidFill>
                <a:latin typeface="Arial" charset="0"/>
              </a:rPr>
              <a:t>Compare with gravity = 9.8 m/s</a:t>
            </a:r>
            <a:r>
              <a:rPr lang="en-US" sz="2000" baseline="30000" dirty="0">
                <a:solidFill>
                  <a:srgbClr val="000000"/>
                </a:solidFill>
                <a:latin typeface="Arial" charset="0"/>
              </a:rPr>
              <a:t>2</a:t>
            </a:r>
          </a:p>
        </p:txBody>
      </p:sp>
    </p:spTree>
    <p:extLst>
      <p:ext uri="{BB962C8B-B14F-4D97-AF65-F5344CB8AC3E}">
        <p14:creationId xmlns:p14="http://schemas.microsoft.com/office/powerpoint/2010/main" val="2004526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Screen shot 2012-08-14 at 12.46.0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21238" y="1936750"/>
            <a:ext cx="3624262" cy="308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Title 6"/>
          <p:cNvSpPr>
            <a:spLocks noGrp="1"/>
          </p:cNvSpPr>
          <p:nvPr>
            <p:ph type="title"/>
          </p:nvPr>
        </p:nvSpPr>
        <p:spPr>
          <a:xfrm>
            <a:off x="457200" y="293688"/>
            <a:ext cx="8229600" cy="892175"/>
          </a:xfrm>
        </p:spPr>
        <p:txBody>
          <a:bodyPr/>
          <a:lstStyle/>
          <a:p>
            <a:pPr eaLnBrk="1" hangingPunct="1"/>
            <a:r>
              <a:rPr lang="en-US" b="1">
                <a:latin typeface="Calibri" charset="0"/>
                <a:ea typeface="ＭＳ Ｐゴシック" charset="0"/>
                <a:cs typeface="ＭＳ Ｐゴシック" charset="0"/>
              </a:rPr>
              <a:t>Geoid on a spherical planet</a:t>
            </a:r>
            <a:endParaRPr lang="en-US">
              <a:latin typeface="Calibri" charset="0"/>
              <a:ea typeface="ＭＳ Ｐゴシック" charset="0"/>
              <a:cs typeface="ＭＳ Ｐゴシック" charset="0"/>
            </a:endParaRPr>
          </a:p>
        </p:txBody>
      </p:sp>
      <p:sp>
        <p:nvSpPr>
          <p:cNvPr id="20484" name="Content Placeholder 7"/>
          <p:cNvSpPr>
            <a:spLocks noGrp="1"/>
          </p:cNvSpPr>
          <p:nvPr>
            <p:ph sz="half" idx="1"/>
          </p:nvPr>
        </p:nvSpPr>
        <p:spPr>
          <a:xfrm>
            <a:off x="457200" y="1600200"/>
            <a:ext cx="4260850" cy="4783138"/>
          </a:xfrm>
        </p:spPr>
        <p:txBody>
          <a:bodyPr/>
          <a:lstStyle/>
          <a:p>
            <a:pPr eaLnBrk="1" hangingPunct="1"/>
            <a:r>
              <a:rPr lang="en-US">
                <a:latin typeface="Calibri" charset="0"/>
                <a:ea typeface="ＭＳ Ｐゴシック" charset="0"/>
                <a:cs typeface="ＭＳ Ｐゴシック" charset="0"/>
              </a:rPr>
              <a:t>Centrifugal force bulges out the surface away from the axis of rotation</a:t>
            </a:r>
          </a:p>
          <a:p>
            <a:pPr eaLnBrk="1" hangingPunct="1"/>
            <a:r>
              <a:rPr lang="en-US">
                <a:solidFill>
                  <a:srgbClr val="FF0000"/>
                </a:solidFill>
                <a:latin typeface="Calibri" charset="0"/>
                <a:ea typeface="ＭＳ Ｐゴシック" charset="0"/>
                <a:cs typeface="ＭＳ Ｐゴシック" charset="0"/>
              </a:rPr>
              <a:t>Geoid ≈ ellipsoid</a:t>
            </a:r>
          </a:p>
          <a:p>
            <a:pPr eaLnBrk="1" hangingPunct="1"/>
            <a:r>
              <a:rPr lang="en-US">
                <a:latin typeface="Calibri" charset="0"/>
                <a:ea typeface="ＭＳ Ｐゴシック" charset="0"/>
                <a:cs typeface="ＭＳ Ｐゴシック" charset="0"/>
              </a:rPr>
              <a:t>Apparent gravity is deflected outward</a:t>
            </a:r>
          </a:p>
          <a:p>
            <a:pPr eaLnBrk="1" hangingPunct="1"/>
            <a:r>
              <a:rPr lang="en-US" i="1">
                <a:latin typeface="Calibri" charset="0"/>
                <a:ea typeface="ＭＳ Ｐゴシック" charset="0"/>
                <a:cs typeface="ＭＳ Ｐゴシック" charset="0"/>
              </a:rPr>
              <a:t>The Earth</a:t>
            </a:r>
            <a:r>
              <a:rPr lang="ja-JP" altLang="en-US" i="1">
                <a:latin typeface="Calibri" charset="0"/>
                <a:ea typeface="ＭＳ Ｐゴシック" charset="0"/>
                <a:cs typeface="ＭＳ Ｐゴシック" charset="0"/>
              </a:rPr>
              <a:t>’</a:t>
            </a:r>
            <a:r>
              <a:rPr lang="en-US" i="1">
                <a:latin typeface="Calibri" charset="0"/>
                <a:ea typeface="ＭＳ Ｐゴシック" charset="0"/>
                <a:cs typeface="ＭＳ Ｐゴシック" charset="0"/>
              </a:rPr>
              <a:t>s geoid has irregularities due to spatially varying gravity (shape) of the planet</a:t>
            </a:r>
          </a:p>
          <a:p>
            <a:pPr eaLnBrk="1" hangingPunct="1"/>
            <a:endParaRPr lang="en-US">
              <a:latin typeface="Calibri" charset="0"/>
              <a:ea typeface="ＭＳ Ｐゴシック" charset="0"/>
              <a:cs typeface="ＭＳ Ｐゴシック" charset="0"/>
            </a:endParaRPr>
          </a:p>
        </p:txBody>
      </p:sp>
      <p:pic>
        <p:nvPicPr>
          <p:cNvPr id="20485" name="Picture 4" descr="Screen shot 2012-08-14 at 12.48.0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1863" y="1825625"/>
            <a:ext cx="4151312"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682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US" dirty="0"/>
              <a:t>More on the geoid</a:t>
            </a:r>
          </a:p>
        </p:txBody>
      </p:sp>
      <p:sp>
        <p:nvSpPr>
          <p:cNvPr id="20483" name="Content Placeholder 2"/>
          <p:cNvSpPr>
            <a:spLocks noGrp="1"/>
          </p:cNvSpPr>
          <p:nvPr>
            <p:ph idx="1"/>
          </p:nvPr>
        </p:nvSpPr>
        <p:spPr/>
        <p:txBody>
          <a:bodyPr>
            <a:normAutofit fontScale="77500" lnSpcReduction="20000"/>
          </a:bodyPr>
          <a:lstStyle/>
          <a:p>
            <a:pPr>
              <a:buFontTx/>
              <a:buNone/>
            </a:pPr>
            <a:r>
              <a:rPr lang="en-US" dirty="0"/>
              <a:t>When we calculate horizontal pressure gradients, or height of sea surface, they are relative to a “reference level” along which the pressure gradient vanishes (no force, no motion)</a:t>
            </a:r>
          </a:p>
          <a:p>
            <a:pPr>
              <a:buFontTx/>
              <a:buNone/>
            </a:pPr>
            <a:endParaRPr lang="en-US" dirty="0"/>
          </a:p>
          <a:p>
            <a:pPr>
              <a:buFontTx/>
              <a:buNone/>
            </a:pPr>
            <a:r>
              <a:rPr lang="en-US" dirty="0"/>
              <a:t>What do we mean by mean sea level?</a:t>
            </a:r>
          </a:p>
          <a:p>
            <a:pPr>
              <a:buFontTx/>
              <a:buNone/>
            </a:pPr>
            <a:endParaRPr lang="en-US" dirty="0"/>
          </a:p>
          <a:p>
            <a:pPr>
              <a:buFontTx/>
              <a:buNone/>
            </a:pPr>
            <a:r>
              <a:rPr lang="en-US" dirty="0"/>
              <a:t>Earth’s mass is not distributed evenly AND Earth is not a perfect ellipsoid.  That is, the “reference level” surface is not locally “flat”.</a:t>
            </a:r>
          </a:p>
          <a:p>
            <a:pPr>
              <a:buFontTx/>
              <a:buNone/>
            </a:pPr>
            <a:endParaRPr lang="en-US" dirty="0"/>
          </a:p>
          <a:p>
            <a:pPr>
              <a:buFontTx/>
              <a:buNone/>
            </a:pPr>
            <a:r>
              <a:rPr lang="en-US" dirty="0"/>
              <a:t>This “reference surface”, surface of constant </a:t>
            </a:r>
            <a:r>
              <a:rPr lang="en-US" dirty="0" err="1"/>
              <a:t>geopotential</a:t>
            </a:r>
            <a:r>
              <a:rPr lang="en-US" dirty="0"/>
              <a:t>, i.e. along which the gravitational force has no changes, is the “geoid”</a:t>
            </a:r>
          </a:p>
          <a:p>
            <a:pPr>
              <a:buFontTx/>
              <a:buNone/>
            </a:pPr>
            <a:endParaRPr lang="en-US" dirty="0"/>
          </a:p>
        </p:txBody>
      </p:sp>
    </p:spTree>
    <p:extLst>
      <p:ext uri="{BB962C8B-B14F-4D97-AF65-F5344CB8AC3E}">
        <p14:creationId xmlns:p14="http://schemas.microsoft.com/office/powerpoint/2010/main" val="18870857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62000" y="0"/>
            <a:ext cx="7772400" cy="685800"/>
          </a:xfrm>
        </p:spPr>
        <p:txBody>
          <a:bodyPr>
            <a:normAutofit fontScale="90000"/>
          </a:bodyPr>
          <a:lstStyle/>
          <a:p>
            <a:r>
              <a:rPr lang="en-US" dirty="0"/>
              <a:t>Observed geoid</a:t>
            </a:r>
          </a:p>
        </p:txBody>
      </p:sp>
      <p:sp>
        <p:nvSpPr>
          <p:cNvPr id="21507" name="Content Placeholder 3"/>
          <p:cNvSpPr>
            <a:spLocks noGrp="1"/>
          </p:cNvSpPr>
          <p:nvPr>
            <p:ph idx="1"/>
          </p:nvPr>
        </p:nvSpPr>
        <p:spPr>
          <a:xfrm>
            <a:off x="762000" y="711430"/>
            <a:ext cx="7772400" cy="4114800"/>
          </a:xfrm>
        </p:spPr>
        <p:txBody>
          <a:bodyPr/>
          <a:lstStyle/>
          <a:p>
            <a:r>
              <a:rPr lang="en-US" dirty="0"/>
              <a:t>Earth’s mass is not distributed evenly AND Earth is not a perfect ellipsoid</a:t>
            </a:r>
          </a:p>
        </p:txBody>
      </p:sp>
      <p:pic>
        <p:nvPicPr>
          <p:cNvPr id="21508" name="Picture 4"/>
          <p:cNvPicPr>
            <a:picLocks noChangeAspect="1"/>
          </p:cNvPicPr>
          <p:nvPr/>
        </p:nvPicPr>
        <p:blipFill>
          <a:blip r:embed="rId3"/>
          <a:srcRect t="5621" b="14919"/>
          <a:stretch>
            <a:fillRect/>
          </a:stretch>
        </p:blipFill>
        <p:spPr bwMode="auto">
          <a:xfrm>
            <a:off x="1524000" y="2172413"/>
            <a:ext cx="6108700" cy="3733800"/>
          </a:xfrm>
          <a:prstGeom prst="rect">
            <a:avLst/>
          </a:prstGeom>
          <a:noFill/>
          <a:ln w="9525">
            <a:noFill/>
            <a:miter lim="800000"/>
            <a:headEnd/>
            <a:tailEnd/>
          </a:ln>
        </p:spPr>
      </p:pic>
      <p:sp>
        <p:nvSpPr>
          <p:cNvPr id="21509" name="TextBox 5"/>
          <p:cNvSpPr txBox="1">
            <a:spLocks noChangeArrowheads="1"/>
          </p:cNvSpPr>
          <p:nvPr/>
        </p:nvSpPr>
        <p:spPr bwMode="auto">
          <a:xfrm>
            <a:off x="0" y="6027738"/>
            <a:ext cx="8991600" cy="830262"/>
          </a:xfrm>
          <a:prstGeom prst="rect">
            <a:avLst/>
          </a:prstGeom>
          <a:noFill/>
          <a:ln w="9525">
            <a:noFill/>
            <a:miter lim="800000"/>
            <a:headEnd/>
            <a:tailEnd/>
          </a:ln>
        </p:spPr>
        <p:txBody>
          <a:bodyPr>
            <a:prstTxWarp prst="textNoShape">
              <a:avLst/>
            </a:prstTxWarp>
            <a:spAutoFit/>
          </a:bodyPr>
          <a:lstStyle/>
          <a:p>
            <a:pPr algn="r"/>
            <a:r>
              <a:rPr lang="en-US" dirty="0">
                <a:solidFill>
                  <a:srgbClr val="FF0000"/>
                </a:solidFill>
              </a:rPr>
              <a:t>Geoid map using </a:t>
            </a:r>
            <a:r>
              <a:rPr lang="en-US" b="1" dirty="0">
                <a:solidFill>
                  <a:srgbClr val="FF0000"/>
                </a:solidFill>
              </a:rPr>
              <a:t>EGM96 d</a:t>
            </a:r>
            <a:r>
              <a:rPr lang="en-US" dirty="0">
                <a:solidFill>
                  <a:srgbClr val="FF0000"/>
                </a:solidFill>
              </a:rPr>
              <a:t>ata, from </a:t>
            </a:r>
          </a:p>
          <a:p>
            <a:pPr algn="r"/>
            <a:r>
              <a:rPr lang="en-US" dirty="0">
                <a:solidFill>
                  <a:srgbClr val="FF0000"/>
                </a:solidFill>
              </a:rPr>
              <a:t>http://cddis.gsfc.nasa.gov/926/egm96/egm96.html</a:t>
            </a:r>
          </a:p>
        </p:txBody>
      </p:sp>
    </p:spTree>
    <p:extLst>
      <p:ext uri="{BB962C8B-B14F-4D97-AF65-F5344CB8AC3E}">
        <p14:creationId xmlns:p14="http://schemas.microsoft.com/office/powerpoint/2010/main" val="63982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1297"/>
          </a:xfrm>
        </p:spPr>
        <p:txBody>
          <a:bodyPr>
            <a:normAutofit fontScale="90000"/>
          </a:bodyPr>
          <a:lstStyle/>
          <a:p>
            <a:r>
              <a:rPr lang="en-US" dirty="0"/>
              <a:t>The effect of rotation</a:t>
            </a:r>
          </a:p>
        </p:txBody>
      </p:sp>
      <p:sp>
        <p:nvSpPr>
          <p:cNvPr id="3" name="Content Placeholder 2"/>
          <p:cNvSpPr>
            <a:spLocks noGrp="1"/>
          </p:cNvSpPr>
          <p:nvPr>
            <p:ph idx="1"/>
          </p:nvPr>
        </p:nvSpPr>
        <p:spPr>
          <a:xfrm>
            <a:off x="183306" y="1152275"/>
            <a:ext cx="8785572" cy="4973889"/>
          </a:xfrm>
        </p:spPr>
        <p:txBody>
          <a:bodyPr/>
          <a:lstStyle/>
          <a:p>
            <a:r>
              <a:rPr lang="en-US" dirty="0"/>
              <a:t>Forces due to the Earth’s rotation</a:t>
            </a:r>
          </a:p>
          <a:p>
            <a:pPr lvl="1"/>
            <a:r>
              <a:rPr lang="en-US" dirty="0"/>
              <a:t>Centrifugal force</a:t>
            </a:r>
          </a:p>
          <a:p>
            <a:pPr lvl="1"/>
            <a:r>
              <a:rPr lang="en-US" b="1" dirty="0" err="1"/>
              <a:t>Coriolis</a:t>
            </a:r>
            <a:r>
              <a:rPr lang="en-US" b="1" dirty="0"/>
              <a:t> force</a:t>
            </a:r>
          </a:p>
          <a:p>
            <a:pPr lvl="2"/>
            <a:r>
              <a:rPr lang="en-US" dirty="0"/>
              <a:t>Direction: Perpendicular to the motion of the object</a:t>
            </a:r>
          </a:p>
          <a:p>
            <a:pPr lvl="2"/>
            <a:r>
              <a:rPr lang="en-US" dirty="0"/>
              <a:t>Magnitude: Proportional to the speed of the object and the rotation rate</a:t>
            </a:r>
          </a:p>
          <a:p>
            <a:pPr lvl="2"/>
            <a:r>
              <a:rPr lang="en-US" dirty="0"/>
              <a:t>Effect: </a:t>
            </a:r>
            <a:r>
              <a:rPr lang="en-US" b="1" dirty="0"/>
              <a:t>Deflects moving object</a:t>
            </a:r>
          </a:p>
        </p:txBody>
      </p:sp>
    </p:spTree>
    <p:extLst>
      <p:ext uri="{BB962C8B-B14F-4D97-AF65-F5344CB8AC3E}">
        <p14:creationId xmlns:p14="http://schemas.microsoft.com/office/powerpoint/2010/main" val="120244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4147" y="506766"/>
            <a:ext cx="7772400" cy="1012143"/>
          </a:xfrm>
        </p:spPr>
        <p:txBody>
          <a:bodyPr>
            <a:normAutofit fontScale="90000"/>
          </a:bodyPr>
          <a:lstStyle/>
          <a:p>
            <a:r>
              <a:rPr lang="en-US" dirty="0"/>
              <a:t>Week 3: Transport and mass balance</a:t>
            </a:r>
          </a:p>
        </p:txBody>
      </p:sp>
      <p:sp>
        <p:nvSpPr>
          <p:cNvPr id="5" name="TextBox 4"/>
          <p:cNvSpPr txBox="1"/>
          <p:nvPr/>
        </p:nvSpPr>
        <p:spPr>
          <a:xfrm>
            <a:off x="594147" y="5748403"/>
            <a:ext cx="7929560" cy="461665"/>
          </a:xfrm>
          <a:prstGeom prst="rect">
            <a:avLst/>
          </a:prstGeom>
          <a:noFill/>
        </p:spPr>
        <p:txBody>
          <a:bodyPr wrap="square" rtlCol="0">
            <a:spAutoFit/>
          </a:bodyPr>
          <a:lstStyle/>
          <a:p>
            <a:pPr marL="285750" indent="-285750">
              <a:buFont typeface="Arial"/>
              <a:buChar char="•"/>
            </a:pPr>
            <a:r>
              <a:rPr lang="en-US" sz="2400" dirty="0"/>
              <a:t>Textbook: Chap 5. </a:t>
            </a:r>
          </a:p>
        </p:txBody>
      </p:sp>
      <p:pic>
        <p:nvPicPr>
          <p:cNvPr id="6" name="Picture 5" descr="Screen Shot 2013-08-20 at 8.4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2428" y="1518909"/>
            <a:ext cx="5372998" cy="3951053"/>
          </a:xfrm>
          <a:prstGeom prst="rect">
            <a:avLst/>
          </a:prstGeom>
        </p:spPr>
      </p:pic>
    </p:spTree>
    <p:extLst>
      <p:ext uri="{BB962C8B-B14F-4D97-AF65-F5344CB8AC3E}">
        <p14:creationId xmlns:p14="http://schemas.microsoft.com/office/powerpoint/2010/main" val="24589796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3"/>
          <p:cNvSpPr txBox="1">
            <a:spLocks noChangeArrowheads="1"/>
          </p:cNvSpPr>
          <p:nvPr/>
        </p:nvSpPr>
        <p:spPr bwMode="auto">
          <a:xfrm>
            <a:off x="365125" y="260350"/>
            <a:ext cx="2465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r>
              <a:rPr lang="en-US" dirty="0" err="1"/>
              <a:t>Coriolis</a:t>
            </a:r>
            <a:r>
              <a:rPr lang="en-US" dirty="0"/>
              <a:t> force</a:t>
            </a:r>
            <a:endParaRPr lang="en-US" dirty="0">
              <a:solidFill>
                <a:schemeClr val="accent2"/>
              </a:solidFill>
            </a:endParaRPr>
          </a:p>
        </p:txBody>
      </p:sp>
      <p:pic>
        <p:nvPicPr>
          <p:cNvPr id="16386" name="Picture 2" descr="Screen Shot 2012-08-31 at 11.33.1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286750" cy="491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Box 3"/>
          <p:cNvSpPr txBox="1">
            <a:spLocks noChangeArrowheads="1"/>
          </p:cNvSpPr>
          <p:nvPr/>
        </p:nvSpPr>
        <p:spPr bwMode="auto">
          <a:xfrm>
            <a:off x="457200" y="914400"/>
            <a:ext cx="7467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r>
              <a:rPr lang="en-US" b="0"/>
              <a:t>Exmaple: playing catch on a merry-go-round</a:t>
            </a:r>
          </a:p>
        </p:txBody>
      </p:sp>
      <p:sp>
        <p:nvSpPr>
          <p:cNvPr id="2" name="TextBox 1"/>
          <p:cNvSpPr txBox="1">
            <a:spLocks noChangeArrowheads="1"/>
          </p:cNvSpPr>
          <p:nvPr/>
        </p:nvSpPr>
        <p:spPr bwMode="auto">
          <a:xfrm>
            <a:off x="838200" y="5722938"/>
            <a:ext cx="7772400" cy="830262"/>
          </a:xfrm>
          <a:prstGeom prst="rect">
            <a:avLst/>
          </a:prstGeom>
          <a:solidFill>
            <a:srgbClr val="7DFFF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buFont typeface="Arial" charset="0"/>
              <a:buChar char="•"/>
            </a:pPr>
            <a:r>
              <a:rPr lang="en-US" b="0"/>
              <a:t>Straight path in inertial (non-rotating) frame</a:t>
            </a:r>
          </a:p>
          <a:p>
            <a:pPr eaLnBrk="1" hangingPunct="1">
              <a:buFont typeface="Arial" charset="0"/>
              <a:buChar char="•"/>
            </a:pPr>
            <a:r>
              <a:rPr lang="en-US" b="0"/>
              <a:t>Deflection to the right in rotating frame</a:t>
            </a:r>
          </a:p>
        </p:txBody>
      </p:sp>
    </p:spTree>
    <p:extLst>
      <p:ext uri="{BB962C8B-B14F-4D97-AF65-F5344CB8AC3E}">
        <p14:creationId xmlns:p14="http://schemas.microsoft.com/office/powerpoint/2010/main" val="1647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Screen Shot 2012-09-03 at 11.42.2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743200"/>
            <a:ext cx="3886200" cy="372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Text Box 4"/>
          <p:cNvSpPr txBox="1">
            <a:spLocks noChangeArrowheads="1"/>
          </p:cNvSpPr>
          <p:nvPr/>
        </p:nvSpPr>
        <p:spPr bwMode="auto">
          <a:xfrm>
            <a:off x="533400" y="228600"/>
            <a:ext cx="24653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r>
              <a:rPr lang="en-US">
                <a:solidFill>
                  <a:srgbClr val="003399"/>
                </a:solidFill>
              </a:rPr>
              <a:t>Coriolis force</a:t>
            </a:r>
          </a:p>
        </p:txBody>
      </p:sp>
      <p:sp>
        <p:nvSpPr>
          <p:cNvPr id="18435" name="TextBox 1"/>
          <p:cNvSpPr txBox="1">
            <a:spLocks noChangeArrowheads="1"/>
          </p:cNvSpPr>
          <p:nvPr/>
        </p:nvSpPr>
        <p:spPr bwMode="auto">
          <a:xfrm>
            <a:off x="685800" y="838200"/>
            <a:ext cx="75438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buFont typeface="Arial" charset="0"/>
              <a:buChar char="•"/>
            </a:pPr>
            <a:r>
              <a:rPr lang="en-US" b="0"/>
              <a:t>In northern hemisphere, planetary rotation is </a:t>
            </a:r>
            <a:r>
              <a:rPr lang="en-US"/>
              <a:t>counter-clockwise</a:t>
            </a:r>
            <a:r>
              <a:rPr lang="en-US" b="0"/>
              <a:t>.</a:t>
            </a:r>
          </a:p>
          <a:p>
            <a:pPr eaLnBrk="1" hangingPunct="1">
              <a:buFont typeface="Arial" charset="0"/>
              <a:buChar char="•"/>
            </a:pPr>
            <a:r>
              <a:rPr lang="en-US" b="0"/>
              <a:t>A moving object is </a:t>
            </a:r>
            <a:r>
              <a:rPr lang="en-US"/>
              <a:t>deflected to the right </a:t>
            </a:r>
            <a:r>
              <a:rPr lang="en-US" b="0"/>
              <a:t>in rotating frame of reference</a:t>
            </a:r>
            <a:r>
              <a:rPr lang="en-US"/>
              <a:t>  </a:t>
            </a:r>
          </a:p>
        </p:txBody>
      </p:sp>
      <p:sp>
        <p:nvSpPr>
          <p:cNvPr id="18436" name="Freeform 21"/>
          <p:cNvSpPr>
            <a:spLocks/>
          </p:cNvSpPr>
          <p:nvPr/>
        </p:nvSpPr>
        <p:spPr bwMode="auto">
          <a:xfrm>
            <a:off x="4826000" y="2490788"/>
            <a:ext cx="2049463" cy="862012"/>
          </a:xfrm>
          <a:custGeom>
            <a:avLst/>
            <a:gdLst>
              <a:gd name="T0" fmla="*/ 2051053 w 2048933"/>
              <a:gd name="T1" fmla="*/ 31877 h 861542"/>
              <a:gd name="T2" fmla="*/ 932297 w 2048933"/>
              <a:gd name="T3" fmla="*/ 99758 h 861542"/>
              <a:gd name="T4" fmla="*/ 0 w 2048933"/>
              <a:gd name="T5" fmla="*/ 863424 h 861542"/>
              <a:gd name="T6" fmla="*/ 0 60000 65536"/>
              <a:gd name="T7" fmla="*/ 0 60000 65536"/>
              <a:gd name="T8" fmla="*/ 0 60000 65536"/>
            </a:gdLst>
            <a:ahLst/>
            <a:cxnLst>
              <a:cxn ang="T6">
                <a:pos x="T0" y="T1"/>
              </a:cxn>
              <a:cxn ang="T7">
                <a:pos x="T2" y="T3"/>
              </a:cxn>
              <a:cxn ang="T8">
                <a:pos x="T4" y="T5"/>
              </a:cxn>
            </a:cxnLst>
            <a:rect l="0" t="0" r="r" b="b"/>
            <a:pathLst>
              <a:path w="2048933" h="861542">
                <a:moveTo>
                  <a:pt x="2048933" y="31809"/>
                </a:moveTo>
                <a:cubicBezTo>
                  <a:pt x="1660877" y="-3469"/>
                  <a:pt x="1272822" y="-38747"/>
                  <a:pt x="931333" y="99542"/>
                </a:cubicBezTo>
                <a:cubicBezTo>
                  <a:pt x="589844" y="237831"/>
                  <a:pt x="294922" y="549686"/>
                  <a:pt x="0" y="861542"/>
                </a:cubicBezTo>
              </a:path>
            </a:pathLst>
          </a:custGeom>
          <a:noFill/>
          <a:ln w="66675" cmpd="sng">
            <a:solidFill>
              <a:schemeClr val="tx2"/>
            </a:solidFill>
            <a:round/>
            <a:headEnd/>
            <a:tailEnd type="triangle" w="lg" len="lg"/>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 name="Freeform 25"/>
          <p:cNvSpPr/>
          <p:nvPr/>
        </p:nvSpPr>
        <p:spPr>
          <a:xfrm>
            <a:off x="6934200" y="5234458"/>
            <a:ext cx="2048933" cy="861542"/>
          </a:xfrm>
          <a:custGeom>
            <a:avLst/>
            <a:gdLst>
              <a:gd name="connsiteX0" fmla="*/ 2048933 w 2048933"/>
              <a:gd name="connsiteY0" fmla="*/ 31809 h 861542"/>
              <a:gd name="connsiteX1" fmla="*/ 931333 w 2048933"/>
              <a:gd name="connsiteY1" fmla="*/ 99542 h 861542"/>
              <a:gd name="connsiteX2" fmla="*/ 0 w 2048933"/>
              <a:gd name="connsiteY2" fmla="*/ 861542 h 861542"/>
            </a:gdLst>
            <a:ahLst/>
            <a:cxnLst>
              <a:cxn ang="0">
                <a:pos x="connsiteX0" y="connsiteY0"/>
              </a:cxn>
              <a:cxn ang="0">
                <a:pos x="connsiteX1" y="connsiteY1"/>
              </a:cxn>
              <a:cxn ang="0">
                <a:pos x="connsiteX2" y="connsiteY2"/>
              </a:cxn>
            </a:cxnLst>
            <a:rect l="l" t="t" r="r" b="b"/>
            <a:pathLst>
              <a:path w="2048933" h="861542">
                <a:moveTo>
                  <a:pt x="2048933" y="31809"/>
                </a:moveTo>
                <a:cubicBezTo>
                  <a:pt x="1660877" y="-3469"/>
                  <a:pt x="1272822" y="-38747"/>
                  <a:pt x="931333" y="99542"/>
                </a:cubicBezTo>
                <a:cubicBezTo>
                  <a:pt x="589844" y="237831"/>
                  <a:pt x="294922" y="549686"/>
                  <a:pt x="0" y="861542"/>
                </a:cubicBezTo>
              </a:path>
            </a:pathLst>
          </a:custGeom>
          <a:ln w="66675" cmpd="sng">
            <a:solidFill>
              <a:schemeClr val="tx2"/>
            </a:solidFill>
            <a:tailEnd type="triangle" w="lg" len="lg"/>
          </a:ln>
          <a:scene3d>
            <a:camera prst="orthographicFront">
              <a:rot lat="0" lon="0" rev="10800000"/>
            </a:camera>
            <a:lightRig rig="threePt" dir="t"/>
          </a:scene3d>
        </p:spPr>
        <p:txBody>
          <a:bodyPr/>
          <a:lstStyle/>
          <a:p>
            <a:pPr>
              <a:defRPr/>
            </a:pPr>
            <a:endParaRPr lang="en-US"/>
          </a:p>
        </p:txBody>
      </p:sp>
      <p:pic>
        <p:nvPicPr>
          <p:cNvPr id="18438" name="Picture 22" descr="Screen Shot 2012-09-03 at 11.51.5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984500"/>
            <a:ext cx="4203700" cy="318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977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533400" y="228600"/>
            <a:ext cx="49039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r>
              <a:rPr lang="en-US" dirty="0">
                <a:solidFill>
                  <a:srgbClr val="003399"/>
                </a:solidFill>
              </a:rPr>
              <a:t>Rotating table experiments</a:t>
            </a:r>
          </a:p>
        </p:txBody>
      </p:sp>
      <p:sp>
        <p:nvSpPr>
          <p:cNvPr id="18435" name="TextBox 1"/>
          <p:cNvSpPr txBox="1">
            <a:spLocks noChangeArrowheads="1"/>
          </p:cNvSpPr>
          <p:nvPr/>
        </p:nvSpPr>
        <p:spPr bwMode="auto">
          <a:xfrm>
            <a:off x="671051" y="1324896"/>
            <a:ext cx="75438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tx1"/>
                </a:solidFill>
                <a:latin typeface="Verdana" charset="0"/>
                <a:ea typeface="ＭＳ Ｐゴシック" charset="0"/>
                <a:cs typeface="ＭＳ Ｐゴシック" charset="0"/>
              </a:defRPr>
            </a:lvl1pPr>
            <a:lvl2pPr marL="742950" indent="-285750" eaLnBrk="0" hangingPunct="0">
              <a:defRPr sz="2400" b="1">
                <a:solidFill>
                  <a:schemeClr val="tx1"/>
                </a:solidFill>
                <a:latin typeface="Verdana" charset="0"/>
                <a:ea typeface="ＭＳ Ｐゴシック" charset="0"/>
              </a:defRPr>
            </a:lvl2pPr>
            <a:lvl3pPr marL="1143000" indent="-228600" eaLnBrk="0" hangingPunct="0">
              <a:defRPr sz="2400" b="1">
                <a:solidFill>
                  <a:schemeClr val="tx1"/>
                </a:solidFill>
                <a:latin typeface="Verdana" charset="0"/>
                <a:ea typeface="ＭＳ Ｐゴシック" charset="0"/>
              </a:defRPr>
            </a:lvl3pPr>
            <a:lvl4pPr marL="1600200" indent="-228600" eaLnBrk="0" hangingPunct="0">
              <a:defRPr sz="2400" b="1">
                <a:solidFill>
                  <a:schemeClr val="tx1"/>
                </a:solidFill>
                <a:latin typeface="Verdana" charset="0"/>
                <a:ea typeface="ＭＳ Ｐゴシック" charset="0"/>
              </a:defRPr>
            </a:lvl4pPr>
            <a:lvl5pPr marL="2057400" indent="-228600" eaLnBrk="0" hangingPunct="0">
              <a:defRPr sz="2400" b="1">
                <a:solidFill>
                  <a:schemeClr val="tx1"/>
                </a:solidFill>
                <a:latin typeface="Verdana" charset="0"/>
                <a:ea typeface="ＭＳ Ｐゴシック" charset="0"/>
              </a:defRPr>
            </a:lvl5pPr>
            <a:lvl6pPr marL="2514600" indent="-228600" eaLnBrk="0" fontAlgn="base" hangingPunct="0">
              <a:spcBef>
                <a:spcPct val="0"/>
              </a:spcBef>
              <a:spcAft>
                <a:spcPct val="0"/>
              </a:spcAft>
              <a:defRPr sz="2400" b="1">
                <a:solidFill>
                  <a:schemeClr val="tx1"/>
                </a:solidFill>
                <a:latin typeface="Verdana" charset="0"/>
                <a:ea typeface="ＭＳ Ｐゴシック" charset="0"/>
              </a:defRPr>
            </a:lvl6pPr>
            <a:lvl7pPr marL="2971800" indent="-228600" eaLnBrk="0" fontAlgn="base" hangingPunct="0">
              <a:spcBef>
                <a:spcPct val="0"/>
              </a:spcBef>
              <a:spcAft>
                <a:spcPct val="0"/>
              </a:spcAft>
              <a:defRPr sz="2400" b="1">
                <a:solidFill>
                  <a:schemeClr val="tx1"/>
                </a:solidFill>
                <a:latin typeface="Verdana" charset="0"/>
                <a:ea typeface="ＭＳ Ｐゴシック" charset="0"/>
              </a:defRPr>
            </a:lvl7pPr>
            <a:lvl8pPr marL="3429000" indent="-228600" eaLnBrk="0" fontAlgn="base" hangingPunct="0">
              <a:spcBef>
                <a:spcPct val="0"/>
              </a:spcBef>
              <a:spcAft>
                <a:spcPct val="0"/>
              </a:spcAft>
              <a:defRPr sz="2400" b="1">
                <a:solidFill>
                  <a:schemeClr val="tx1"/>
                </a:solidFill>
                <a:latin typeface="Verdana" charset="0"/>
                <a:ea typeface="ＭＳ Ｐゴシック" charset="0"/>
              </a:defRPr>
            </a:lvl8pPr>
            <a:lvl9pPr marL="3886200" indent="-228600" eaLnBrk="0" fontAlgn="base" hangingPunct="0">
              <a:spcBef>
                <a:spcPct val="0"/>
              </a:spcBef>
              <a:spcAft>
                <a:spcPct val="0"/>
              </a:spcAft>
              <a:defRPr sz="2400" b="1">
                <a:solidFill>
                  <a:schemeClr val="tx1"/>
                </a:solidFill>
                <a:latin typeface="Verdana" charset="0"/>
                <a:ea typeface="ＭＳ Ｐゴシック" charset="0"/>
              </a:defRPr>
            </a:lvl9pPr>
          </a:lstStyle>
          <a:p>
            <a:pPr eaLnBrk="1" hangingPunct="1">
              <a:buFont typeface="Arial" charset="0"/>
              <a:buChar char="•"/>
            </a:pPr>
            <a:r>
              <a:rPr lang="en-US" b="0" dirty="0"/>
              <a:t>Deflection of marbles</a:t>
            </a:r>
          </a:p>
          <a:p>
            <a:pPr eaLnBrk="1" hangingPunct="1">
              <a:buFont typeface="Arial" charset="0"/>
              <a:buChar char="•"/>
            </a:pPr>
            <a:endParaRPr lang="en-US" b="0" dirty="0"/>
          </a:p>
          <a:p>
            <a:pPr eaLnBrk="1" hangingPunct="1">
              <a:buFont typeface="Arial" charset="0"/>
              <a:buChar char="•"/>
            </a:pPr>
            <a:r>
              <a:rPr lang="en-US" b="0" dirty="0"/>
              <a:t>IF the table is rotating counterclockwise, the marble always deflect to the right of the direction of its motion</a:t>
            </a:r>
          </a:p>
          <a:p>
            <a:pPr eaLnBrk="1" hangingPunct="1">
              <a:buFont typeface="Arial" charset="0"/>
              <a:buChar char="•"/>
            </a:pPr>
            <a:endParaRPr lang="en-US" b="0" dirty="0"/>
          </a:p>
          <a:p>
            <a:pPr eaLnBrk="1" hangingPunct="1">
              <a:buFont typeface="Arial" charset="0"/>
              <a:buChar char="•"/>
            </a:pPr>
            <a:r>
              <a:rPr lang="en-US" b="0" dirty="0"/>
              <a:t>IF the table is rotating clockwise, the marble always deflect to the left of the direction of its motion</a:t>
            </a:r>
          </a:p>
        </p:txBody>
      </p:sp>
    </p:spTree>
    <p:extLst>
      <p:ext uri="{BB962C8B-B14F-4D97-AF65-F5344CB8AC3E}">
        <p14:creationId xmlns:p14="http://schemas.microsoft.com/office/powerpoint/2010/main" val="1180414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 to next week</a:t>
            </a:r>
          </a:p>
        </p:txBody>
      </p:sp>
    </p:spTree>
    <p:extLst>
      <p:ext uri="{BB962C8B-B14F-4D97-AF65-F5344CB8AC3E}">
        <p14:creationId xmlns:p14="http://schemas.microsoft.com/office/powerpoint/2010/main" val="45776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11441" y="236148"/>
            <a:ext cx="9144000" cy="609600"/>
          </a:xfrm>
        </p:spPr>
        <p:txBody>
          <a:bodyPr>
            <a:noAutofit/>
          </a:bodyPr>
          <a:lstStyle/>
          <a:p>
            <a:pPr eaLnBrk="1" hangingPunct="1"/>
            <a:r>
              <a:rPr lang="en-US" sz="3600" dirty="0"/>
              <a:t>Conservation of mass in a semi-enclosed basin</a:t>
            </a:r>
          </a:p>
        </p:txBody>
      </p:sp>
      <p:sp>
        <p:nvSpPr>
          <p:cNvPr id="41988" name="Rectangle 3"/>
          <p:cNvSpPr>
            <a:spLocks noGrp="1" noChangeArrowheads="1"/>
          </p:cNvSpPr>
          <p:nvPr>
            <p:ph type="body" idx="1"/>
          </p:nvPr>
        </p:nvSpPr>
        <p:spPr>
          <a:xfrm>
            <a:off x="457629" y="1143000"/>
            <a:ext cx="7772400" cy="3276600"/>
          </a:xfrm>
        </p:spPr>
        <p:txBody>
          <a:bodyPr>
            <a:normAutofit/>
          </a:bodyPr>
          <a:lstStyle/>
          <a:p>
            <a:pPr marL="533400" indent="-533400" eaLnBrk="1" hangingPunct="1">
              <a:buFontTx/>
              <a:buAutoNum type="arabicParenBoth"/>
            </a:pPr>
            <a:r>
              <a:rPr lang="en-US" sz="2400" dirty="0"/>
              <a:t>Mass conservation: </a:t>
            </a:r>
          </a:p>
          <a:p>
            <a:pPr marL="533400" indent="-533400" eaLnBrk="1" hangingPunct="1">
              <a:buFontTx/>
              <a:buNone/>
            </a:pPr>
            <a:r>
              <a:rPr lang="en-US" sz="2400" dirty="0"/>
              <a:t>	F </a:t>
            </a:r>
            <a:r>
              <a:rPr lang="en-US" sz="2400" dirty="0">
                <a:sym typeface="Symbol" charset="2"/>
              </a:rPr>
              <a:t></a:t>
            </a:r>
            <a:r>
              <a:rPr lang="en-US" sz="2400" dirty="0"/>
              <a:t> </a:t>
            </a:r>
            <a:r>
              <a:rPr lang="en-US" sz="2400" dirty="0">
                <a:sym typeface="Symbol" charset="2"/>
              </a:rPr>
              <a:t></a:t>
            </a:r>
            <a:r>
              <a:rPr lang="en-US" sz="2400" baseline="-25000" dirty="0"/>
              <a:t> </a:t>
            </a:r>
            <a:r>
              <a:rPr lang="en-US" sz="2400" baseline="-25000" dirty="0" err="1"/>
              <a:t>o</a:t>
            </a:r>
            <a:r>
              <a:rPr lang="en-US" sz="2400" dirty="0" err="1"/>
              <a:t>V</a:t>
            </a:r>
            <a:r>
              <a:rPr lang="en-US" sz="2400" baseline="-25000" dirty="0" err="1"/>
              <a:t>o</a:t>
            </a:r>
            <a:r>
              <a:rPr lang="en-US" sz="2400" dirty="0"/>
              <a:t> - </a:t>
            </a:r>
            <a:r>
              <a:rPr lang="en-US" sz="2400" dirty="0">
                <a:sym typeface="Symbol" charset="2"/>
              </a:rPr>
              <a:t></a:t>
            </a:r>
            <a:r>
              <a:rPr lang="en-US" sz="2400" baseline="-25000" dirty="0" err="1"/>
              <a:t>i</a:t>
            </a:r>
            <a:r>
              <a:rPr lang="en-US" sz="2400" dirty="0"/>
              <a:t> V</a:t>
            </a:r>
            <a:r>
              <a:rPr lang="en-US" sz="2400" baseline="-25000" dirty="0"/>
              <a:t>i</a:t>
            </a:r>
            <a:r>
              <a:rPr lang="en-US" sz="2400" dirty="0"/>
              <a:t> = </a:t>
            </a:r>
            <a:r>
              <a:rPr lang="en-US" sz="2400" dirty="0">
                <a:solidFill>
                  <a:srgbClr val="FF0000"/>
                </a:solidFill>
              </a:rPr>
              <a:t>(R + AP) - AE</a:t>
            </a:r>
          </a:p>
          <a:p>
            <a:pPr marL="533400" indent="-533400">
              <a:buNone/>
            </a:pPr>
            <a:r>
              <a:rPr lang="en-US" sz="2400" dirty="0"/>
              <a:t>	(F = “freshwater” = net amount of rain in kg, evaporation, runoff into the area); A = surface area in m</a:t>
            </a:r>
            <a:r>
              <a:rPr lang="en-US" sz="2400" baseline="30000" dirty="0"/>
              <a:t>2</a:t>
            </a:r>
            <a:r>
              <a:rPr lang="en-US" sz="2400" dirty="0"/>
              <a:t>; R = runoff in kg; P = precipitation kg/m</a:t>
            </a:r>
            <a:r>
              <a:rPr lang="en-US" sz="2400" baseline="30000" dirty="0"/>
              <a:t>2</a:t>
            </a:r>
            <a:r>
              <a:rPr lang="en-US" sz="2400" dirty="0"/>
              <a:t>; E = evaporation per unit area kg/m</a:t>
            </a:r>
            <a:r>
              <a:rPr lang="en-US" sz="2400" baseline="30000" dirty="0"/>
              <a:t>2</a:t>
            </a:r>
            <a:endParaRPr lang="en-US" sz="2400" dirty="0"/>
          </a:p>
        </p:txBody>
      </p:sp>
      <p:graphicFrame>
        <p:nvGraphicFramePr>
          <p:cNvPr id="41986" name="Object 2"/>
          <p:cNvGraphicFramePr>
            <a:graphicFrameLocks noChangeAspect="1"/>
          </p:cNvGraphicFramePr>
          <p:nvPr>
            <p:extLst/>
          </p:nvPr>
        </p:nvGraphicFramePr>
        <p:xfrm>
          <a:off x="609600" y="3863077"/>
          <a:ext cx="7742238" cy="2362200"/>
        </p:xfrm>
        <a:graphic>
          <a:graphicData uri="http://schemas.openxmlformats.org/presentationml/2006/ole">
            <mc:AlternateContent xmlns:mc="http://schemas.openxmlformats.org/markup-compatibility/2006">
              <mc:Choice xmlns:v="urn:schemas-microsoft-com:vml" Requires="v">
                <p:oleObj spid="_x0000_s15410" name="Document" r:id="rId4" imgW="5081016" imgH="1783080" progId="Word.Document.8">
                  <p:embed/>
                </p:oleObj>
              </mc:Choice>
              <mc:Fallback>
                <p:oleObj name="Document" r:id="rId4" imgW="5081016" imgH="17830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863077"/>
                        <a:ext cx="7742238" cy="2362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1989" name="TextBox 6"/>
          <p:cNvSpPr txBox="1">
            <a:spLocks noChangeArrowheads="1"/>
          </p:cNvSpPr>
          <p:nvPr/>
        </p:nvSpPr>
        <p:spPr bwMode="auto">
          <a:xfrm>
            <a:off x="7315200" y="6396038"/>
            <a:ext cx="18288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5.1</a:t>
            </a:r>
          </a:p>
        </p:txBody>
      </p:sp>
    </p:spTree>
    <p:extLst>
      <p:ext uri="{BB962C8B-B14F-4D97-AF65-F5344CB8AC3E}">
        <p14:creationId xmlns:p14="http://schemas.microsoft.com/office/powerpoint/2010/main" val="418428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2286000" y="304800"/>
            <a:ext cx="5486400" cy="609600"/>
          </a:xfrm>
        </p:spPr>
        <p:txBody>
          <a:bodyPr>
            <a:normAutofit fontScale="90000"/>
          </a:bodyPr>
          <a:lstStyle/>
          <a:p>
            <a:pPr eaLnBrk="1" hangingPunct="1"/>
            <a:r>
              <a:rPr lang="en-US" dirty="0"/>
              <a:t>Conservation of salt</a:t>
            </a:r>
          </a:p>
        </p:txBody>
      </p:sp>
      <p:sp>
        <p:nvSpPr>
          <p:cNvPr id="44036" name="Rectangle 3"/>
          <p:cNvSpPr>
            <a:spLocks noGrp="1" noChangeArrowheads="1"/>
          </p:cNvSpPr>
          <p:nvPr>
            <p:ph type="body" idx="1"/>
          </p:nvPr>
        </p:nvSpPr>
        <p:spPr>
          <a:xfrm>
            <a:off x="995343" y="1188053"/>
            <a:ext cx="7772400" cy="2286000"/>
          </a:xfrm>
        </p:spPr>
        <p:txBody>
          <a:bodyPr/>
          <a:lstStyle/>
          <a:p>
            <a:pPr marL="533400" indent="-533400" eaLnBrk="1" hangingPunct="1">
              <a:buFontTx/>
              <a:buNone/>
            </a:pPr>
            <a:endParaRPr lang="en-US" dirty="0"/>
          </a:p>
          <a:p>
            <a:pPr marL="533400" indent="-533400" eaLnBrk="1" hangingPunct="1">
              <a:buFontTx/>
              <a:buNone/>
            </a:pPr>
            <a:r>
              <a:rPr lang="en-US" dirty="0"/>
              <a:t>(2) Salt conservation: V</a:t>
            </a:r>
            <a:r>
              <a:rPr lang="en-US" baseline="-25000" dirty="0"/>
              <a:t>i</a:t>
            </a:r>
            <a:r>
              <a:rPr lang="en-US" dirty="0"/>
              <a:t> </a:t>
            </a:r>
            <a:r>
              <a:rPr lang="en-US" dirty="0">
                <a:sym typeface="Symbol" charset="2"/>
              </a:rPr>
              <a:t></a:t>
            </a:r>
            <a:r>
              <a:rPr lang="en-US" baseline="-25000" dirty="0" err="1"/>
              <a:t>i</a:t>
            </a:r>
            <a:r>
              <a:rPr lang="en-US" dirty="0"/>
              <a:t> S</a:t>
            </a:r>
            <a:r>
              <a:rPr lang="en-US" baseline="-25000" dirty="0"/>
              <a:t>i</a:t>
            </a:r>
            <a:r>
              <a:rPr lang="en-US" dirty="0"/>
              <a:t> = V</a:t>
            </a:r>
            <a:r>
              <a:rPr lang="en-US" baseline="-25000" dirty="0"/>
              <a:t>o</a:t>
            </a:r>
            <a:r>
              <a:rPr lang="en-US" dirty="0"/>
              <a:t> </a:t>
            </a:r>
            <a:r>
              <a:rPr lang="en-US" dirty="0">
                <a:sym typeface="Symbol" charset="2"/>
              </a:rPr>
              <a:t></a:t>
            </a:r>
            <a:r>
              <a:rPr lang="en-US" baseline="-25000" dirty="0"/>
              <a:t> o</a:t>
            </a:r>
            <a:r>
              <a:rPr lang="en-US" dirty="0"/>
              <a:t> S</a:t>
            </a:r>
            <a:r>
              <a:rPr lang="en-US" baseline="-25000" dirty="0"/>
              <a:t>o</a:t>
            </a:r>
          </a:p>
        </p:txBody>
      </p:sp>
      <p:graphicFrame>
        <p:nvGraphicFramePr>
          <p:cNvPr id="44034" name="Object 2"/>
          <p:cNvGraphicFramePr>
            <a:graphicFrameLocks noChangeAspect="1"/>
          </p:cNvGraphicFramePr>
          <p:nvPr>
            <p:extLst/>
          </p:nvPr>
        </p:nvGraphicFramePr>
        <p:xfrm>
          <a:off x="533400" y="3672459"/>
          <a:ext cx="7742238" cy="2362200"/>
        </p:xfrm>
        <a:graphic>
          <a:graphicData uri="http://schemas.openxmlformats.org/presentationml/2006/ole">
            <mc:AlternateContent xmlns:mc="http://schemas.openxmlformats.org/markup-compatibility/2006">
              <mc:Choice xmlns:v="urn:schemas-microsoft-com:vml" Requires="v">
                <p:oleObj spid="_x0000_s16434" name="Document" r:id="rId4" imgW="5081016" imgH="1783080" progId="Word.Document.8">
                  <p:embed/>
                </p:oleObj>
              </mc:Choice>
              <mc:Fallback>
                <p:oleObj name="Document" r:id="rId4" imgW="5081016" imgH="178308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672459"/>
                        <a:ext cx="7742238" cy="23622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4037" name="TextBox 6"/>
          <p:cNvSpPr txBox="1">
            <a:spLocks noChangeArrowheads="1"/>
          </p:cNvSpPr>
          <p:nvPr/>
        </p:nvSpPr>
        <p:spPr bwMode="auto">
          <a:xfrm>
            <a:off x="7315200" y="6396038"/>
            <a:ext cx="1828800" cy="461962"/>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5.1</a:t>
            </a:r>
          </a:p>
        </p:txBody>
      </p:sp>
      <p:sp>
        <p:nvSpPr>
          <p:cNvPr id="2" name="TextBox 1"/>
          <p:cNvSpPr txBox="1"/>
          <p:nvPr/>
        </p:nvSpPr>
        <p:spPr>
          <a:xfrm>
            <a:off x="1628730" y="2793423"/>
            <a:ext cx="6143670" cy="369332"/>
          </a:xfrm>
          <a:prstGeom prst="rect">
            <a:avLst/>
          </a:prstGeom>
          <a:noFill/>
        </p:spPr>
        <p:txBody>
          <a:bodyPr wrap="square" rtlCol="0">
            <a:spAutoFit/>
          </a:bodyPr>
          <a:lstStyle/>
          <a:p>
            <a:r>
              <a:rPr lang="en-US" dirty="0"/>
              <a:t>*Note that river inflow, </a:t>
            </a:r>
            <a:r>
              <a:rPr lang="en-US" dirty="0" err="1"/>
              <a:t>evap</a:t>
            </a:r>
            <a:r>
              <a:rPr lang="en-US" dirty="0"/>
              <a:t> and </a:t>
            </a:r>
            <a:r>
              <a:rPr lang="en-US" dirty="0" err="1"/>
              <a:t>precip</a:t>
            </a:r>
            <a:r>
              <a:rPr lang="en-US" dirty="0"/>
              <a:t> do not carry salt</a:t>
            </a:r>
          </a:p>
        </p:txBody>
      </p:sp>
    </p:spTree>
    <p:extLst>
      <p:ext uri="{BB962C8B-B14F-4D97-AF65-F5344CB8AC3E}">
        <p14:creationId xmlns:p14="http://schemas.microsoft.com/office/powerpoint/2010/main" val="260754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446234"/>
            <a:ext cx="9144000" cy="609600"/>
          </a:xfrm>
        </p:spPr>
        <p:txBody>
          <a:bodyPr>
            <a:noAutofit/>
          </a:bodyPr>
          <a:lstStyle/>
          <a:p>
            <a:pPr eaLnBrk="1" hangingPunct="1"/>
            <a:r>
              <a:rPr lang="en-US" sz="3600" dirty="0"/>
              <a:t>Conservation of freshwater</a:t>
            </a:r>
          </a:p>
        </p:txBody>
      </p:sp>
      <p:sp>
        <p:nvSpPr>
          <p:cNvPr id="46083" name="Rectangle 3"/>
          <p:cNvSpPr>
            <a:spLocks noGrp="1" noChangeArrowheads="1"/>
          </p:cNvSpPr>
          <p:nvPr>
            <p:ph type="body" idx="1"/>
          </p:nvPr>
        </p:nvSpPr>
        <p:spPr>
          <a:xfrm>
            <a:off x="304800" y="1559279"/>
            <a:ext cx="8534400" cy="6019800"/>
          </a:xfrm>
        </p:spPr>
        <p:txBody>
          <a:bodyPr>
            <a:normAutofit/>
          </a:bodyPr>
          <a:lstStyle/>
          <a:p>
            <a:pPr eaLnBrk="1" hangingPunct="1">
              <a:buFontTx/>
              <a:buNone/>
            </a:pPr>
            <a:r>
              <a:rPr lang="en-US" sz="2000" dirty="0"/>
              <a:t>Mass: F </a:t>
            </a:r>
            <a:r>
              <a:rPr lang="en-US" sz="2000" dirty="0">
                <a:sym typeface="Symbol" charset="2"/>
              </a:rPr>
              <a:t></a:t>
            </a:r>
            <a:r>
              <a:rPr lang="en-US" sz="2000" baseline="-25000" dirty="0"/>
              <a:t> </a:t>
            </a:r>
            <a:r>
              <a:rPr lang="en-US" sz="2000" baseline="-25000" dirty="0" err="1"/>
              <a:t>o</a:t>
            </a:r>
            <a:r>
              <a:rPr lang="en-US" sz="2000" dirty="0" err="1"/>
              <a:t>V</a:t>
            </a:r>
            <a:r>
              <a:rPr lang="en-US" sz="2000" baseline="-25000" dirty="0" err="1"/>
              <a:t>o</a:t>
            </a:r>
            <a:r>
              <a:rPr lang="en-US" sz="2000" dirty="0"/>
              <a:t> - </a:t>
            </a:r>
            <a:r>
              <a:rPr lang="en-US" sz="2000" dirty="0">
                <a:sym typeface="Symbol" charset="2"/>
              </a:rPr>
              <a:t></a:t>
            </a:r>
            <a:r>
              <a:rPr lang="en-US" sz="2000" baseline="-25000" dirty="0" err="1"/>
              <a:t>i</a:t>
            </a:r>
            <a:r>
              <a:rPr lang="en-US" sz="2000" dirty="0"/>
              <a:t> V</a:t>
            </a:r>
            <a:r>
              <a:rPr lang="en-US" sz="2000" baseline="-25000" dirty="0"/>
              <a:t>i</a:t>
            </a:r>
            <a:r>
              <a:rPr lang="en-US" sz="2000" dirty="0"/>
              <a:t> = (R + AP) - AE</a:t>
            </a:r>
          </a:p>
          <a:p>
            <a:pPr eaLnBrk="1" hangingPunct="1">
              <a:buFontTx/>
              <a:buNone/>
            </a:pPr>
            <a:r>
              <a:rPr lang="en-US" sz="2000" dirty="0"/>
              <a:t>Salt</a:t>
            </a:r>
            <a:r>
              <a:rPr lang="en-US" sz="2000" dirty="0">
                <a:sym typeface="Symbol" charset="2"/>
              </a:rPr>
              <a:t>           </a:t>
            </a:r>
            <a:r>
              <a:rPr lang="en-US" sz="2000" dirty="0"/>
              <a:t>V</a:t>
            </a:r>
            <a:r>
              <a:rPr lang="en-US" sz="2000" baseline="-25000" dirty="0"/>
              <a:t>o</a:t>
            </a:r>
            <a:r>
              <a:rPr lang="en-US" sz="2000" dirty="0"/>
              <a:t> </a:t>
            </a:r>
            <a:r>
              <a:rPr lang="en-US" sz="2000" dirty="0">
                <a:sym typeface="Symbol" charset="2"/>
              </a:rPr>
              <a:t></a:t>
            </a:r>
            <a:r>
              <a:rPr lang="en-US" sz="2000" baseline="-25000" dirty="0"/>
              <a:t> o</a:t>
            </a:r>
            <a:r>
              <a:rPr lang="en-US" sz="2000" dirty="0"/>
              <a:t> S</a:t>
            </a:r>
            <a:r>
              <a:rPr lang="en-US" sz="2000" baseline="-25000" dirty="0"/>
              <a:t>o </a:t>
            </a:r>
            <a:r>
              <a:rPr lang="en-US" sz="2000" dirty="0"/>
              <a:t> - V</a:t>
            </a:r>
            <a:r>
              <a:rPr lang="en-US" sz="2000" baseline="-25000" dirty="0"/>
              <a:t>i</a:t>
            </a:r>
            <a:r>
              <a:rPr lang="en-US" sz="2000" dirty="0"/>
              <a:t> </a:t>
            </a:r>
            <a:r>
              <a:rPr lang="en-US" sz="2000" dirty="0">
                <a:sym typeface="Symbol" charset="2"/>
              </a:rPr>
              <a:t></a:t>
            </a:r>
            <a:r>
              <a:rPr lang="en-US" sz="2000" baseline="-25000" dirty="0" err="1"/>
              <a:t>i</a:t>
            </a:r>
            <a:r>
              <a:rPr lang="en-US" sz="2000" dirty="0"/>
              <a:t> S</a:t>
            </a:r>
            <a:r>
              <a:rPr lang="en-US" sz="2000" baseline="-25000" dirty="0"/>
              <a:t>i</a:t>
            </a:r>
            <a:r>
              <a:rPr lang="en-US" sz="2000" dirty="0"/>
              <a:t> = 0</a:t>
            </a:r>
          </a:p>
          <a:p>
            <a:pPr eaLnBrk="1" hangingPunct="1">
              <a:buFontTx/>
              <a:buNone/>
            </a:pPr>
            <a:endParaRPr lang="en-US" sz="2000" dirty="0"/>
          </a:p>
          <a:p>
            <a:pPr>
              <a:buNone/>
            </a:pPr>
            <a:r>
              <a:rPr lang="en-US" sz="2000" dirty="0"/>
              <a:t>Eliminate V</a:t>
            </a:r>
            <a:r>
              <a:rPr lang="en-US" sz="2000" baseline="-25000" dirty="0"/>
              <a:t>i</a:t>
            </a:r>
            <a:r>
              <a:rPr lang="en-US" sz="2000" dirty="0"/>
              <a:t> </a:t>
            </a:r>
            <a:r>
              <a:rPr lang="en-US" sz="2000" dirty="0">
                <a:sym typeface="Symbol" charset="2"/>
              </a:rPr>
              <a:t></a:t>
            </a:r>
            <a:r>
              <a:rPr lang="en-US" sz="2000" baseline="-25000" dirty="0" err="1"/>
              <a:t>i</a:t>
            </a:r>
            <a:r>
              <a:rPr lang="en-US" sz="2000" dirty="0"/>
              <a:t> and write the relationship between F and salinity. </a:t>
            </a:r>
          </a:p>
          <a:p>
            <a:pPr eaLnBrk="1" hangingPunct="1">
              <a:buFontTx/>
              <a:buNone/>
            </a:pPr>
            <a:endParaRPr lang="en-US" sz="2000" dirty="0"/>
          </a:p>
          <a:p>
            <a:pPr>
              <a:buNone/>
            </a:pPr>
            <a:r>
              <a:rPr lang="en-US" sz="2000" dirty="0">
                <a:solidFill>
                  <a:srgbClr val="FF0000"/>
                </a:solidFill>
              </a:rPr>
              <a:t>F ~ </a:t>
            </a:r>
            <a:r>
              <a:rPr lang="en-US" sz="2000" dirty="0">
                <a:solidFill>
                  <a:srgbClr val="FF0000"/>
                </a:solidFill>
                <a:sym typeface="Symbol" charset="2"/>
              </a:rPr>
              <a:t></a:t>
            </a:r>
            <a:r>
              <a:rPr lang="en-US" sz="2000" dirty="0">
                <a:solidFill>
                  <a:srgbClr val="FF0000"/>
                </a:solidFill>
              </a:rPr>
              <a:t> V ( S</a:t>
            </a:r>
            <a:r>
              <a:rPr lang="en-US" sz="2000" baseline="-25000" dirty="0">
                <a:solidFill>
                  <a:srgbClr val="FF0000"/>
                </a:solidFill>
              </a:rPr>
              <a:t>i</a:t>
            </a:r>
            <a:r>
              <a:rPr lang="en-US" sz="2000" dirty="0">
                <a:solidFill>
                  <a:srgbClr val="FF0000"/>
                </a:solidFill>
              </a:rPr>
              <a:t> - S</a:t>
            </a:r>
            <a:r>
              <a:rPr lang="en-US" sz="2000" baseline="-25000" dirty="0">
                <a:solidFill>
                  <a:srgbClr val="FF0000"/>
                </a:solidFill>
              </a:rPr>
              <a:t>o </a:t>
            </a:r>
            <a:r>
              <a:rPr lang="en-US" sz="2000" dirty="0">
                <a:solidFill>
                  <a:srgbClr val="FF0000"/>
                </a:solidFill>
              </a:rPr>
              <a:t>) / S</a:t>
            </a:r>
            <a:r>
              <a:rPr lang="en-US" sz="2000" baseline="-25000" dirty="0">
                <a:solidFill>
                  <a:srgbClr val="FF0000"/>
                </a:solidFill>
              </a:rPr>
              <a:t>i</a:t>
            </a:r>
          </a:p>
          <a:p>
            <a:pPr>
              <a:buNone/>
            </a:pPr>
            <a:endParaRPr lang="en-US" sz="2000" dirty="0">
              <a:solidFill>
                <a:srgbClr val="FF0000"/>
              </a:solidFill>
            </a:endParaRPr>
          </a:p>
          <a:p>
            <a:pPr eaLnBrk="1" hangingPunct="1">
              <a:buFontTx/>
              <a:buNone/>
            </a:pPr>
            <a:r>
              <a:rPr lang="en-US" sz="2000" dirty="0"/>
              <a:t>So the freshwater input calculated from the difference in salinity between inflow and outflow equals the net precipitation, evaporation, runoff</a:t>
            </a:r>
            <a:endParaRPr lang="en-US" sz="2000" dirty="0">
              <a:sym typeface="Symbol" charset="2"/>
            </a:endParaRPr>
          </a:p>
        </p:txBody>
      </p:sp>
    </p:spTree>
    <p:extLst>
      <p:ext uri="{BB962C8B-B14F-4D97-AF65-F5344CB8AC3E}">
        <p14:creationId xmlns:p14="http://schemas.microsoft.com/office/powerpoint/2010/main" val="5088156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64" y="91296"/>
            <a:ext cx="8839200" cy="609600"/>
          </a:xfrm>
        </p:spPr>
        <p:txBody>
          <a:bodyPr>
            <a:noAutofit/>
          </a:bodyPr>
          <a:lstStyle/>
          <a:p>
            <a:pPr eaLnBrk="1" hangingPunct="1"/>
            <a:r>
              <a:rPr lang="en-US" sz="2800" dirty="0"/>
              <a:t>Freshwater transport: Mediterranean and Black Seas</a:t>
            </a:r>
          </a:p>
        </p:txBody>
      </p:sp>
      <p:sp>
        <p:nvSpPr>
          <p:cNvPr id="48131" name="Text Box 6"/>
          <p:cNvSpPr txBox="1">
            <a:spLocks noChangeArrowheads="1"/>
          </p:cNvSpPr>
          <p:nvPr/>
        </p:nvSpPr>
        <p:spPr bwMode="auto">
          <a:xfrm>
            <a:off x="609600" y="3429000"/>
            <a:ext cx="8229600" cy="400050"/>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FF0000"/>
                </a:solidFill>
                <a:latin typeface="Verdana" charset="0"/>
              </a:rPr>
              <a:t>Evaporative basin                                    Runoff/precipitation</a:t>
            </a:r>
          </a:p>
        </p:txBody>
      </p:sp>
      <p:sp>
        <p:nvSpPr>
          <p:cNvPr id="48132" name="Text Box 7"/>
          <p:cNvSpPr txBox="1">
            <a:spLocks noChangeArrowheads="1"/>
          </p:cNvSpPr>
          <p:nvPr/>
        </p:nvSpPr>
        <p:spPr bwMode="auto">
          <a:xfrm>
            <a:off x="3962400" y="3505200"/>
            <a:ext cx="3429000" cy="369888"/>
          </a:xfrm>
          <a:prstGeom prst="rect">
            <a:avLst/>
          </a:prstGeom>
          <a:noFill/>
          <a:ln w="9525">
            <a:noFill/>
            <a:miter lim="800000"/>
            <a:headEnd/>
            <a:tailEnd/>
          </a:ln>
        </p:spPr>
        <p:txBody>
          <a:bodyPr>
            <a:prstTxWarp prst="textNoShape">
              <a:avLst/>
            </a:prstTxWarp>
            <a:spAutoFit/>
          </a:bodyPr>
          <a:lstStyle/>
          <a:p>
            <a:pPr>
              <a:spcBef>
                <a:spcPct val="50000"/>
              </a:spcBef>
            </a:pPr>
            <a:r>
              <a:rPr lang="en-US" sz="1800">
                <a:solidFill>
                  <a:srgbClr val="000000"/>
                </a:solidFill>
              </a:rPr>
              <a:t>DPO  Figure 5.3</a:t>
            </a:r>
          </a:p>
        </p:txBody>
      </p:sp>
      <p:pic>
        <p:nvPicPr>
          <p:cNvPr id="48133" name="Picture 7" descr="fig5.3_black_med_DPO.pdf"/>
          <p:cNvPicPr>
            <a:picLocks noChangeAspect="1"/>
          </p:cNvPicPr>
          <p:nvPr/>
        </p:nvPicPr>
        <p:blipFill>
          <a:blip r:embed="rId3"/>
          <a:srcRect l="12943" t="9242" r="15160" b="73251"/>
          <a:stretch>
            <a:fillRect/>
          </a:stretch>
        </p:blipFill>
        <p:spPr bwMode="auto">
          <a:xfrm>
            <a:off x="609600" y="914400"/>
            <a:ext cx="8221663" cy="2590800"/>
          </a:xfrm>
          <a:prstGeom prst="rect">
            <a:avLst/>
          </a:prstGeom>
          <a:solidFill>
            <a:schemeClr val="bg1"/>
          </a:solidFill>
          <a:ln w="9525">
            <a:noFill/>
            <a:miter lim="800000"/>
            <a:headEnd/>
            <a:tailEnd/>
          </a:ln>
        </p:spPr>
      </p:pic>
      <p:pic>
        <p:nvPicPr>
          <p:cNvPr id="48135" name="Picture 6" descr="figS8.19a_med_scheme.pdf"/>
          <p:cNvPicPr>
            <a:picLocks noChangeAspect="1"/>
          </p:cNvPicPr>
          <p:nvPr/>
        </p:nvPicPr>
        <p:blipFill>
          <a:blip r:embed="rId4"/>
          <a:srcRect/>
          <a:stretch>
            <a:fillRect/>
          </a:stretch>
        </p:blipFill>
        <p:spPr bwMode="auto">
          <a:xfrm>
            <a:off x="0" y="4030663"/>
            <a:ext cx="4775200" cy="2827337"/>
          </a:xfrm>
          <a:prstGeom prst="rect">
            <a:avLst/>
          </a:prstGeom>
          <a:noFill/>
          <a:ln w="9525">
            <a:noFill/>
            <a:miter lim="800000"/>
            <a:headEnd/>
            <a:tailEnd/>
          </a:ln>
        </p:spPr>
      </p:pic>
      <p:pic>
        <p:nvPicPr>
          <p:cNvPr id="48136" name="Picture 7" descr="figS8.20a_blacksea_scheme.pdf"/>
          <p:cNvPicPr>
            <a:picLocks noChangeAspect="1"/>
          </p:cNvPicPr>
          <p:nvPr/>
        </p:nvPicPr>
        <p:blipFill>
          <a:blip r:embed="rId5"/>
          <a:srcRect/>
          <a:stretch>
            <a:fillRect/>
          </a:stretch>
        </p:blipFill>
        <p:spPr bwMode="auto">
          <a:xfrm>
            <a:off x="4953000" y="4038600"/>
            <a:ext cx="3478213" cy="2560638"/>
          </a:xfrm>
          <a:prstGeom prst="rect">
            <a:avLst/>
          </a:prstGeom>
          <a:noFill/>
          <a:ln w="9525">
            <a:noFill/>
            <a:miter lim="800000"/>
            <a:headEnd/>
            <a:tailEnd/>
          </a:ln>
        </p:spPr>
      </p:pic>
      <p:cxnSp>
        <p:nvCxnSpPr>
          <p:cNvPr id="48137" name="Straight Connector 9"/>
          <p:cNvCxnSpPr>
            <a:cxnSpLocks noChangeShapeType="1"/>
          </p:cNvCxnSpPr>
          <p:nvPr/>
        </p:nvCxnSpPr>
        <p:spPr bwMode="auto">
          <a:xfrm rot="5400000">
            <a:off x="569913" y="5600700"/>
            <a:ext cx="382588" cy="1587"/>
          </a:xfrm>
          <a:prstGeom prst="line">
            <a:avLst/>
          </a:prstGeom>
          <a:noFill/>
          <a:ln w="76200">
            <a:solidFill>
              <a:srgbClr val="FF0000"/>
            </a:solidFill>
            <a:round/>
            <a:headEnd/>
            <a:tailEnd/>
          </a:ln>
        </p:spPr>
      </p:cxnSp>
      <p:cxnSp>
        <p:nvCxnSpPr>
          <p:cNvPr id="48138" name="Straight Connector 11"/>
          <p:cNvCxnSpPr>
            <a:cxnSpLocks noChangeShapeType="1"/>
          </p:cNvCxnSpPr>
          <p:nvPr/>
        </p:nvCxnSpPr>
        <p:spPr bwMode="auto">
          <a:xfrm>
            <a:off x="5715000" y="5638800"/>
            <a:ext cx="227013" cy="152400"/>
          </a:xfrm>
          <a:prstGeom prst="line">
            <a:avLst/>
          </a:prstGeom>
          <a:noFill/>
          <a:ln w="76200">
            <a:solidFill>
              <a:srgbClr val="FF0000"/>
            </a:solidFill>
            <a:round/>
            <a:headEnd/>
            <a:tailEnd/>
          </a:ln>
        </p:spPr>
      </p:cxnSp>
    </p:spTree>
    <p:extLst>
      <p:ext uri="{BB962C8B-B14F-4D97-AF65-F5344CB8AC3E}">
        <p14:creationId xmlns:p14="http://schemas.microsoft.com/office/powerpoint/2010/main" val="912375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Lagrangian</a:t>
            </a:r>
            <a:r>
              <a:rPr lang="en-US" dirty="0"/>
              <a:t> and </a:t>
            </a:r>
            <a:r>
              <a:rPr lang="en-US" dirty="0" err="1"/>
              <a:t>Eulerian</a:t>
            </a:r>
            <a:endParaRPr lang="en-US" dirty="0"/>
          </a:p>
        </p:txBody>
      </p:sp>
      <p:sp>
        <p:nvSpPr>
          <p:cNvPr id="3" name="Content Placeholder 2"/>
          <p:cNvSpPr>
            <a:spLocks noGrp="1"/>
          </p:cNvSpPr>
          <p:nvPr>
            <p:ph idx="1"/>
          </p:nvPr>
        </p:nvSpPr>
        <p:spPr>
          <a:xfrm>
            <a:off x="457200" y="1600200"/>
            <a:ext cx="8229600" cy="4998350"/>
          </a:xfrm>
        </p:spPr>
        <p:txBody>
          <a:bodyPr/>
          <a:lstStyle/>
          <a:p>
            <a:r>
              <a:rPr lang="en-US" dirty="0" err="1"/>
              <a:t>Lagrangian</a:t>
            </a:r>
            <a:endParaRPr lang="en-US" dirty="0"/>
          </a:p>
          <a:p>
            <a:pPr lvl="1"/>
            <a:r>
              <a:rPr lang="en-US" dirty="0"/>
              <a:t>Particle view of the fluid</a:t>
            </a:r>
          </a:p>
          <a:p>
            <a:pPr lvl="1"/>
            <a:r>
              <a:rPr lang="en-US" dirty="0"/>
              <a:t>Describes the trajectory of a specific water parcel</a:t>
            </a:r>
          </a:p>
          <a:p>
            <a:pPr lvl="1"/>
            <a:r>
              <a:rPr lang="en-US" dirty="0" err="1"/>
              <a:t>Obs</a:t>
            </a:r>
            <a:r>
              <a:rPr lang="en-US" dirty="0"/>
              <a:t> platform: drifters, floats</a:t>
            </a:r>
          </a:p>
          <a:p>
            <a:r>
              <a:rPr lang="en-US" dirty="0" err="1"/>
              <a:t>Eulerian</a:t>
            </a:r>
            <a:endParaRPr lang="en-US" dirty="0"/>
          </a:p>
          <a:p>
            <a:pPr lvl="1"/>
            <a:r>
              <a:rPr lang="en-US" dirty="0"/>
              <a:t>Field view of the fluid</a:t>
            </a:r>
          </a:p>
          <a:p>
            <a:pPr lvl="1"/>
            <a:r>
              <a:rPr lang="en-US" dirty="0"/>
              <a:t>Describes the motion at a specific location (</a:t>
            </a:r>
            <a:r>
              <a:rPr lang="en-US" dirty="0" err="1"/>
              <a:t>x,y,z</a:t>
            </a:r>
            <a:r>
              <a:rPr lang="en-US" dirty="0"/>
              <a:t>) and time (t)</a:t>
            </a:r>
          </a:p>
          <a:p>
            <a:pPr lvl="1"/>
            <a:r>
              <a:rPr lang="en-US" dirty="0" err="1"/>
              <a:t>Obs</a:t>
            </a:r>
            <a:r>
              <a:rPr lang="en-US" dirty="0"/>
              <a:t> platform: ocean time series, mooring</a:t>
            </a:r>
          </a:p>
        </p:txBody>
      </p:sp>
    </p:spTree>
    <p:extLst>
      <p:ext uri="{BB962C8B-B14F-4D97-AF65-F5344CB8AC3E}">
        <p14:creationId xmlns:p14="http://schemas.microsoft.com/office/powerpoint/2010/main" val="39946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drifterfig"/>
          <p:cNvPicPr>
            <a:picLocks noChangeAspect="1" noChangeArrowheads="1"/>
          </p:cNvPicPr>
          <p:nvPr/>
        </p:nvPicPr>
        <p:blipFill>
          <a:blip r:embed="rId3"/>
          <a:srcRect b="19563"/>
          <a:stretch>
            <a:fillRect/>
          </a:stretch>
        </p:blipFill>
        <p:spPr bwMode="auto">
          <a:xfrm>
            <a:off x="0" y="2667000"/>
            <a:ext cx="3649663" cy="3886200"/>
          </a:xfrm>
          <a:prstGeom prst="rect">
            <a:avLst/>
          </a:prstGeom>
          <a:noFill/>
          <a:ln w="9525">
            <a:noFill/>
            <a:miter lim="800000"/>
            <a:headEnd/>
            <a:tailEnd/>
          </a:ln>
        </p:spPr>
      </p:pic>
      <p:sp>
        <p:nvSpPr>
          <p:cNvPr id="32771" name="Text Box 5"/>
          <p:cNvSpPr txBox="1">
            <a:spLocks noChangeArrowheads="1"/>
          </p:cNvSpPr>
          <p:nvPr/>
        </p:nvSpPr>
        <p:spPr bwMode="auto">
          <a:xfrm>
            <a:off x="609600" y="762000"/>
            <a:ext cx="3810000" cy="1570038"/>
          </a:xfrm>
          <a:prstGeom prst="rect">
            <a:avLst/>
          </a:prstGeom>
          <a:noFill/>
          <a:ln w="9525">
            <a:noFill/>
            <a:miter lim="800000"/>
            <a:headEnd/>
            <a:tailEnd/>
          </a:ln>
        </p:spPr>
        <p:txBody>
          <a:bodyPr>
            <a:prstTxWarp prst="textNoShape">
              <a:avLst/>
            </a:prstTxWarp>
            <a:spAutoFit/>
          </a:bodyPr>
          <a:lstStyle/>
          <a:p>
            <a:r>
              <a:rPr lang="en-US" dirty="0">
                <a:solidFill>
                  <a:srgbClr val="0000FF"/>
                </a:solidFill>
                <a:latin typeface="Verdana" pitchFamily="-104" charset="0"/>
              </a:rPr>
              <a:t>Surface drifters: velocity and a few sensors (SST, SSS, air pressure are common)</a:t>
            </a:r>
          </a:p>
        </p:txBody>
      </p:sp>
      <p:sp>
        <p:nvSpPr>
          <p:cNvPr id="32772" name="Title 5"/>
          <p:cNvSpPr>
            <a:spLocks noGrp="1"/>
          </p:cNvSpPr>
          <p:nvPr>
            <p:ph type="title"/>
          </p:nvPr>
        </p:nvSpPr>
        <p:spPr>
          <a:xfrm>
            <a:off x="457200" y="110067"/>
            <a:ext cx="8229600" cy="550333"/>
          </a:xfrm>
        </p:spPr>
        <p:txBody>
          <a:bodyPr>
            <a:normAutofit fontScale="90000"/>
          </a:bodyPr>
          <a:lstStyle/>
          <a:p>
            <a:r>
              <a:rPr lang="en-US" sz="3200" dirty="0">
                <a:ea typeface="ＭＳ Ｐゴシック" pitchFamily="-104" charset="-128"/>
                <a:cs typeface="ＭＳ Ｐゴシック" pitchFamily="-104" charset="-128"/>
              </a:rPr>
              <a:t>Autonomous (</a:t>
            </a:r>
            <a:r>
              <a:rPr lang="en-US" sz="3200" dirty="0" err="1">
                <a:ea typeface="ＭＳ Ｐゴシック" pitchFamily="-104" charset="-128"/>
                <a:cs typeface="ＭＳ Ｐゴシック" pitchFamily="-104" charset="-128"/>
              </a:rPr>
              <a:t>Lagrangian</a:t>
            </a:r>
            <a:r>
              <a:rPr lang="en-US" sz="3200" dirty="0">
                <a:ea typeface="ＭＳ Ｐゴシック" pitchFamily="-104" charset="-128"/>
                <a:cs typeface="ＭＳ Ｐゴシック" pitchFamily="-104" charset="-128"/>
              </a:rPr>
              <a:t>) observation</a:t>
            </a:r>
          </a:p>
        </p:txBody>
      </p:sp>
      <p:pic>
        <p:nvPicPr>
          <p:cNvPr id="32773" name="Picture 3"/>
          <p:cNvPicPr>
            <a:picLocks noChangeAspect="1" noChangeArrowheads="1"/>
          </p:cNvPicPr>
          <p:nvPr/>
        </p:nvPicPr>
        <p:blipFill>
          <a:blip r:embed="rId4"/>
          <a:srcRect/>
          <a:stretch>
            <a:fillRect/>
          </a:stretch>
        </p:blipFill>
        <p:spPr bwMode="auto">
          <a:xfrm>
            <a:off x="4876800" y="762000"/>
            <a:ext cx="3565525" cy="2971800"/>
          </a:xfrm>
          <a:prstGeom prst="rect">
            <a:avLst/>
          </a:prstGeom>
          <a:noFill/>
          <a:ln w="9525">
            <a:noFill/>
            <a:miter lim="800000"/>
            <a:headEnd/>
            <a:tailEnd/>
          </a:ln>
        </p:spPr>
      </p:pic>
      <p:pic>
        <p:nvPicPr>
          <p:cNvPr id="32774" name="Picture 6"/>
          <p:cNvPicPr>
            <a:picLocks noChangeAspect="1"/>
          </p:cNvPicPr>
          <p:nvPr/>
        </p:nvPicPr>
        <p:blipFill>
          <a:blip r:embed="rId5"/>
          <a:srcRect/>
          <a:stretch>
            <a:fillRect/>
          </a:stretch>
        </p:blipFill>
        <p:spPr bwMode="auto">
          <a:xfrm>
            <a:off x="3659188" y="3871913"/>
            <a:ext cx="5484812" cy="2986087"/>
          </a:xfrm>
          <a:prstGeom prst="rect">
            <a:avLst/>
          </a:prstGeom>
          <a:noFill/>
          <a:ln w="9525">
            <a:noFill/>
            <a:miter lim="800000"/>
            <a:headEnd/>
            <a:tailEnd/>
          </a:ln>
        </p:spPr>
      </p:pic>
    </p:spTree>
    <p:extLst>
      <p:ext uri="{BB962C8B-B14F-4D97-AF65-F5344CB8AC3E}">
        <p14:creationId xmlns:p14="http://schemas.microsoft.com/office/powerpoint/2010/main" val="3159504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photo"/>
          <p:cNvPicPr>
            <a:picLocks noChangeAspect="1" noChangeArrowheads="1"/>
          </p:cNvPicPr>
          <p:nvPr/>
        </p:nvPicPr>
        <p:blipFill>
          <a:blip r:embed="rId3">
            <a:lum bright="-12000" contrast="-16000"/>
          </a:blip>
          <a:srcRect l="13635"/>
          <a:stretch>
            <a:fillRect/>
          </a:stretch>
        </p:blipFill>
        <p:spPr bwMode="auto">
          <a:xfrm>
            <a:off x="287867" y="1041400"/>
            <a:ext cx="1981200" cy="2981325"/>
          </a:xfrm>
          <a:prstGeom prst="rect">
            <a:avLst/>
          </a:prstGeom>
          <a:noFill/>
          <a:ln w="9525">
            <a:noFill/>
            <a:miter lim="800000"/>
            <a:headEnd/>
            <a:tailEnd/>
          </a:ln>
        </p:spPr>
      </p:pic>
      <p:sp>
        <p:nvSpPr>
          <p:cNvPr id="36867" name="Title 5"/>
          <p:cNvSpPr>
            <a:spLocks noGrp="1"/>
          </p:cNvSpPr>
          <p:nvPr>
            <p:ph type="title"/>
          </p:nvPr>
        </p:nvSpPr>
        <p:spPr>
          <a:xfrm>
            <a:off x="287867" y="0"/>
            <a:ext cx="8246533" cy="685800"/>
          </a:xfrm>
        </p:spPr>
        <p:txBody>
          <a:bodyPr>
            <a:normAutofit fontScale="90000"/>
          </a:bodyPr>
          <a:lstStyle/>
          <a:p>
            <a:r>
              <a:rPr lang="en-US" dirty="0">
                <a:ea typeface="ＭＳ Ｐゴシック" pitchFamily="-104" charset="-128"/>
                <a:cs typeface="ＭＳ Ｐゴシック" pitchFamily="-104" charset="-128"/>
              </a:rPr>
              <a:t>ARGO: subsurface, free-drifting floats</a:t>
            </a:r>
          </a:p>
        </p:txBody>
      </p:sp>
      <p:pic>
        <p:nvPicPr>
          <p:cNvPr id="36868" name="Picture 5"/>
          <p:cNvPicPr>
            <a:picLocks noChangeAspect="1"/>
          </p:cNvPicPr>
          <p:nvPr/>
        </p:nvPicPr>
        <p:blipFill>
          <a:blip r:embed="rId4"/>
          <a:srcRect l="6770" b="8424"/>
          <a:stretch>
            <a:fillRect/>
          </a:stretch>
        </p:blipFill>
        <p:spPr bwMode="auto">
          <a:xfrm>
            <a:off x="2590800" y="3683000"/>
            <a:ext cx="6172200" cy="2801938"/>
          </a:xfrm>
          <a:prstGeom prst="rect">
            <a:avLst/>
          </a:prstGeom>
          <a:noFill/>
          <a:ln w="9525">
            <a:noFill/>
            <a:miter lim="800000"/>
            <a:headEnd/>
            <a:tailEnd/>
          </a:ln>
        </p:spPr>
      </p:pic>
      <p:sp>
        <p:nvSpPr>
          <p:cNvPr id="8" name="TextBox 10"/>
          <p:cNvSpPr txBox="1">
            <a:spLocks noChangeArrowheads="1"/>
          </p:cNvSpPr>
          <p:nvPr/>
        </p:nvSpPr>
        <p:spPr bwMode="auto">
          <a:xfrm>
            <a:off x="2590800" y="838200"/>
            <a:ext cx="6324600" cy="2308324"/>
          </a:xfrm>
          <a:prstGeom prst="rect">
            <a:avLst/>
          </a:prstGeom>
          <a:noFill/>
          <a:ln w="9525">
            <a:noFill/>
            <a:miter lim="800000"/>
            <a:headEnd/>
            <a:tailEnd/>
          </a:ln>
        </p:spPr>
        <p:txBody>
          <a:bodyPr>
            <a:prstTxWarp prst="textNoShape">
              <a:avLst/>
            </a:prstTxWarp>
            <a:spAutoFit/>
          </a:bodyPr>
          <a:lstStyle/>
          <a:p>
            <a:pPr>
              <a:defRPr/>
            </a:pPr>
            <a:r>
              <a:rPr lang="en-US" dirty="0">
                <a:solidFill>
                  <a:srgbClr val="FF120C"/>
                </a:solidFill>
                <a:latin typeface="+mn-lt"/>
              </a:rPr>
              <a:t>Profile to 2000 m and tracked every 5 to 10 days</a:t>
            </a:r>
            <a:endParaRPr lang="en-US" dirty="0">
              <a:solidFill>
                <a:srgbClr val="000000"/>
              </a:solidFill>
              <a:latin typeface="+mn-lt"/>
            </a:endParaRPr>
          </a:p>
          <a:p>
            <a:pPr>
              <a:defRPr/>
            </a:pPr>
            <a:endParaRPr lang="en-US" dirty="0">
              <a:solidFill>
                <a:srgbClr val="000000"/>
              </a:solidFill>
              <a:latin typeface="+mn-lt"/>
            </a:endParaRPr>
          </a:p>
          <a:p>
            <a:pPr>
              <a:defRPr/>
            </a:pPr>
            <a:r>
              <a:rPr lang="en-US" dirty="0">
                <a:solidFill>
                  <a:srgbClr val="000000"/>
                </a:solidFill>
                <a:latin typeface="+mn-lt"/>
              </a:rPr>
              <a:t>Best for repeat profiling of water column (core ARGO mission measures T</a:t>
            </a:r>
            <a:r>
              <a:rPr lang="en-US" dirty="0">
                <a:solidFill>
                  <a:srgbClr val="000000"/>
                </a:solidFill>
              </a:rPr>
              <a:t> and</a:t>
            </a:r>
            <a:r>
              <a:rPr lang="en-US" dirty="0">
                <a:solidFill>
                  <a:srgbClr val="000000"/>
                </a:solidFill>
                <a:latin typeface="+mn-lt"/>
              </a:rPr>
              <a:t> S only, but newer generation floats can also measure O</a:t>
            </a:r>
            <a:r>
              <a:rPr lang="en-US" baseline="-25000" dirty="0">
                <a:solidFill>
                  <a:srgbClr val="000000"/>
                </a:solidFill>
                <a:latin typeface="+mn-lt"/>
              </a:rPr>
              <a:t>2</a:t>
            </a:r>
            <a:r>
              <a:rPr lang="en-US" dirty="0">
                <a:solidFill>
                  <a:srgbClr val="000000"/>
                </a:solidFill>
                <a:latin typeface="+mn-lt"/>
              </a:rPr>
              <a:t>, NO</a:t>
            </a:r>
            <a:r>
              <a:rPr lang="en-US" baseline="-25000" dirty="0">
                <a:solidFill>
                  <a:srgbClr val="000000"/>
                </a:solidFill>
                <a:latin typeface="+mn-lt"/>
              </a:rPr>
              <a:t>3</a:t>
            </a:r>
            <a:r>
              <a:rPr lang="en-US" dirty="0">
                <a:solidFill>
                  <a:srgbClr val="000000"/>
                </a:solidFill>
                <a:latin typeface="+mn-lt"/>
              </a:rPr>
              <a:t>, pH, </a:t>
            </a:r>
            <a:r>
              <a:rPr lang="en-US" dirty="0" err="1">
                <a:solidFill>
                  <a:srgbClr val="000000"/>
                </a:solidFill>
                <a:latin typeface="+mn-lt"/>
              </a:rPr>
              <a:t>chl</a:t>
            </a:r>
            <a:r>
              <a:rPr lang="en-US" dirty="0">
                <a:solidFill>
                  <a:srgbClr val="000000"/>
                </a:solidFill>
                <a:latin typeface="+mn-lt"/>
              </a:rPr>
              <a:t> fluorescence)</a:t>
            </a:r>
          </a:p>
          <a:p>
            <a:pPr eaLnBrk="1" hangingPunct="1">
              <a:defRPr/>
            </a:pPr>
            <a:endParaRPr lang="de-DE" dirty="0">
              <a:solidFill>
                <a:srgbClr val="000000"/>
              </a:solidFill>
              <a:latin typeface="+mn-lt"/>
            </a:endParaRPr>
          </a:p>
          <a:p>
            <a:pPr eaLnBrk="1" hangingPunct="1">
              <a:defRPr/>
            </a:pPr>
            <a:r>
              <a:rPr lang="de-DE" dirty="0">
                <a:solidFill>
                  <a:srgbClr val="000000"/>
                </a:solidFill>
                <a:latin typeface="+mn-lt"/>
              </a:rPr>
              <a:t>Up to 180 </a:t>
            </a:r>
            <a:r>
              <a:rPr lang="de-DE" dirty="0" err="1">
                <a:solidFill>
                  <a:srgbClr val="000000"/>
                </a:solidFill>
                <a:latin typeface="+mn-lt"/>
              </a:rPr>
              <a:t>profiles</a:t>
            </a:r>
            <a:r>
              <a:rPr lang="de-DE" dirty="0">
                <a:solidFill>
                  <a:srgbClr val="000000"/>
                </a:solidFill>
                <a:latin typeface="+mn-lt"/>
              </a:rPr>
              <a:t> </a:t>
            </a:r>
            <a:r>
              <a:rPr lang="de-DE" dirty="0" err="1">
                <a:solidFill>
                  <a:srgbClr val="000000"/>
                </a:solidFill>
                <a:latin typeface="+mn-lt"/>
              </a:rPr>
              <a:t>for</a:t>
            </a:r>
            <a:r>
              <a:rPr lang="de-DE" dirty="0">
                <a:solidFill>
                  <a:srgbClr val="000000"/>
                </a:solidFill>
                <a:latin typeface="+mn-lt"/>
              </a:rPr>
              <a:t> </a:t>
            </a:r>
            <a:r>
              <a:rPr lang="de-DE" dirty="0" err="1">
                <a:solidFill>
                  <a:srgbClr val="000000"/>
                </a:solidFill>
                <a:latin typeface="+mn-lt"/>
              </a:rPr>
              <a:t>the</a:t>
            </a:r>
            <a:r>
              <a:rPr lang="de-DE" dirty="0">
                <a:solidFill>
                  <a:srgbClr val="000000"/>
                </a:solidFill>
                <a:latin typeface="+mn-lt"/>
              </a:rPr>
              <a:t> </a:t>
            </a:r>
            <a:r>
              <a:rPr lang="de-DE" dirty="0" err="1">
                <a:solidFill>
                  <a:srgbClr val="000000"/>
                </a:solidFill>
                <a:latin typeface="+mn-lt"/>
              </a:rPr>
              <a:t>life</a:t>
            </a:r>
            <a:r>
              <a:rPr lang="de-DE" dirty="0">
                <a:solidFill>
                  <a:srgbClr val="000000"/>
                </a:solidFill>
                <a:latin typeface="+mn-lt"/>
              </a:rPr>
              <a:t> </a:t>
            </a:r>
            <a:r>
              <a:rPr lang="de-DE" dirty="0" err="1">
                <a:solidFill>
                  <a:srgbClr val="000000"/>
                </a:solidFill>
                <a:latin typeface="+mn-lt"/>
              </a:rPr>
              <a:t>of</a:t>
            </a:r>
            <a:r>
              <a:rPr lang="de-DE" dirty="0">
                <a:solidFill>
                  <a:srgbClr val="000000"/>
                </a:solidFill>
                <a:latin typeface="+mn-lt"/>
              </a:rPr>
              <a:t> </a:t>
            </a:r>
            <a:r>
              <a:rPr lang="de-DE" dirty="0" err="1">
                <a:solidFill>
                  <a:srgbClr val="000000"/>
                </a:solidFill>
                <a:latin typeface="+mn-lt"/>
              </a:rPr>
              <a:t>battery</a:t>
            </a:r>
            <a:r>
              <a:rPr lang="de-DE" dirty="0">
                <a:solidFill>
                  <a:srgbClr val="000000"/>
                </a:solidFill>
                <a:latin typeface="+mn-lt"/>
              </a:rPr>
              <a:t> </a:t>
            </a:r>
            <a:r>
              <a:rPr lang="de-DE" dirty="0" err="1">
                <a:solidFill>
                  <a:srgbClr val="000000"/>
                </a:solidFill>
                <a:latin typeface="+mn-lt"/>
              </a:rPr>
              <a:t>cell</a:t>
            </a:r>
            <a:endParaRPr lang="de-DE" dirty="0">
              <a:solidFill>
                <a:srgbClr val="000000"/>
              </a:solidFill>
              <a:latin typeface="+mn-lt"/>
            </a:endParaRPr>
          </a:p>
          <a:p>
            <a:pPr>
              <a:defRPr/>
            </a:pPr>
            <a:endParaRPr lang="en-US" dirty="0">
              <a:solidFill>
                <a:srgbClr val="000000"/>
              </a:solidFill>
              <a:latin typeface="Times" charset="0"/>
            </a:endParaRPr>
          </a:p>
        </p:txBody>
      </p:sp>
    </p:spTree>
    <p:extLst>
      <p:ext uri="{BB962C8B-B14F-4D97-AF65-F5344CB8AC3E}">
        <p14:creationId xmlns:p14="http://schemas.microsoft.com/office/powerpoint/2010/main" val="40437426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tlas"/>
          <p:cNvPicPr>
            <a:picLocks noChangeAspect="1" noChangeArrowheads="1"/>
          </p:cNvPicPr>
          <p:nvPr/>
        </p:nvPicPr>
        <p:blipFill>
          <a:blip r:embed="rId3">
            <a:lum bright="8000"/>
          </a:blip>
          <a:srcRect l="6248" t="6499" r="6248" b="4500"/>
          <a:stretch>
            <a:fillRect/>
          </a:stretch>
        </p:blipFill>
        <p:spPr bwMode="auto">
          <a:xfrm>
            <a:off x="609600" y="1295400"/>
            <a:ext cx="3295650" cy="5334000"/>
          </a:xfrm>
          <a:prstGeom prst="rect">
            <a:avLst/>
          </a:prstGeom>
          <a:noFill/>
          <a:ln w="9525">
            <a:noFill/>
            <a:miter lim="800000"/>
            <a:headEnd/>
            <a:tailEnd/>
          </a:ln>
        </p:spPr>
      </p:pic>
      <p:pic>
        <p:nvPicPr>
          <p:cNvPr id="38915" name="Picture 4" descr="animate_mooring4_small"/>
          <p:cNvPicPr>
            <a:picLocks noChangeAspect="1" noChangeArrowheads="1"/>
          </p:cNvPicPr>
          <p:nvPr/>
        </p:nvPicPr>
        <p:blipFill>
          <a:blip r:embed="rId4"/>
          <a:srcRect/>
          <a:stretch>
            <a:fillRect/>
          </a:stretch>
        </p:blipFill>
        <p:spPr bwMode="auto">
          <a:xfrm>
            <a:off x="5464175" y="1219200"/>
            <a:ext cx="3375025" cy="6019800"/>
          </a:xfrm>
          <a:prstGeom prst="rect">
            <a:avLst/>
          </a:prstGeom>
          <a:noFill/>
          <a:ln w="9525">
            <a:noFill/>
            <a:miter lim="800000"/>
            <a:headEnd/>
            <a:tailEnd/>
          </a:ln>
        </p:spPr>
      </p:pic>
      <p:sp>
        <p:nvSpPr>
          <p:cNvPr id="38916" name="Text Box 5"/>
          <p:cNvSpPr txBox="1">
            <a:spLocks noChangeArrowheads="1"/>
          </p:cNvSpPr>
          <p:nvPr/>
        </p:nvSpPr>
        <p:spPr bwMode="auto">
          <a:xfrm>
            <a:off x="152400" y="557748"/>
            <a:ext cx="8778875" cy="830263"/>
          </a:xfrm>
          <a:prstGeom prst="rect">
            <a:avLst/>
          </a:prstGeom>
          <a:noFill/>
          <a:ln w="9525">
            <a:noFill/>
            <a:miter lim="800000"/>
            <a:headEnd/>
            <a:tailEnd/>
          </a:ln>
        </p:spPr>
        <p:txBody>
          <a:bodyPr>
            <a:prstTxWarp prst="textNoShape">
              <a:avLst/>
            </a:prstTxWarp>
            <a:spAutoFit/>
          </a:bodyPr>
          <a:lstStyle/>
          <a:p>
            <a:r>
              <a:rPr lang="de-DE" dirty="0">
                <a:solidFill>
                  <a:srgbClr val="000000"/>
                </a:solidFill>
              </a:rPr>
              <a:t>Moorings </a:t>
            </a:r>
            <a:r>
              <a:rPr lang="de-DE" dirty="0" err="1">
                <a:solidFill>
                  <a:srgbClr val="000000"/>
                </a:solidFill>
              </a:rPr>
              <a:t>can</a:t>
            </a:r>
            <a:r>
              <a:rPr lang="de-DE" dirty="0">
                <a:solidFill>
                  <a:srgbClr val="000000"/>
                </a:solidFill>
              </a:rPr>
              <a:t> sample </a:t>
            </a:r>
            <a:r>
              <a:rPr lang="de-DE" dirty="0" err="1">
                <a:solidFill>
                  <a:srgbClr val="000000"/>
                </a:solidFill>
              </a:rPr>
              <a:t>with</a:t>
            </a:r>
            <a:r>
              <a:rPr lang="de-DE" dirty="0">
                <a:solidFill>
                  <a:srgbClr val="000000"/>
                </a:solidFill>
              </a:rPr>
              <a:t> high rate, </a:t>
            </a:r>
            <a:r>
              <a:rPr lang="de-DE" dirty="0" err="1">
                <a:solidFill>
                  <a:srgbClr val="000000"/>
                </a:solidFill>
              </a:rPr>
              <a:t>from</a:t>
            </a:r>
            <a:r>
              <a:rPr lang="de-DE" dirty="0">
                <a:solidFill>
                  <a:srgbClr val="000000"/>
                </a:solidFill>
              </a:rPr>
              <a:t> </a:t>
            </a:r>
            <a:r>
              <a:rPr lang="de-DE" dirty="0" err="1">
                <a:solidFill>
                  <a:srgbClr val="000000"/>
                </a:solidFill>
              </a:rPr>
              <a:t>surface</a:t>
            </a:r>
            <a:r>
              <a:rPr lang="de-DE" dirty="0">
                <a:solidFill>
                  <a:srgbClr val="000000"/>
                </a:solidFill>
              </a:rPr>
              <a:t> </a:t>
            </a:r>
            <a:r>
              <a:rPr lang="de-DE" dirty="0" err="1">
                <a:solidFill>
                  <a:srgbClr val="000000"/>
                </a:solidFill>
              </a:rPr>
              <a:t>to</a:t>
            </a:r>
            <a:r>
              <a:rPr lang="de-DE" dirty="0">
                <a:solidFill>
                  <a:srgbClr val="000000"/>
                </a:solidFill>
              </a:rPr>
              <a:t> </a:t>
            </a:r>
            <a:r>
              <a:rPr lang="de-DE" dirty="0" err="1">
                <a:solidFill>
                  <a:srgbClr val="000000"/>
                </a:solidFill>
              </a:rPr>
              <a:t>bottom</a:t>
            </a:r>
            <a:r>
              <a:rPr lang="de-DE" dirty="0">
                <a:solidFill>
                  <a:srgbClr val="000000"/>
                </a:solidFill>
              </a:rPr>
              <a:t>, </a:t>
            </a:r>
            <a:r>
              <a:rPr lang="de-DE" dirty="0" err="1">
                <a:solidFill>
                  <a:srgbClr val="000000"/>
                </a:solidFill>
              </a:rPr>
              <a:t>many</a:t>
            </a:r>
            <a:r>
              <a:rPr lang="de-DE" dirty="0">
                <a:solidFill>
                  <a:srgbClr val="000000"/>
                </a:solidFill>
              </a:rPr>
              <a:t> </a:t>
            </a:r>
            <a:r>
              <a:rPr lang="de-DE" dirty="0" err="1">
                <a:solidFill>
                  <a:srgbClr val="000000"/>
                </a:solidFill>
              </a:rPr>
              <a:t>simultaneous</a:t>
            </a:r>
            <a:r>
              <a:rPr lang="de-DE" dirty="0">
                <a:solidFill>
                  <a:srgbClr val="000000"/>
                </a:solidFill>
              </a:rPr>
              <a:t> </a:t>
            </a:r>
            <a:r>
              <a:rPr lang="de-DE" dirty="0" err="1">
                <a:solidFill>
                  <a:srgbClr val="000000"/>
                </a:solidFill>
              </a:rPr>
              <a:t>sensors</a:t>
            </a:r>
            <a:r>
              <a:rPr lang="de-DE" dirty="0">
                <a:solidFill>
                  <a:srgbClr val="000000"/>
                </a:solidFill>
              </a:rPr>
              <a:t>, </a:t>
            </a:r>
            <a:r>
              <a:rPr lang="de-DE" dirty="0" err="1">
                <a:solidFill>
                  <a:srgbClr val="000000"/>
                </a:solidFill>
              </a:rPr>
              <a:t>and</a:t>
            </a:r>
            <a:r>
              <a:rPr lang="de-DE" dirty="0">
                <a:solidFill>
                  <a:srgbClr val="000000"/>
                </a:solidFill>
              </a:rPr>
              <a:t> </a:t>
            </a:r>
            <a:r>
              <a:rPr lang="de-DE" dirty="0" err="1">
                <a:solidFill>
                  <a:srgbClr val="000000"/>
                </a:solidFill>
              </a:rPr>
              <a:t>can</a:t>
            </a:r>
            <a:r>
              <a:rPr lang="de-DE" dirty="0">
                <a:solidFill>
                  <a:srgbClr val="000000"/>
                </a:solidFill>
              </a:rPr>
              <a:t> carry heavy </a:t>
            </a:r>
            <a:r>
              <a:rPr lang="de-DE" dirty="0" err="1">
                <a:solidFill>
                  <a:srgbClr val="000000"/>
                </a:solidFill>
              </a:rPr>
              <a:t>instruments</a:t>
            </a:r>
            <a:endParaRPr lang="de-DE" dirty="0">
              <a:solidFill>
                <a:srgbClr val="000000"/>
              </a:solidFill>
            </a:endParaRPr>
          </a:p>
        </p:txBody>
      </p:sp>
      <p:sp>
        <p:nvSpPr>
          <p:cNvPr id="38917" name="Title 5"/>
          <p:cNvSpPr>
            <a:spLocks noGrp="1"/>
          </p:cNvSpPr>
          <p:nvPr>
            <p:ph type="title"/>
          </p:nvPr>
        </p:nvSpPr>
        <p:spPr>
          <a:xfrm>
            <a:off x="0" y="0"/>
            <a:ext cx="9144000" cy="533400"/>
          </a:xfrm>
        </p:spPr>
        <p:txBody>
          <a:bodyPr>
            <a:normAutofit fontScale="90000"/>
          </a:bodyPr>
          <a:lstStyle/>
          <a:p>
            <a:r>
              <a:rPr lang="en-US" dirty="0">
                <a:ea typeface="ＭＳ Ｐゴシック" pitchFamily="-104" charset="-128"/>
                <a:cs typeface="ＭＳ Ｐゴシック" pitchFamily="-104" charset="-128"/>
              </a:rPr>
              <a:t>Mooring (fixed to bottom: </a:t>
            </a:r>
            <a:r>
              <a:rPr lang="en-US" dirty="0" err="1">
                <a:ea typeface="ＭＳ Ｐゴシック" pitchFamily="-104" charset="-128"/>
                <a:cs typeface="ＭＳ Ｐゴシック" pitchFamily="-104" charset="-128"/>
              </a:rPr>
              <a:t>Eulerian</a:t>
            </a:r>
            <a:r>
              <a:rPr lang="en-US" dirty="0">
                <a:ea typeface="ＭＳ Ｐゴシック" pitchFamily="-104" charset="-128"/>
                <a:cs typeface="ＭＳ Ｐゴシック" pitchFamily="-104" charset="-128"/>
              </a:rPr>
              <a:t>)</a:t>
            </a:r>
          </a:p>
        </p:txBody>
      </p:sp>
    </p:spTree>
    <p:extLst>
      <p:ext uri="{BB962C8B-B14F-4D97-AF65-F5344CB8AC3E}">
        <p14:creationId xmlns:p14="http://schemas.microsoft.com/office/powerpoint/2010/main" val="51320595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220133"/>
            <a:ext cx="7772400" cy="838200"/>
          </a:xfrm>
        </p:spPr>
        <p:txBody>
          <a:bodyPr>
            <a:noAutofit/>
          </a:bodyPr>
          <a:lstStyle/>
          <a:p>
            <a:r>
              <a:rPr lang="en-US" sz="3200" dirty="0">
                <a:ea typeface="ＭＳ Ｐゴシック" pitchFamily="-104" charset="-128"/>
                <a:cs typeface="ＭＳ Ｐゴシック" pitchFamily="-104" charset="-128"/>
              </a:rPr>
              <a:t>Moored current meters (</a:t>
            </a:r>
            <a:r>
              <a:rPr lang="en-US" sz="3200" dirty="0" err="1">
                <a:ea typeface="ＭＳ Ｐゴシック" pitchFamily="-104" charset="-128"/>
                <a:cs typeface="ＭＳ Ｐゴシック" pitchFamily="-104" charset="-128"/>
              </a:rPr>
              <a:t>Eulerian</a:t>
            </a:r>
            <a:r>
              <a:rPr lang="en-US" sz="3200" dirty="0">
                <a:ea typeface="ＭＳ Ｐゴシック" pitchFamily="-104" charset="-128"/>
                <a:cs typeface="ＭＳ Ｐゴシック" pitchFamily="-104" charset="-128"/>
              </a:rPr>
              <a:t>)</a:t>
            </a:r>
          </a:p>
        </p:txBody>
      </p:sp>
      <p:pic>
        <p:nvPicPr>
          <p:cNvPr id="40963" name="Picture 3"/>
          <p:cNvPicPr>
            <a:picLocks noChangeAspect="1" noChangeArrowheads="1"/>
          </p:cNvPicPr>
          <p:nvPr/>
        </p:nvPicPr>
        <p:blipFill>
          <a:blip r:embed="rId2"/>
          <a:srcRect/>
          <a:stretch>
            <a:fillRect/>
          </a:stretch>
        </p:blipFill>
        <p:spPr bwMode="auto">
          <a:xfrm>
            <a:off x="829734" y="1270000"/>
            <a:ext cx="2692400" cy="2463800"/>
          </a:xfrm>
          <a:prstGeom prst="rect">
            <a:avLst/>
          </a:prstGeom>
          <a:noFill/>
          <a:ln w="9525">
            <a:noFill/>
            <a:miter lim="800000"/>
            <a:headEnd/>
            <a:tailEnd/>
          </a:ln>
        </p:spPr>
      </p:pic>
      <p:pic>
        <p:nvPicPr>
          <p:cNvPr id="40964" name="Picture 4"/>
          <p:cNvPicPr>
            <a:picLocks noChangeAspect="1" noChangeArrowheads="1"/>
          </p:cNvPicPr>
          <p:nvPr/>
        </p:nvPicPr>
        <p:blipFill>
          <a:blip r:embed="rId3"/>
          <a:srcRect/>
          <a:stretch>
            <a:fillRect/>
          </a:stretch>
        </p:blipFill>
        <p:spPr bwMode="auto">
          <a:xfrm>
            <a:off x="0" y="3733800"/>
            <a:ext cx="4191000" cy="2857500"/>
          </a:xfrm>
          <a:prstGeom prst="rect">
            <a:avLst/>
          </a:prstGeom>
          <a:noFill/>
          <a:ln w="9525">
            <a:noFill/>
            <a:miter lim="800000"/>
            <a:headEnd/>
            <a:tailEnd/>
          </a:ln>
        </p:spPr>
      </p:pic>
      <p:pic>
        <p:nvPicPr>
          <p:cNvPr id="40965" name="Picture 6"/>
          <p:cNvPicPr>
            <a:picLocks noChangeAspect="1" noChangeArrowheads="1"/>
          </p:cNvPicPr>
          <p:nvPr/>
        </p:nvPicPr>
        <p:blipFill>
          <a:blip r:embed="rId4"/>
          <a:srcRect/>
          <a:stretch>
            <a:fillRect/>
          </a:stretch>
        </p:blipFill>
        <p:spPr bwMode="auto">
          <a:xfrm>
            <a:off x="5842000" y="1676400"/>
            <a:ext cx="2743200" cy="4114800"/>
          </a:xfrm>
          <a:prstGeom prst="rect">
            <a:avLst/>
          </a:prstGeom>
          <a:noFill/>
          <a:ln w="9525">
            <a:noFill/>
            <a:miter lim="800000"/>
            <a:headEnd/>
            <a:tailEnd/>
          </a:ln>
        </p:spPr>
      </p:pic>
      <p:sp>
        <p:nvSpPr>
          <p:cNvPr id="40966" name="TextBox 6"/>
          <p:cNvSpPr txBox="1">
            <a:spLocks noChangeArrowheads="1"/>
          </p:cNvSpPr>
          <p:nvPr/>
        </p:nvSpPr>
        <p:spPr bwMode="auto">
          <a:xfrm>
            <a:off x="5334000" y="5867400"/>
            <a:ext cx="3810000" cy="830263"/>
          </a:xfrm>
          <a:prstGeom prst="rect">
            <a:avLst/>
          </a:prstGeom>
          <a:noFill/>
          <a:ln w="9525">
            <a:noFill/>
            <a:miter lim="800000"/>
            <a:headEnd/>
            <a:tailEnd/>
          </a:ln>
        </p:spPr>
        <p:txBody>
          <a:bodyPr>
            <a:prstTxWarp prst="textNoShape">
              <a:avLst/>
            </a:prstTxWarp>
            <a:spAutoFit/>
          </a:bodyPr>
          <a:lstStyle/>
          <a:p>
            <a:r>
              <a:rPr lang="en-US"/>
              <a:t>Acoustic Doppler Current Profiler (ADCP)</a:t>
            </a:r>
          </a:p>
        </p:txBody>
      </p:sp>
    </p:spTree>
    <p:extLst>
      <p:ext uri="{BB962C8B-B14F-4D97-AF65-F5344CB8AC3E}">
        <p14:creationId xmlns:p14="http://schemas.microsoft.com/office/powerpoint/2010/main" val="3683271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1692</TotalTime>
  <Words>1846</Words>
  <Application>Microsoft Macintosh PowerPoint</Application>
  <PresentationFormat>On-screen Show (4:3)</PresentationFormat>
  <Paragraphs>264</Paragraphs>
  <Slides>47</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58" baseType="lpstr">
      <vt:lpstr>ＭＳ Ｐゴシック</vt:lpstr>
      <vt:lpstr>Arial</vt:lpstr>
      <vt:lpstr>Calibri</vt:lpstr>
      <vt:lpstr>Symbol</vt:lpstr>
      <vt:lpstr>Times</vt:lpstr>
      <vt:lpstr>Times New Roman</vt:lpstr>
      <vt:lpstr>Verdana</vt:lpstr>
      <vt:lpstr>Wingdings</vt:lpstr>
      <vt:lpstr>Office Theme</vt:lpstr>
      <vt:lpstr>Equation</vt:lpstr>
      <vt:lpstr>Document</vt:lpstr>
      <vt:lpstr>Review quiz</vt:lpstr>
      <vt:lpstr>Review quiz</vt:lpstr>
      <vt:lpstr>Review quiz</vt:lpstr>
      <vt:lpstr>Week 3: Transport and mass balance</vt:lpstr>
      <vt:lpstr>Lagrangian and Eulerian</vt:lpstr>
      <vt:lpstr>Autonomous (Lagrangian) observation</vt:lpstr>
      <vt:lpstr>ARGO: subsurface, free-drifting floats</vt:lpstr>
      <vt:lpstr>Mooring (fixed to bottom: Eulerian)</vt:lpstr>
      <vt:lpstr>Moored current meters (Eulerian)</vt:lpstr>
      <vt:lpstr>Advection</vt:lpstr>
      <vt:lpstr>Quantify transport resulting from the gulf stream</vt:lpstr>
      <vt:lpstr>Quantify volume transport (advection) (example)</vt:lpstr>
      <vt:lpstr>Flux</vt:lpstr>
      <vt:lpstr>Advective tracer flux</vt:lpstr>
      <vt:lpstr>TAO array: tropical ocean - atmosphere</vt:lpstr>
      <vt:lpstr>Lagrangian kinematics</vt:lpstr>
      <vt:lpstr>Float trajectories</vt:lpstr>
      <vt:lpstr>Eulerian kinematics</vt:lpstr>
      <vt:lpstr>Expression of advection using vector calculus</vt:lpstr>
      <vt:lpstr>Continuity equation</vt:lpstr>
      <vt:lpstr>Mass continuity</vt:lpstr>
      <vt:lpstr>Review quiz</vt:lpstr>
      <vt:lpstr>Review quiz</vt:lpstr>
      <vt:lpstr>Review quiz</vt:lpstr>
      <vt:lpstr>Review quiz</vt:lpstr>
      <vt:lpstr>Review quiz</vt:lpstr>
      <vt:lpstr>Review quiz</vt:lpstr>
      <vt:lpstr>Newton’s law</vt:lpstr>
      <vt:lpstr>Gravitational force</vt:lpstr>
      <vt:lpstr>Pressure Gradient Force</vt:lpstr>
      <vt:lpstr>Newton’s law with gravity and PGF</vt:lpstr>
      <vt:lpstr>Rotating coordinates</vt:lpstr>
      <vt:lpstr>Rotating coordinates</vt:lpstr>
      <vt:lpstr>The effect of rotation</vt:lpstr>
      <vt:lpstr>Effect of centrifugal force on the Earth </vt:lpstr>
      <vt:lpstr>Geoid on a spherical planet</vt:lpstr>
      <vt:lpstr>More on the geoid</vt:lpstr>
      <vt:lpstr>Observed geoid</vt:lpstr>
      <vt:lpstr>The effect of rotation</vt:lpstr>
      <vt:lpstr>PowerPoint Presentation</vt:lpstr>
      <vt:lpstr>PowerPoint Presentation</vt:lpstr>
      <vt:lpstr>PowerPoint Presentation</vt:lpstr>
      <vt:lpstr>Continue to next week</vt:lpstr>
      <vt:lpstr>Conservation of mass in a semi-enclosed basin</vt:lpstr>
      <vt:lpstr>Conservation of salt</vt:lpstr>
      <vt:lpstr>Conservation of freshwater</vt:lpstr>
      <vt:lpstr>Freshwater transport: Mediterranean and Black Seas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 3: Transport fundamentals</dc:title>
  <dc:creator>Taka Ito</dc:creator>
  <cp:lastModifiedBy>Ito, Takamitsu</cp:lastModifiedBy>
  <cp:revision>89</cp:revision>
  <dcterms:created xsi:type="dcterms:W3CDTF">2013-08-21T00:38:53Z</dcterms:created>
  <dcterms:modified xsi:type="dcterms:W3CDTF">2018-08-28T13:34:29Z</dcterms:modified>
</cp:coreProperties>
</file>