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371" r:id="rId2"/>
    <p:sldId id="412" r:id="rId3"/>
    <p:sldId id="394" r:id="rId4"/>
    <p:sldId id="396" r:id="rId5"/>
    <p:sldId id="425" r:id="rId6"/>
    <p:sldId id="409" r:id="rId7"/>
    <p:sldId id="408" r:id="rId8"/>
    <p:sldId id="423" r:id="rId9"/>
    <p:sldId id="424" r:id="rId10"/>
    <p:sldId id="431" r:id="rId11"/>
    <p:sldId id="432" r:id="rId12"/>
    <p:sldId id="426" r:id="rId13"/>
    <p:sldId id="427" r:id="rId14"/>
    <p:sldId id="429" r:id="rId15"/>
    <p:sldId id="430" r:id="rId16"/>
    <p:sldId id="433" r:id="rId17"/>
    <p:sldId id="436" r:id="rId18"/>
    <p:sldId id="399" r:id="rId19"/>
    <p:sldId id="410" r:id="rId20"/>
    <p:sldId id="369" r:id="rId21"/>
    <p:sldId id="375" r:id="rId22"/>
    <p:sldId id="434" r:id="rId23"/>
    <p:sldId id="440" r:id="rId24"/>
    <p:sldId id="435" r:id="rId25"/>
    <p:sldId id="438" r:id="rId26"/>
    <p:sldId id="372" r:id="rId27"/>
    <p:sldId id="373" r:id="rId28"/>
    <p:sldId id="348" r:id="rId29"/>
    <p:sldId id="422" r:id="rId30"/>
    <p:sldId id="368" r:id="rId31"/>
    <p:sldId id="367" r:id="rId32"/>
    <p:sldId id="376" r:id="rId33"/>
    <p:sldId id="366" r:id="rId34"/>
    <p:sldId id="413" r:id="rId35"/>
    <p:sldId id="439" r:id="rId36"/>
    <p:sldId id="383" r:id="rId37"/>
    <p:sldId id="437" r:id="rId38"/>
    <p:sldId id="384" r:id="rId39"/>
    <p:sldId id="385" r:id="rId40"/>
    <p:sldId id="374" r:id="rId41"/>
    <p:sldId id="391" r:id="rId42"/>
    <p:sldId id="441" r:id="rId43"/>
    <p:sldId id="378" r:id="rId44"/>
    <p:sldId id="414" r:id="rId45"/>
    <p:sldId id="415" r:id="rId46"/>
    <p:sldId id="416" r:id="rId47"/>
    <p:sldId id="417" r:id="rId48"/>
    <p:sldId id="418" r:id="rId49"/>
    <p:sldId id="419" r:id="rId50"/>
    <p:sldId id="420" r:id="rId51"/>
    <p:sldId id="281" r:id="rId52"/>
    <p:sldId id="280" r:id="rId53"/>
    <p:sldId id="386" r:id="rId54"/>
    <p:sldId id="421" r:id="rId55"/>
    <p:sldId id="265" r:id="rId56"/>
    <p:sldId id="276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686"/>
    <p:restoredTop sz="94617"/>
  </p:normalViewPr>
  <p:slideViewPr>
    <p:cSldViewPr snapToGrid="0" snapToObjects="1">
      <p:cViewPr varScale="1">
        <p:scale>
          <a:sx n="88" d="100"/>
          <a:sy n="88" d="100"/>
        </p:scale>
        <p:origin x="16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F2F39A-AE06-3A49-8D69-5847E85E9E88}" type="datetimeFigureOut">
              <a:rPr lang="en-US" smtClean="0"/>
              <a:t>12/4/18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870B8-939D-8046-9475-40D897BFF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69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Ended here…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870B8-939D-8046-9475-40D897BFF08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60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87C5E-869B-4945-BD8C-041479581FE4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8C700-A0C0-4E47-B9B8-9FCA01EC5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22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87C5E-869B-4945-BD8C-041479581FE4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8C700-A0C0-4E47-B9B8-9FCA01EC5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8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87C5E-869B-4945-BD8C-041479581FE4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8C700-A0C0-4E47-B9B8-9FCA01EC5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6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1F680EF9-C474-EF4B-8B3A-B4EF88658D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60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87C5E-869B-4945-BD8C-041479581FE4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8C700-A0C0-4E47-B9B8-9FCA01EC5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1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87C5E-869B-4945-BD8C-041479581FE4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8C700-A0C0-4E47-B9B8-9FCA01EC5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71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87C5E-869B-4945-BD8C-041479581FE4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8C700-A0C0-4E47-B9B8-9FCA01EC5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63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87C5E-869B-4945-BD8C-041479581FE4}" type="datetimeFigureOut">
              <a:rPr lang="en-US" smtClean="0"/>
              <a:t>12/4/18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8C700-A0C0-4E47-B9B8-9FCA01EC5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3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87C5E-869B-4945-BD8C-041479581FE4}" type="datetimeFigureOut">
              <a:rPr lang="en-US" smtClean="0"/>
              <a:t>12/4/18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8C700-A0C0-4E47-B9B8-9FCA01EC5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6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87C5E-869B-4945-BD8C-041479581FE4}" type="datetimeFigureOut">
              <a:rPr lang="en-US" smtClean="0"/>
              <a:t>12/4/18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8C700-A0C0-4E47-B9B8-9FCA01EC5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93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87C5E-869B-4945-BD8C-041479581FE4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8C700-A0C0-4E47-B9B8-9FCA01EC5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93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87C5E-869B-4945-BD8C-041479581FE4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8C700-A0C0-4E47-B9B8-9FCA01EC5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77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87C5E-869B-4945-BD8C-041479581FE4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8C700-A0C0-4E47-B9B8-9FCA01EC5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4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83" y="180558"/>
            <a:ext cx="8863781" cy="822332"/>
          </a:xfrm>
        </p:spPr>
        <p:txBody>
          <a:bodyPr>
            <a:noAutofit/>
          </a:bodyPr>
          <a:lstStyle/>
          <a:p>
            <a:r>
              <a:rPr lang="en-US" sz="3600" dirty="0"/>
              <a:t>Week 13: the Polar Oceans</a:t>
            </a:r>
          </a:p>
        </p:txBody>
      </p:sp>
      <p:pic>
        <p:nvPicPr>
          <p:cNvPr id="4" name="Picture 7" descr="fig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8979" y="1548580"/>
            <a:ext cx="4386558" cy="470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9769"/>
            <a:ext cx="4572001" cy="5049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AD6E87-4DE8-4E4F-923E-8B2B51A5BB7F}"/>
              </a:ext>
            </a:extLst>
          </p:cNvPr>
          <p:cNvSpPr txBox="1"/>
          <p:nvPr/>
        </p:nvSpPr>
        <p:spPr>
          <a:xfrm>
            <a:off x="3617140" y="1002890"/>
            <a:ext cx="449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/>
              <a:t>Talley’s book chap 12 and 13</a:t>
            </a:r>
          </a:p>
        </p:txBody>
      </p:sp>
    </p:spTree>
    <p:extLst>
      <p:ext uri="{BB962C8B-B14F-4D97-AF65-F5344CB8AC3E}">
        <p14:creationId xmlns:p14="http://schemas.microsoft.com/office/powerpoint/2010/main" val="985119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A2267-9D9F-C847-BCD0-E5CA6BBD2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7854"/>
          </a:xfrm>
        </p:spPr>
        <p:txBody>
          <a:bodyPr>
            <a:normAutofit fontScale="90000"/>
          </a:bodyPr>
          <a:lstStyle/>
          <a:p>
            <a:r>
              <a:rPr lang="en-US" dirty="0"/>
              <a:t>Topographic steering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11D10-05B8-4A42-8F07-99CB29DE6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65254"/>
            <a:ext cx="8476407" cy="5170810"/>
          </a:xfrm>
        </p:spPr>
        <p:txBody>
          <a:bodyPr>
            <a:normAutofit/>
          </a:bodyPr>
          <a:lstStyle/>
          <a:p>
            <a:r>
              <a:rPr lang="en-US" sz="2800" b="1" dirty="0"/>
              <a:t>Taylor-</a:t>
            </a:r>
            <a:r>
              <a:rPr lang="en-US" sz="2800" b="1" dirty="0" err="1"/>
              <a:t>Proudman</a:t>
            </a:r>
            <a:r>
              <a:rPr lang="en-US" sz="2800" b="1" dirty="0"/>
              <a:t> theorem</a:t>
            </a:r>
          </a:p>
          <a:p>
            <a:pPr lvl="1"/>
            <a:r>
              <a:rPr lang="en-US" sz="2400" dirty="0"/>
              <a:t>Circulation cannot change in the direction of the rotation vector in a slow, friction-less barotropic fluid</a:t>
            </a:r>
          </a:p>
          <a:p>
            <a:pPr lvl="1"/>
            <a:r>
              <a:rPr lang="en-US" sz="2400" b="1" dirty="0"/>
              <a:t>Barotropic</a:t>
            </a:r>
            <a:r>
              <a:rPr lang="en-US" sz="2400" dirty="0"/>
              <a:t> = No horizontal density variation (on pressure surface)</a:t>
            </a:r>
          </a:p>
          <a:p>
            <a:pPr lvl="1"/>
            <a:r>
              <a:rPr lang="en-US" sz="2400" b="1" dirty="0"/>
              <a:t>Baroclinic</a:t>
            </a:r>
            <a:r>
              <a:rPr lang="en-US" sz="2400" dirty="0"/>
              <a:t> = horizontal density variation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D9F20AD-5E91-694F-B4D6-440C9A88F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255" y="4092976"/>
            <a:ext cx="3116351" cy="2243088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AE5A02AE-38AB-6544-B71C-E33DC6DA3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159" y="4092976"/>
            <a:ext cx="2271096" cy="22764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04499B-E601-BB4C-AF6B-FEF678BF4634}"/>
              </a:ext>
            </a:extLst>
          </p:cNvPr>
          <p:cNvSpPr txBox="1"/>
          <p:nvPr/>
        </p:nvSpPr>
        <p:spPr>
          <a:xfrm>
            <a:off x="539832" y="4215545"/>
            <a:ext cx="2761250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Density variations are small in the polar oceans. Surface currents often follows the deep sea topography. Consider the two Arctic basins separated by the ridge. </a:t>
            </a:r>
          </a:p>
        </p:txBody>
      </p:sp>
    </p:spTree>
    <p:extLst>
      <p:ext uri="{BB962C8B-B14F-4D97-AF65-F5344CB8AC3E}">
        <p14:creationId xmlns:p14="http://schemas.microsoft.com/office/powerpoint/2010/main" val="1761778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A80860A-ECA5-8B46-B34B-E93DE952C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582" y="3385627"/>
            <a:ext cx="5049430" cy="2896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AA2267-9D9F-C847-BCD0-E5CA6BBD2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7854"/>
          </a:xfrm>
        </p:spPr>
        <p:txBody>
          <a:bodyPr>
            <a:normAutofit fontScale="90000"/>
          </a:bodyPr>
          <a:lstStyle/>
          <a:p>
            <a:r>
              <a:rPr lang="en-US" dirty="0"/>
              <a:t>Topographic steering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11D10-05B8-4A42-8F07-99CB29DE6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65254"/>
            <a:ext cx="8476407" cy="5170810"/>
          </a:xfrm>
        </p:spPr>
        <p:txBody>
          <a:bodyPr>
            <a:normAutofit/>
          </a:bodyPr>
          <a:lstStyle/>
          <a:p>
            <a:r>
              <a:rPr lang="en-US" sz="2800" b="1" dirty="0"/>
              <a:t>Taylor-</a:t>
            </a:r>
            <a:r>
              <a:rPr lang="en-US" sz="2800" b="1" dirty="0" err="1"/>
              <a:t>Proudman</a:t>
            </a:r>
            <a:r>
              <a:rPr lang="en-US" sz="2800" b="1" dirty="0"/>
              <a:t> theorem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76EDE-5E9A-D845-BECE-848E6694CDEB}"/>
              </a:ext>
            </a:extLst>
          </p:cNvPr>
          <p:cNvSpPr txBox="1"/>
          <p:nvPr/>
        </p:nvSpPr>
        <p:spPr>
          <a:xfrm>
            <a:off x="398584" y="4418028"/>
            <a:ext cx="276125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Density variations are small in the polar oceans = circulation is more barotropic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826BF4-EE6A-5E45-9935-EF0ED1987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41" y="1900802"/>
            <a:ext cx="3727787" cy="21102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0D7386-3226-DB4B-A1FB-B92F37F2B1C1}"/>
              </a:ext>
            </a:extLst>
          </p:cNvPr>
          <p:cNvSpPr txBox="1"/>
          <p:nvPr/>
        </p:nvSpPr>
        <p:spPr>
          <a:xfrm>
            <a:off x="5352826" y="1952091"/>
            <a:ext cx="3445186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This is relevant to the pattern of ocean currents reflecting the seafloor topography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E00DC-E6C5-0448-A5C3-ABDEC0819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580" y="1299939"/>
            <a:ext cx="21336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70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C98C5-BF72-A248-8A4F-CACCCE6D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5553"/>
          </a:xfrm>
        </p:spPr>
        <p:txBody>
          <a:bodyPr>
            <a:normAutofit fontScale="90000"/>
          </a:bodyPr>
          <a:lstStyle/>
          <a:p>
            <a:r>
              <a:rPr lang="en-US" dirty="0"/>
              <a:t>Climate variability in the Arctic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B4CB7-9EFD-AF4A-9DF5-E0FF0F503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20" y="1051966"/>
            <a:ext cx="8229600" cy="559159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Arctic Oscillation</a:t>
            </a:r>
          </a:p>
          <a:p>
            <a:r>
              <a:rPr lang="en-US" sz="2800" dirty="0"/>
              <a:t>North Atlantic Oscillation</a:t>
            </a:r>
          </a:p>
          <a:p>
            <a:r>
              <a:rPr lang="en-US" sz="2800" dirty="0"/>
              <a:t>Atlantic Multidecadal Oscillation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C1555C-FC27-5741-8974-4A30016FEFCF}"/>
              </a:ext>
            </a:extLst>
          </p:cNvPr>
          <p:cNvSpPr txBox="1"/>
          <p:nvPr/>
        </p:nvSpPr>
        <p:spPr>
          <a:xfrm>
            <a:off x="5680609" y="1132885"/>
            <a:ext cx="281602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Supplementary chapter 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98DA76-661C-3A42-8AD0-B6A3B0D55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51" y="3625173"/>
            <a:ext cx="4985652" cy="2670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83FE8E-FF83-1849-AA3A-AB4593893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419" y="3447148"/>
            <a:ext cx="3694407" cy="29123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A60AD5-A3FC-CE45-BB97-2E798323857B}"/>
              </a:ext>
            </a:extLst>
          </p:cNvPr>
          <p:cNvSpPr txBox="1"/>
          <p:nvPr/>
        </p:nvSpPr>
        <p:spPr>
          <a:xfrm>
            <a:off x="1173345" y="3293398"/>
            <a:ext cx="3714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+AO					- AO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1BBC0-C743-B24E-A02A-84C8B5A93890}"/>
              </a:ext>
            </a:extLst>
          </p:cNvPr>
          <p:cNvSpPr txBox="1"/>
          <p:nvPr/>
        </p:nvSpPr>
        <p:spPr>
          <a:xfrm>
            <a:off x="6027653" y="2792207"/>
            <a:ext cx="2824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 level pressure pattern under +AO condition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E4F5C-09CB-8E4A-BD00-AF7B0C4EB570}"/>
              </a:ext>
            </a:extLst>
          </p:cNvPr>
          <p:cNvSpPr/>
          <p:nvPr/>
        </p:nvSpPr>
        <p:spPr>
          <a:xfrm>
            <a:off x="5607780" y="1572382"/>
            <a:ext cx="322313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booksite.academicpress.com</a:t>
            </a:r>
            <a:r>
              <a:rPr lang="en-US" sz="1400" dirty="0"/>
              <a:t>/DPO/</a:t>
            </a:r>
            <a:r>
              <a:rPr lang="en-US" sz="1400" dirty="0" err="1"/>
              <a:t>suppchapters.php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8234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C98C5-BF72-A248-8A4F-CACCCE6D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5553"/>
          </a:xfrm>
        </p:spPr>
        <p:txBody>
          <a:bodyPr>
            <a:normAutofit fontScale="90000"/>
          </a:bodyPr>
          <a:lstStyle/>
          <a:p>
            <a:r>
              <a:rPr lang="en-US" dirty="0"/>
              <a:t>Climate variability in the Arctic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B4CB7-9EFD-AF4A-9DF5-E0FF0F503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20" y="1051966"/>
            <a:ext cx="8229600" cy="5591596"/>
          </a:xfrm>
        </p:spPr>
        <p:txBody>
          <a:bodyPr>
            <a:normAutofit/>
          </a:bodyPr>
          <a:lstStyle/>
          <a:p>
            <a:r>
              <a:rPr lang="en-US" sz="2800" dirty="0"/>
              <a:t>Arctic Oscillation</a:t>
            </a:r>
          </a:p>
          <a:p>
            <a:r>
              <a:rPr lang="en-US" sz="2800" dirty="0">
                <a:solidFill>
                  <a:srgbClr val="FF0000"/>
                </a:solidFill>
              </a:rPr>
              <a:t>North Atlantic Oscillation</a:t>
            </a:r>
          </a:p>
          <a:p>
            <a:r>
              <a:rPr lang="en-US" sz="2800" dirty="0">
                <a:solidFill>
                  <a:srgbClr val="0070C0"/>
                </a:solidFill>
              </a:rPr>
              <a:t>Atlantic Multidecadal Oscillation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C1555C-FC27-5741-8974-4A30016FEFCF}"/>
              </a:ext>
            </a:extLst>
          </p:cNvPr>
          <p:cNvSpPr txBox="1"/>
          <p:nvPr/>
        </p:nvSpPr>
        <p:spPr>
          <a:xfrm>
            <a:off x="5680609" y="1132885"/>
            <a:ext cx="281602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Supplementary chapter 15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ECA353-F47B-2141-AE1D-F29E25A95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20" y="3147708"/>
            <a:ext cx="2968878" cy="34958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F6E824-A3D7-2841-916E-8BD778707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049" y="3147708"/>
            <a:ext cx="2980960" cy="34863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0F7547-05A4-4C4E-8673-93C0BFD6B6C1}"/>
              </a:ext>
            </a:extLst>
          </p:cNvPr>
          <p:cNvSpPr txBox="1"/>
          <p:nvPr/>
        </p:nvSpPr>
        <p:spPr>
          <a:xfrm>
            <a:off x="679731" y="2736865"/>
            <a:ext cx="7242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 surface temperature pattern associated with NAO and AMO</a:t>
            </a:r>
          </a:p>
        </p:txBody>
      </p:sp>
    </p:spTree>
    <p:extLst>
      <p:ext uri="{BB962C8B-B14F-4D97-AF65-F5344CB8AC3E}">
        <p14:creationId xmlns:p14="http://schemas.microsoft.com/office/powerpoint/2010/main" val="577982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C98C5-BF72-A248-8A4F-CACCCE6D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5553"/>
          </a:xfrm>
        </p:spPr>
        <p:txBody>
          <a:bodyPr>
            <a:normAutofit fontScale="90000"/>
          </a:bodyPr>
          <a:lstStyle/>
          <a:p>
            <a:r>
              <a:rPr lang="en-US" dirty="0"/>
              <a:t>Climate variability in the Arctic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B4CB7-9EFD-AF4A-9DF5-E0FF0F503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20" y="1051966"/>
            <a:ext cx="8229600" cy="5591596"/>
          </a:xfrm>
        </p:spPr>
        <p:txBody>
          <a:bodyPr>
            <a:normAutofit/>
          </a:bodyPr>
          <a:lstStyle/>
          <a:p>
            <a:r>
              <a:rPr lang="en-US" sz="2800" dirty="0"/>
              <a:t>Arctic Oscillation</a:t>
            </a:r>
          </a:p>
          <a:p>
            <a:r>
              <a:rPr lang="en-US" sz="2800" dirty="0">
                <a:solidFill>
                  <a:srgbClr val="FF0000"/>
                </a:solidFill>
              </a:rPr>
              <a:t>North Atlantic Oscillation</a:t>
            </a:r>
          </a:p>
          <a:p>
            <a:r>
              <a:rPr lang="en-US" sz="2800" dirty="0">
                <a:solidFill>
                  <a:srgbClr val="0070C0"/>
                </a:solidFill>
              </a:rPr>
              <a:t>Atlantic Multidecadal Oscillation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C1555C-FC27-5741-8974-4A30016FEFCF}"/>
              </a:ext>
            </a:extLst>
          </p:cNvPr>
          <p:cNvSpPr txBox="1"/>
          <p:nvPr/>
        </p:nvSpPr>
        <p:spPr>
          <a:xfrm>
            <a:off x="5680609" y="1132885"/>
            <a:ext cx="281602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Supplementary chapter 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8FD721-F648-2345-80AB-DE0C40714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12" y="3437972"/>
            <a:ext cx="8270060" cy="289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79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C98C5-BF72-A248-8A4F-CACCCE6D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5553"/>
          </a:xfrm>
        </p:spPr>
        <p:txBody>
          <a:bodyPr>
            <a:normAutofit fontScale="90000"/>
          </a:bodyPr>
          <a:lstStyle/>
          <a:p>
            <a:r>
              <a:rPr lang="en-US" dirty="0"/>
              <a:t>Climate trend in the Arctic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C1555C-FC27-5741-8974-4A30016FEFCF}"/>
              </a:ext>
            </a:extLst>
          </p:cNvPr>
          <p:cNvSpPr txBox="1"/>
          <p:nvPr/>
        </p:nvSpPr>
        <p:spPr>
          <a:xfrm>
            <a:off x="5680609" y="1132885"/>
            <a:ext cx="281602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Supplementary chapter 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25A14E-0620-5349-8F76-9E6B87C0B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94" y="1212354"/>
            <a:ext cx="4071706" cy="21783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71F426-B4CB-774F-8139-2F17775CD2DB}"/>
              </a:ext>
            </a:extLst>
          </p:cNvPr>
          <p:cNvSpPr txBox="1"/>
          <p:nvPr/>
        </p:nvSpPr>
        <p:spPr>
          <a:xfrm>
            <a:off x="610328" y="843022"/>
            <a:ext cx="356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Arctic temperature anomaly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2BB5F8-7707-BB40-8E1C-8F97235AB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01333"/>
            <a:ext cx="4572000" cy="2435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C9FCCF-EAE9-3A45-A7CD-143B63476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325" y="2087744"/>
            <a:ext cx="3857745" cy="38639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1F7976-B526-8749-A8B1-311B1349EDEA}"/>
              </a:ext>
            </a:extLst>
          </p:cNvPr>
          <p:cNvSpPr txBox="1"/>
          <p:nvPr/>
        </p:nvSpPr>
        <p:spPr>
          <a:xfrm>
            <a:off x="715439" y="3551922"/>
            <a:ext cx="3641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Breakdown into 10 sub-regions</a:t>
            </a:r>
          </a:p>
        </p:txBody>
      </p:sp>
    </p:spTree>
    <p:extLst>
      <p:ext uri="{BB962C8B-B14F-4D97-AF65-F5344CB8AC3E}">
        <p14:creationId xmlns:p14="http://schemas.microsoft.com/office/powerpoint/2010/main" val="3567850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6649A-D13D-9242-94CD-971DA2D6A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740"/>
          </a:xfrm>
        </p:spPr>
        <p:txBody>
          <a:bodyPr>
            <a:normAutofit fontScale="90000"/>
          </a:bodyPr>
          <a:lstStyle/>
          <a:p>
            <a:r>
              <a:rPr lang="en-US" dirty="0"/>
              <a:t>Southern Ocean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4358A9-8088-2943-9398-42C34319D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8274" y="1140178"/>
            <a:ext cx="5276074" cy="5113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0400F5-2455-2F4A-BA3D-84D0BE9C9B2B}"/>
              </a:ext>
            </a:extLst>
          </p:cNvPr>
          <p:cNvSpPr txBox="1"/>
          <p:nvPr/>
        </p:nvSpPr>
        <p:spPr>
          <a:xfrm>
            <a:off x="705556" y="1399823"/>
            <a:ext cx="2974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Broad geographic regions</a:t>
            </a:r>
          </a:p>
          <a:p>
            <a:endParaRPr lang="en-US" b="1" dirty="0"/>
          </a:p>
          <a:p>
            <a:r>
              <a:rPr lang="en-US" dirty="0"/>
              <a:t>Two polar gyres: </a:t>
            </a:r>
          </a:p>
          <a:p>
            <a:r>
              <a:rPr lang="en-US" b="1" dirty="0"/>
              <a:t>Weddell Sea </a:t>
            </a:r>
            <a:r>
              <a:rPr lang="en-US" dirty="0"/>
              <a:t>and </a:t>
            </a:r>
            <a:r>
              <a:rPr lang="en-US" b="1" dirty="0"/>
              <a:t>Ross Sea</a:t>
            </a:r>
          </a:p>
          <a:p>
            <a:endParaRPr lang="en-US" b="1" dirty="0"/>
          </a:p>
          <a:p>
            <a:r>
              <a:rPr lang="en-US" b="1" dirty="0"/>
              <a:t>Bellingshausen-Amundsen Sea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Southeastern Pacific sector</a:t>
            </a:r>
          </a:p>
          <a:p>
            <a:endParaRPr lang="en-US" dirty="0"/>
          </a:p>
          <a:p>
            <a:r>
              <a:rPr lang="en-US" b="1" dirty="0"/>
              <a:t>South Indian Ocean</a:t>
            </a:r>
          </a:p>
          <a:p>
            <a:endParaRPr lang="en-US" dirty="0"/>
          </a:p>
          <a:p>
            <a:r>
              <a:rPr lang="en-US" b="1" dirty="0"/>
              <a:t>Southwestern Pacific Ocean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2C793D-BD7D-4D46-9A89-E3CD74DFE9A1}"/>
              </a:ext>
            </a:extLst>
          </p:cNvPr>
          <p:cNvSpPr txBox="1"/>
          <p:nvPr/>
        </p:nvSpPr>
        <p:spPr>
          <a:xfrm>
            <a:off x="1569156" y="5238044"/>
            <a:ext cx="219004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Arrigo et al., (2008)</a:t>
            </a:r>
          </a:p>
        </p:txBody>
      </p:sp>
    </p:spTree>
    <p:extLst>
      <p:ext uri="{BB962C8B-B14F-4D97-AF65-F5344CB8AC3E}">
        <p14:creationId xmlns:p14="http://schemas.microsoft.com/office/powerpoint/2010/main" val="2232892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D5CC3-AEFE-964E-8D8F-50234686B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796"/>
            <a:ext cx="8229600" cy="831673"/>
          </a:xfrm>
        </p:spPr>
        <p:txBody>
          <a:bodyPr/>
          <a:lstStyle/>
          <a:p>
            <a:r>
              <a:rPr lang="en-US" dirty="0"/>
              <a:t>Ice shelves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EDF0C6-3732-F04B-B758-66E79EC5C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9511" y="1318923"/>
            <a:ext cx="6039555" cy="553324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309FA1-A925-D64A-9D2E-A9347A25A4B3}"/>
              </a:ext>
            </a:extLst>
          </p:cNvPr>
          <p:cNvSpPr txBox="1"/>
          <p:nvPr/>
        </p:nvSpPr>
        <p:spPr>
          <a:xfrm>
            <a:off x="4572000" y="3386666"/>
            <a:ext cx="156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East Antarctica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C000C9-936D-1E48-8A06-4A5EDB545FCA}"/>
              </a:ext>
            </a:extLst>
          </p:cNvPr>
          <p:cNvSpPr txBox="1"/>
          <p:nvPr/>
        </p:nvSpPr>
        <p:spPr>
          <a:xfrm>
            <a:off x="3002845" y="3707640"/>
            <a:ext cx="1569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West Antarctica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97FE9-66DA-9F47-ACB7-1765B44D5CA5}"/>
              </a:ext>
            </a:extLst>
          </p:cNvPr>
          <p:cNvSpPr txBox="1"/>
          <p:nvPr/>
        </p:nvSpPr>
        <p:spPr>
          <a:xfrm>
            <a:off x="457200" y="842616"/>
            <a:ext cx="8105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Ice shelves are continental ice sheets flowing into the coastline </a:t>
            </a:r>
          </a:p>
        </p:txBody>
      </p:sp>
    </p:spTree>
    <p:extLst>
      <p:ext uri="{BB962C8B-B14F-4D97-AF65-F5344CB8AC3E}">
        <p14:creationId xmlns:p14="http://schemas.microsoft.com/office/powerpoint/2010/main" val="438271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92625"/>
            <a:ext cx="8229600" cy="56602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Seaice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48" y="1154061"/>
            <a:ext cx="6701503" cy="53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05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020"/>
          </a:xfrm>
        </p:spPr>
        <p:txBody>
          <a:bodyPr>
            <a:normAutofit fontScale="90000"/>
          </a:bodyPr>
          <a:lstStyle/>
          <a:p>
            <a:r>
              <a:rPr lang="en-US" dirty="0"/>
              <a:t>Antarctic </a:t>
            </a:r>
            <a:r>
              <a:rPr lang="en-US" dirty="0" err="1"/>
              <a:t>seaice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5" y="1209368"/>
            <a:ext cx="4258299" cy="33101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763116"/>
            <a:ext cx="4114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Antarctic </a:t>
            </a:r>
            <a:r>
              <a:rPr lang="en-US" dirty="0" err="1"/>
              <a:t>seaice</a:t>
            </a:r>
            <a:r>
              <a:rPr lang="en-US" dirty="0"/>
              <a:t> as a whole is not changing its areal </a:t>
            </a:r>
            <a:r>
              <a:rPr lang="en-US" sz="2000" dirty="0"/>
              <a:t>coverage</a:t>
            </a:r>
            <a:r>
              <a:rPr lang="en-US" dirty="0"/>
              <a:t>. Its age is generally younger (less than 2 years).  There are regions of increasing/ decreasing </a:t>
            </a:r>
            <a:r>
              <a:rPr lang="en-US" dirty="0" err="1"/>
              <a:t>seaice</a:t>
            </a:r>
            <a:r>
              <a:rPr lang="en-US" dirty="0"/>
              <a:t> cover. They tend to average out if integrated globally.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28" y="1236185"/>
            <a:ext cx="3613355" cy="3910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93995"/>
            <a:ext cx="4166886" cy="7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70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697"/>
            <a:ext cx="8229600" cy="521775"/>
          </a:xfrm>
        </p:spPr>
        <p:txBody>
          <a:bodyPr>
            <a:normAutofit fontScale="90000"/>
          </a:bodyPr>
          <a:lstStyle/>
          <a:p>
            <a:r>
              <a:rPr lang="en-US" dirty="0"/>
              <a:t>Sea ice and its trends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7" y="1139417"/>
            <a:ext cx="7742903" cy="5617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21462" y="400584"/>
            <a:ext cx="193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IPCC AR5 (2014)</a:t>
            </a:r>
          </a:p>
        </p:txBody>
      </p:sp>
    </p:spTree>
    <p:extLst>
      <p:ext uri="{BB962C8B-B14F-4D97-AF65-F5344CB8AC3E}">
        <p14:creationId xmlns:p14="http://schemas.microsoft.com/office/powerpoint/2010/main" val="652452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51" y="161623"/>
            <a:ext cx="8757915" cy="811140"/>
          </a:xfrm>
        </p:spPr>
        <p:txBody>
          <a:bodyPr>
            <a:noAutofit/>
          </a:bodyPr>
          <a:lstStyle/>
          <a:p>
            <a:r>
              <a:rPr lang="en-US" sz="3600" dirty="0"/>
              <a:t>Antarctic Circumpolar Current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2602" y="1143211"/>
            <a:ext cx="4753660" cy="4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22332" y="6075659"/>
            <a:ext cx="399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Sokolov</a:t>
            </a:r>
            <a:r>
              <a:rPr lang="en-US" dirty="0"/>
              <a:t> and </a:t>
            </a:r>
            <a:r>
              <a:rPr lang="en-US" dirty="0" err="1"/>
              <a:t>Rintoul</a:t>
            </a:r>
            <a:r>
              <a:rPr lang="en-US" dirty="0"/>
              <a:t> (2009) JGR-Oceans</a:t>
            </a:r>
          </a:p>
        </p:txBody>
      </p:sp>
    </p:spTree>
    <p:extLst>
      <p:ext uri="{BB962C8B-B14F-4D97-AF65-F5344CB8AC3E}">
        <p14:creationId xmlns:p14="http://schemas.microsoft.com/office/powerpoint/2010/main" val="672626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6157"/>
          </a:xfrm>
        </p:spPr>
        <p:txBody>
          <a:bodyPr>
            <a:normAutofit fontScale="90000"/>
          </a:bodyPr>
          <a:lstStyle/>
          <a:p>
            <a:r>
              <a:rPr lang="en-US" dirty="0"/>
              <a:t>Southern Ocean circulation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249" y="1175994"/>
            <a:ext cx="8439551" cy="49501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Sverdrup balance does not hold in the Southern Ocean in the latitudes of the Drake Passage because of the lack of the continental boundary to support the western boundary current. </a:t>
            </a:r>
          </a:p>
          <a:p>
            <a:r>
              <a:rPr lang="en-US" dirty="0"/>
              <a:t>Instead, the Southern Ocean circulation is dominated by the eastward flowing, Antarctic Circumpolar Current (ACC) and associated fronts and eddies. </a:t>
            </a:r>
          </a:p>
          <a:p>
            <a:r>
              <a:rPr lang="en-US" dirty="0"/>
              <a:t>The ACC jet is in thermal wind balance with the N-S density gradient (Shear of about .5 m/s near the surface to .1 m/s near the bottom). </a:t>
            </a:r>
          </a:p>
        </p:txBody>
      </p:sp>
    </p:spTree>
    <p:extLst>
      <p:ext uri="{BB962C8B-B14F-4D97-AF65-F5344CB8AC3E}">
        <p14:creationId xmlns:p14="http://schemas.microsoft.com/office/powerpoint/2010/main" val="1502908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51" y="274639"/>
            <a:ext cx="8757915" cy="811140"/>
          </a:xfrm>
        </p:spPr>
        <p:txBody>
          <a:bodyPr>
            <a:noAutofit/>
          </a:bodyPr>
          <a:lstStyle/>
          <a:p>
            <a:r>
              <a:rPr lang="en-US" sz="3600" dirty="0"/>
              <a:t>Bottom topography and Antarctic Circumpolar Current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851" y="1199719"/>
            <a:ext cx="4753660" cy="4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29146" y="6075659"/>
            <a:ext cx="399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Sokolov</a:t>
            </a:r>
            <a:r>
              <a:rPr lang="en-US" dirty="0"/>
              <a:t> and </a:t>
            </a:r>
            <a:r>
              <a:rPr lang="en-US" dirty="0" err="1"/>
              <a:t>Rintoul</a:t>
            </a:r>
            <a:r>
              <a:rPr lang="en-US" dirty="0"/>
              <a:t> (2009) JGR-Oceans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262C59-B7C4-CB4E-9E01-A7F26E1CF2B5}"/>
              </a:ext>
            </a:extLst>
          </p:cNvPr>
          <p:cNvSpPr txBox="1"/>
          <p:nvPr/>
        </p:nvSpPr>
        <p:spPr>
          <a:xfrm>
            <a:off x="5360060" y="1891481"/>
            <a:ext cx="34995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Topographic constraints: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Drake Passage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Agulhas basin</a:t>
            </a:r>
          </a:p>
          <a:p>
            <a:r>
              <a:rPr lang="en-US" sz="2400" dirty="0">
                <a:solidFill>
                  <a:srgbClr val="7030A0"/>
                </a:solidFill>
              </a:rPr>
              <a:t>Kerguelen Island</a:t>
            </a:r>
          </a:p>
          <a:p>
            <a:r>
              <a:rPr lang="en-US" sz="2400" dirty="0">
                <a:solidFill>
                  <a:srgbClr val="0070C0"/>
                </a:solidFill>
              </a:rPr>
              <a:t>Campbell Plateau</a:t>
            </a:r>
          </a:p>
          <a:p>
            <a:r>
              <a:rPr lang="en-US" sz="2400" dirty="0" err="1">
                <a:solidFill>
                  <a:srgbClr val="FFC000"/>
                </a:solidFill>
              </a:rPr>
              <a:t>Udintsev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Fructure</a:t>
            </a:r>
            <a:r>
              <a:rPr lang="en-US" sz="2400" dirty="0">
                <a:solidFill>
                  <a:srgbClr val="FFC000"/>
                </a:solidFill>
              </a:rPr>
              <a:t> Zone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3C7B6B-586B-D840-8B8E-94F6DFFF3209}"/>
              </a:ext>
            </a:extLst>
          </p:cNvPr>
          <p:cNvSpPr/>
          <p:nvPr/>
        </p:nvSpPr>
        <p:spPr>
          <a:xfrm>
            <a:off x="1320800" y="2833511"/>
            <a:ext cx="688622" cy="6208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B472CA-321C-824D-8BFC-5FB2296FCC87}"/>
              </a:ext>
            </a:extLst>
          </p:cNvPr>
          <p:cNvSpPr/>
          <p:nvPr/>
        </p:nvSpPr>
        <p:spPr>
          <a:xfrm>
            <a:off x="3516489" y="2748845"/>
            <a:ext cx="688622" cy="620889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845C68-4685-2C42-B884-08283E69C5FF}"/>
              </a:ext>
            </a:extLst>
          </p:cNvPr>
          <p:cNvSpPr/>
          <p:nvPr/>
        </p:nvSpPr>
        <p:spPr>
          <a:xfrm>
            <a:off x="1478844" y="4087170"/>
            <a:ext cx="688622" cy="62088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CC9F2D-7321-F941-BE69-E125AF8334EC}"/>
              </a:ext>
            </a:extLst>
          </p:cNvPr>
          <p:cNvSpPr/>
          <p:nvPr/>
        </p:nvSpPr>
        <p:spPr>
          <a:xfrm>
            <a:off x="2580017" y="4262148"/>
            <a:ext cx="688622" cy="620889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8074F8-95DD-014E-865B-ECFFD99E6BE7}"/>
              </a:ext>
            </a:extLst>
          </p:cNvPr>
          <p:cNvSpPr/>
          <p:nvPr/>
        </p:nvSpPr>
        <p:spPr>
          <a:xfrm>
            <a:off x="2432756" y="1891481"/>
            <a:ext cx="688622" cy="62088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0D97EC-FDE9-C643-B3E1-2856DF107F88}"/>
              </a:ext>
            </a:extLst>
          </p:cNvPr>
          <p:cNvSpPr txBox="1"/>
          <p:nvPr/>
        </p:nvSpPr>
        <p:spPr>
          <a:xfrm>
            <a:off x="5896281" y="4883037"/>
            <a:ext cx="2427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**Remember the shape of the winter sea ice extent</a:t>
            </a:r>
          </a:p>
        </p:txBody>
      </p:sp>
    </p:spTree>
    <p:extLst>
      <p:ext uri="{BB962C8B-B14F-4D97-AF65-F5344CB8AC3E}">
        <p14:creationId xmlns:p14="http://schemas.microsoft.com/office/powerpoint/2010/main" val="3524948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697"/>
            <a:ext cx="8229600" cy="521775"/>
          </a:xfrm>
        </p:spPr>
        <p:txBody>
          <a:bodyPr>
            <a:normAutofit fontScale="90000"/>
          </a:bodyPr>
          <a:lstStyle/>
          <a:p>
            <a:r>
              <a:rPr lang="en-US" dirty="0"/>
              <a:t>Sea ice and its trends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7" y="1139417"/>
            <a:ext cx="7742903" cy="5617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21462" y="400584"/>
            <a:ext cx="193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IPCC AR5 (2014)</a:t>
            </a:r>
          </a:p>
        </p:txBody>
      </p:sp>
    </p:spTree>
    <p:extLst>
      <p:ext uri="{BB962C8B-B14F-4D97-AF65-F5344CB8AC3E}">
        <p14:creationId xmlns:p14="http://schemas.microsoft.com/office/powerpoint/2010/main" val="1337774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51" y="274639"/>
            <a:ext cx="8757915" cy="811140"/>
          </a:xfrm>
        </p:spPr>
        <p:txBody>
          <a:bodyPr>
            <a:noAutofit/>
          </a:bodyPr>
          <a:lstStyle/>
          <a:p>
            <a:r>
              <a:rPr lang="en-US" sz="3600" dirty="0"/>
              <a:t>Bottom topography and Antarctic Circumpolar Current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851" y="1199719"/>
            <a:ext cx="4753660" cy="4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29146" y="6075659"/>
            <a:ext cx="399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Sokolov</a:t>
            </a:r>
            <a:r>
              <a:rPr lang="en-US" dirty="0"/>
              <a:t> and </a:t>
            </a:r>
            <a:r>
              <a:rPr lang="en-US" dirty="0" err="1"/>
              <a:t>Rintoul</a:t>
            </a:r>
            <a:r>
              <a:rPr lang="en-US" dirty="0"/>
              <a:t> (2009) JGR-Oceans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262C59-B7C4-CB4E-9E01-A7F26E1CF2B5}"/>
              </a:ext>
            </a:extLst>
          </p:cNvPr>
          <p:cNvSpPr txBox="1"/>
          <p:nvPr/>
        </p:nvSpPr>
        <p:spPr>
          <a:xfrm>
            <a:off x="5102578" y="1891481"/>
            <a:ext cx="37570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Southern Ocean Fronts: </a:t>
            </a:r>
          </a:p>
          <a:p>
            <a:endParaRPr lang="en-US" sz="2400" b="1" dirty="0"/>
          </a:p>
          <a:p>
            <a:r>
              <a:rPr lang="en-US" sz="2400" dirty="0">
                <a:solidFill>
                  <a:srgbClr val="FF0000"/>
                </a:solidFill>
              </a:rPr>
              <a:t>(From north to south)</a:t>
            </a:r>
          </a:p>
          <a:p>
            <a:r>
              <a:rPr lang="en-US" sz="2400" b="1" dirty="0"/>
              <a:t>STF</a:t>
            </a:r>
            <a:r>
              <a:rPr lang="en-US" sz="2400" dirty="0"/>
              <a:t> (Subtropical Front)</a:t>
            </a:r>
          </a:p>
          <a:p>
            <a:r>
              <a:rPr lang="en-US" sz="2400" b="1" dirty="0"/>
              <a:t>SAF</a:t>
            </a:r>
            <a:r>
              <a:rPr lang="en-US" sz="2400" dirty="0"/>
              <a:t> (</a:t>
            </a:r>
            <a:r>
              <a:rPr lang="en-US" sz="2400" dirty="0" err="1"/>
              <a:t>Subantarctic</a:t>
            </a:r>
            <a:r>
              <a:rPr lang="en-US" sz="2400" dirty="0"/>
              <a:t> Front)</a:t>
            </a:r>
          </a:p>
          <a:p>
            <a:r>
              <a:rPr lang="en-US" sz="2400" b="1" dirty="0"/>
              <a:t>PF</a:t>
            </a:r>
            <a:r>
              <a:rPr lang="en-US" sz="2400" dirty="0"/>
              <a:t> (Polar Front)</a:t>
            </a:r>
          </a:p>
          <a:p>
            <a:r>
              <a:rPr lang="en-US" sz="2400" b="1" dirty="0"/>
              <a:t>SACCF</a:t>
            </a:r>
            <a:r>
              <a:rPr lang="en-US" sz="2400" dirty="0"/>
              <a:t> (Southern ACC Front)</a:t>
            </a:r>
          </a:p>
          <a:p>
            <a:endParaRPr lang="en-US" sz="2400" dirty="0"/>
          </a:p>
          <a:p>
            <a:r>
              <a:rPr lang="en-US" sz="2400" dirty="0"/>
              <a:t>Abrupt changes in hydrographic properties are observed (T, S, nutrients)</a:t>
            </a:r>
          </a:p>
        </p:txBody>
      </p:sp>
    </p:spTree>
    <p:extLst>
      <p:ext uri="{BB962C8B-B14F-4D97-AF65-F5344CB8AC3E}">
        <p14:creationId xmlns:p14="http://schemas.microsoft.com/office/powerpoint/2010/main" val="2846666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51" y="274639"/>
            <a:ext cx="8757915" cy="811140"/>
          </a:xfrm>
        </p:spPr>
        <p:txBody>
          <a:bodyPr>
            <a:noAutofit/>
          </a:bodyPr>
          <a:lstStyle/>
          <a:p>
            <a:r>
              <a:rPr lang="en-US" sz="3600" dirty="0"/>
              <a:t>Fronts of the Antarctic Circumpolar Current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9146" y="6075659"/>
            <a:ext cx="399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Sokolov</a:t>
            </a:r>
            <a:r>
              <a:rPr lang="en-US" dirty="0"/>
              <a:t> and </a:t>
            </a:r>
            <a:r>
              <a:rPr lang="en-US" dirty="0" err="1"/>
              <a:t>Rintoul</a:t>
            </a:r>
            <a:r>
              <a:rPr lang="en-US" dirty="0"/>
              <a:t> (2009) JGR-Oceans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262C59-B7C4-CB4E-9E01-A7F26E1CF2B5}"/>
              </a:ext>
            </a:extLst>
          </p:cNvPr>
          <p:cNvSpPr txBox="1"/>
          <p:nvPr/>
        </p:nvSpPr>
        <p:spPr>
          <a:xfrm>
            <a:off x="5102578" y="1891481"/>
            <a:ext cx="37570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Southern Ocean Fronts: </a:t>
            </a:r>
          </a:p>
          <a:p>
            <a:endParaRPr lang="en-US" sz="2400" b="1" dirty="0"/>
          </a:p>
          <a:p>
            <a:r>
              <a:rPr lang="en-US" sz="2400" dirty="0">
                <a:solidFill>
                  <a:srgbClr val="FF0000"/>
                </a:solidFill>
              </a:rPr>
              <a:t>(From north to south)</a:t>
            </a:r>
          </a:p>
          <a:p>
            <a:r>
              <a:rPr lang="en-US" sz="2400" b="1" dirty="0"/>
              <a:t>STF</a:t>
            </a:r>
            <a:r>
              <a:rPr lang="en-US" sz="2400" dirty="0"/>
              <a:t> (Subtropical Front)</a:t>
            </a:r>
          </a:p>
          <a:p>
            <a:r>
              <a:rPr lang="en-US" sz="2400" b="1" dirty="0"/>
              <a:t>SAF</a:t>
            </a:r>
            <a:r>
              <a:rPr lang="en-US" sz="2400" dirty="0"/>
              <a:t> (</a:t>
            </a:r>
            <a:r>
              <a:rPr lang="en-US" sz="2400" dirty="0" err="1"/>
              <a:t>Subantarctic</a:t>
            </a:r>
            <a:r>
              <a:rPr lang="en-US" sz="2400" dirty="0"/>
              <a:t> Front)</a:t>
            </a:r>
          </a:p>
          <a:p>
            <a:r>
              <a:rPr lang="en-US" sz="2400" b="1" dirty="0"/>
              <a:t>PF</a:t>
            </a:r>
            <a:r>
              <a:rPr lang="en-US" sz="2400" dirty="0"/>
              <a:t> (Polar Front)</a:t>
            </a:r>
          </a:p>
          <a:p>
            <a:r>
              <a:rPr lang="en-US" sz="2400" b="1" dirty="0"/>
              <a:t>SACCF</a:t>
            </a:r>
            <a:r>
              <a:rPr lang="en-US" sz="2400" dirty="0"/>
              <a:t> (Southern ACC Front)</a:t>
            </a:r>
          </a:p>
          <a:p>
            <a:endParaRPr lang="en-US" sz="2400" dirty="0"/>
          </a:p>
          <a:p>
            <a:r>
              <a:rPr lang="en-US" sz="2400" dirty="0"/>
              <a:t>Abrupt changes in hydrographic properties are observed (T, S, nutrients)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CF2C51A-772C-8142-A560-9BB81EB91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198" y="1199719"/>
            <a:ext cx="3488868" cy="4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0841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797"/>
          </a:xfrm>
        </p:spPr>
        <p:txBody>
          <a:bodyPr>
            <a:normAutofit fontScale="90000"/>
          </a:bodyPr>
          <a:lstStyle/>
          <a:p>
            <a:r>
              <a:rPr lang="en-US" dirty="0"/>
              <a:t>Wind forcing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4128" t="12061" r="10576" b="52620"/>
          <a:stretch>
            <a:fillRect/>
          </a:stretch>
        </p:blipFill>
        <p:spPr bwMode="auto">
          <a:xfrm>
            <a:off x="880856" y="1277238"/>
            <a:ext cx="7315200" cy="48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6928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5916"/>
          </a:xfrm>
        </p:spPr>
        <p:txBody>
          <a:bodyPr>
            <a:normAutofit fontScale="90000"/>
          </a:bodyPr>
          <a:lstStyle/>
          <a:p>
            <a:r>
              <a:rPr lang="en-US" dirty="0"/>
              <a:t>Wind stress curl and Ekman upwelling</a:t>
            </a:r>
          </a:p>
        </p:txBody>
      </p:sp>
      <p:pic>
        <p:nvPicPr>
          <p:cNvPr id="5" name="Picture 9" descr="fig13.2_windcurl_buoyancy_equidistant_DPO_color.pdf"/>
          <p:cNvPicPr>
            <a:picLocks noChangeAspect="1"/>
          </p:cNvPicPr>
          <p:nvPr/>
        </p:nvPicPr>
        <p:blipFill>
          <a:blip r:embed="rId2"/>
          <a:srcRect l="5753" b="70000"/>
          <a:stretch>
            <a:fillRect/>
          </a:stretch>
        </p:blipFill>
        <p:spPr bwMode="auto">
          <a:xfrm>
            <a:off x="-62712" y="1270638"/>
            <a:ext cx="9285283" cy="3825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9368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0" descr="A23_A16_CTDSAL"/>
          <p:cNvPicPr>
            <a:picLocks noChangeAspect="1" noChangeArrowheads="1"/>
          </p:cNvPicPr>
          <p:nvPr/>
        </p:nvPicPr>
        <p:blipFill>
          <a:blip r:embed="rId2"/>
          <a:srcRect l="1721" t="2806" b="8331"/>
          <a:stretch>
            <a:fillRect/>
          </a:stretch>
        </p:blipFill>
        <p:spPr bwMode="auto">
          <a:xfrm>
            <a:off x="0" y="1212850"/>
            <a:ext cx="8077200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01" y="250878"/>
            <a:ext cx="8971546" cy="768316"/>
          </a:xfrm>
        </p:spPr>
        <p:txBody>
          <a:bodyPr>
            <a:normAutofit/>
          </a:bodyPr>
          <a:lstStyle/>
          <a:p>
            <a:r>
              <a:rPr lang="en-US" sz="3200" dirty="0"/>
              <a:t>Upwelling of NADW in the Southern Ocean</a:t>
            </a: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3238674" y="3505200"/>
            <a:ext cx="1371600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NADW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600874" y="2203450"/>
            <a:ext cx="2590800" cy="2667000"/>
            <a:chOff x="5867400" y="2203450"/>
            <a:chExt cx="2590800" cy="2667000"/>
          </a:xfrm>
          <a:solidFill>
            <a:srgbClr val="FFFF00"/>
          </a:solidFill>
        </p:grpSpPr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5867400" y="2203450"/>
              <a:ext cx="990600" cy="4572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MOW</a:t>
              </a: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7467600" y="2889250"/>
              <a:ext cx="990600" cy="4572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LSW</a:t>
              </a:r>
            </a:p>
          </p:txBody>
        </p: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7010400" y="4413250"/>
              <a:ext cx="1219200" cy="4572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NSOW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29074" y="2203450"/>
            <a:ext cx="1371600" cy="3352800"/>
            <a:chOff x="2895600" y="2203450"/>
            <a:chExt cx="1371600" cy="3352800"/>
          </a:xfrm>
        </p:grpSpPr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3048000" y="2203450"/>
              <a:ext cx="1219200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AAIW</a:t>
              </a: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2895600" y="5099050"/>
              <a:ext cx="1219200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AABW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0810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9" y="82346"/>
            <a:ext cx="7538474" cy="25759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" y="2717246"/>
            <a:ext cx="4825729" cy="28189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7104" y="5701916"/>
            <a:ext cx="4342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Last ~30 years, the SST </a:t>
            </a:r>
            <a:r>
              <a:rPr lang="en-US"/>
              <a:t>of the polar </a:t>
            </a:r>
            <a:r>
              <a:rPr lang="en-US" dirty="0"/>
              <a:t>Southern Ocean did not warm up. Rather it slightly cooled.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328" y="2717246"/>
            <a:ext cx="38989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64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1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Seaice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2387"/>
            <a:ext cx="8229600" cy="5093777"/>
          </a:xfrm>
        </p:spPr>
        <p:txBody>
          <a:bodyPr/>
          <a:lstStyle/>
          <a:p>
            <a:r>
              <a:rPr lang="en-US" dirty="0" err="1"/>
              <a:t>Seaice</a:t>
            </a:r>
            <a:r>
              <a:rPr lang="en-US" dirty="0"/>
              <a:t> = floating ice on the surface ocean</a:t>
            </a:r>
          </a:p>
          <a:p>
            <a:pPr lvl="1"/>
            <a:r>
              <a:rPr lang="en-US" dirty="0"/>
              <a:t>Fast ice (land-fast ice): </a:t>
            </a:r>
            <a:r>
              <a:rPr lang="en-US" dirty="0" err="1"/>
              <a:t>seaice</a:t>
            </a:r>
            <a:r>
              <a:rPr lang="en-US" dirty="0"/>
              <a:t> attached to the coastline (does not move)</a:t>
            </a:r>
          </a:p>
          <a:p>
            <a:pPr lvl="1"/>
            <a:r>
              <a:rPr lang="en-US" dirty="0"/>
              <a:t>Pack ice (drift ice): </a:t>
            </a:r>
            <a:r>
              <a:rPr lang="en-US" dirty="0" err="1"/>
              <a:t>seaice</a:t>
            </a:r>
            <a:r>
              <a:rPr lang="en-US" dirty="0"/>
              <a:t> drifting with wind and ocean currents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61" y="3539613"/>
            <a:ext cx="4637635" cy="30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5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009"/>
            <a:ext cx="8229600" cy="583506"/>
          </a:xfrm>
        </p:spPr>
        <p:txBody>
          <a:bodyPr>
            <a:normAutofit fontScale="90000"/>
          </a:bodyPr>
          <a:lstStyle/>
          <a:p>
            <a:r>
              <a:rPr lang="en-US" dirty="0"/>
              <a:t>Water Masses</a:t>
            </a:r>
          </a:p>
        </p:txBody>
      </p:sp>
      <p:pic>
        <p:nvPicPr>
          <p:cNvPr id="4" name="Picture 3" descr="Screen Shot 2013-09-29 at 10.39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79" y="892179"/>
            <a:ext cx="6762016" cy="2849329"/>
          </a:xfrm>
          <a:prstGeom prst="rect">
            <a:avLst/>
          </a:prstGeom>
        </p:spPr>
      </p:pic>
      <p:pic>
        <p:nvPicPr>
          <p:cNvPr id="5" name="Picture 4" descr="Screen Shot 2013-09-29 at 10.40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79" y="3750749"/>
            <a:ext cx="6762016" cy="28455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22053" y="1390015"/>
            <a:ext cx="1075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AAIW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12167" y="1128262"/>
            <a:ext cx="1075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SAMW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58065" y="4334243"/>
            <a:ext cx="1075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UCDW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70224" y="4899249"/>
            <a:ext cx="1075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LCDW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4796" y="5726723"/>
            <a:ext cx="1075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AABW</a:t>
            </a:r>
          </a:p>
        </p:txBody>
      </p:sp>
      <p:cxnSp>
        <p:nvCxnSpPr>
          <p:cNvPr id="13" name="Straight Arrow Connector 12"/>
          <p:cNvCxnSpPr>
            <a:stCxn id="9" idx="1"/>
          </p:cNvCxnSpPr>
          <p:nvPr/>
        </p:nvCxnSpPr>
        <p:spPr>
          <a:xfrm flipH="1" flipV="1">
            <a:off x="2940268" y="4219824"/>
            <a:ext cx="617797" cy="31447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28263" y="5213723"/>
            <a:ext cx="98390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07938" y="2019717"/>
            <a:ext cx="1075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CDW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94796" y="2812864"/>
            <a:ext cx="1075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AABW</a:t>
            </a:r>
          </a:p>
        </p:txBody>
      </p:sp>
    </p:spTree>
    <p:extLst>
      <p:ext uri="{BB962C8B-B14F-4D97-AF65-F5344CB8AC3E}">
        <p14:creationId xmlns:p14="http://schemas.microsoft.com/office/powerpoint/2010/main" val="589742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107" y="274638"/>
            <a:ext cx="8388924" cy="791596"/>
          </a:xfrm>
        </p:spPr>
        <p:txBody>
          <a:bodyPr>
            <a:normAutofit/>
          </a:bodyPr>
          <a:lstStyle/>
          <a:p>
            <a:r>
              <a:rPr lang="en-US" sz="3600" dirty="0"/>
              <a:t>Major water masses in the Southern Ocean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73"/>
            <a:ext cx="8229600" cy="5158689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SAMW</a:t>
            </a:r>
            <a:r>
              <a:rPr lang="en-US" sz="2800" dirty="0"/>
              <a:t> (</a:t>
            </a:r>
            <a:r>
              <a:rPr lang="en-US" sz="2800" dirty="0" err="1"/>
              <a:t>Subantarctic</a:t>
            </a:r>
            <a:r>
              <a:rPr lang="en-US" sz="2800" dirty="0"/>
              <a:t> Mode Water) = warm and salty water ventilated in the north of the ACC (</a:t>
            </a:r>
            <a:r>
              <a:rPr lang="en-US" sz="2800" dirty="0" err="1">
                <a:latin typeface="Symbol" charset="2"/>
                <a:cs typeface="Symbol" charset="2"/>
              </a:rPr>
              <a:t>s</a:t>
            </a:r>
            <a:r>
              <a:rPr lang="en-US" sz="2800" baseline="-25000" dirty="0" err="1">
                <a:latin typeface="Symbol" charset="2"/>
                <a:cs typeface="Symbol" charset="2"/>
              </a:rPr>
              <a:t>q</a:t>
            </a:r>
            <a:r>
              <a:rPr lang="en-US" sz="2800" dirty="0"/>
              <a:t> ~ 26.8 to 27.0)</a:t>
            </a:r>
          </a:p>
          <a:p>
            <a:r>
              <a:rPr lang="en-US" sz="2800" b="1" dirty="0"/>
              <a:t>AAIW</a:t>
            </a:r>
            <a:r>
              <a:rPr lang="en-US" sz="2800" dirty="0"/>
              <a:t> (Antarctic Intermediate Water) = colder and fresh water ventilated from the deep mixed layer near the polar front (</a:t>
            </a:r>
            <a:r>
              <a:rPr lang="en-US" sz="2800" dirty="0" err="1">
                <a:latin typeface="Symbol" charset="2"/>
                <a:cs typeface="Symbol" charset="2"/>
              </a:rPr>
              <a:t>s</a:t>
            </a:r>
            <a:r>
              <a:rPr lang="en-US" sz="2800" baseline="-25000" dirty="0" err="1">
                <a:latin typeface="Symbol" charset="2"/>
                <a:cs typeface="Symbol" charset="2"/>
              </a:rPr>
              <a:t>q</a:t>
            </a:r>
            <a:r>
              <a:rPr lang="en-US" sz="2800" dirty="0"/>
              <a:t> ~ 27.2)</a:t>
            </a:r>
          </a:p>
          <a:p>
            <a:r>
              <a:rPr lang="en-US" sz="2800" b="1" dirty="0"/>
              <a:t>CDW</a:t>
            </a:r>
            <a:r>
              <a:rPr lang="en-US" sz="2800" dirty="0"/>
              <a:t> (Circumpolar Deep Water) is mixture of NADW and Pacific Deep Water. Relatively warm and salty. </a:t>
            </a:r>
          </a:p>
          <a:p>
            <a:r>
              <a:rPr lang="en-US" sz="2800" b="1" dirty="0"/>
              <a:t>AABW</a:t>
            </a:r>
            <a:r>
              <a:rPr lang="en-US" sz="2800" dirty="0"/>
              <a:t> (Antarctic Bottom Water) is very cold and fresh dense bottom water formed as a mixing product of CDW and the Dense Shelf Water in the Weddell and Ross Sea.</a:t>
            </a:r>
          </a:p>
        </p:txBody>
      </p:sp>
    </p:spTree>
    <p:extLst>
      <p:ext uri="{BB962C8B-B14F-4D97-AF65-F5344CB8AC3E}">
        <p14:creationId xmlns:p14="http://schemas.microsoft.com/office/powerpoint/2010/main" val="4218986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6397"/>
          </a:xfrm>
        </p:spPr>
        <p:txBody>
          <a:bodyPr>
            <a:normAutofit fontScale="90000"/>
          </a:bodyPr>
          <a:lstStyle/>
          <a:p>
            <a:r>
              <a:rPr lang="en-US" dirty="0"/>
              <a:t>Polar gyres: Weddell &amp; Ross Sea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47720" t="49878" r="5719" b="30881"/>
          <a:stretch>
            <a:fillRect/>
          </a:stretch>
        </p:blipFill>
        <p:spPr bwMode="auto">
          <a:xfrm>
            <a:off x="3874932" y="1295400"/>
            <a:ext cx="4622365" cy="270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l="11305" t="51561" r="6822" b="27626"/>
          <a:stretch>
            <a:fillRect/>
          </a:stretch>
        </p:blipFill>
        <p:spPr bwMode="auto">
          <a:xfrm>
            <a:off x="1067453" y="4276725"/>
            <a:ext cx="7243083" cy="236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1314534"/>
            <a:ext cx="3038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Cyclonic gyres in the south of the ACC</a:t>
            </a:r>
          </a:p>
        </p:txBody>
      </p:sp>
    </p:spTree>
    <p:extLst>
      <p:ext uri="{BB962C8B-B14F-4D97-AF65-F5344CB8AC3E}">
        <p14:creationId xmlns:p14="http://schemas.microsoft.com/office/powerpoint/2010/main" val="1093589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797"/>
          </a:xfrm>
        </p:spPr>
        <p:txBody>
          <a:bodyPr>
            <a:normAutofit fontScale="90000"/>
          </a:bodyPr>
          <a:lstStyle/>
          <a:p>
            <a:r>
              <a:rPr lang="en-US" dirty="0"/>
              <a:t>The Southern Ocean MOC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69" y="1912792"/>
            <a:ext cx="3045040" cy="22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95445" y="1241675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Sverdrup (1942)</a:t>
            </a:r>
          </a:p>
        </p:txBody>
      </p:sp>
      <p:pic>
        <p:nvPicPr>
          <p:cNvPr id="6" name="Picture 5" descr="figure3_threeocean_2387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59" y="1331447"/>
            <a:ext cx="3542940" cy="3141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98757" y="1172736"/>
            <a:ext cx="1750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L. Talley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8001" y="4778478"/>
            <a:ext cx="80206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the Southern Ocean, the deep water formed in the North Atlantic upwells to the surface. At the same time, new deep water is created to fill the abyss. </a:t>
            </a:r>
          </a:p>
        </p:txBody>
      </p:sp>
    </p:spTree>
    <p:extLst>
      <p:ext uri="{BB962C8B-B14F-4D97-AF65-F5344CB8AC3E}">
        <p14:creationId xmlns:p14="http://schemas.microsoft.com/office/powerpoint/2010/main" val="41090651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259" y="455650"/>
            <a:ext cx="8229600" cy="634797"/>
          </a:xfrm>
        </p:spPr>
        <p:txBody>
          <a:bodyPr>
            <a:normAutofit fontScale="90000"/>
          </a:bodyPr>
          <a:lstStyle/>
          <a:p>
            <a:r>
              <a:rPr lang="en-US"/>
              <a:t>Balancing northern </a:t>
            </a:r>
            <a:r>
              <a:rPr lang="en-US" dirty="0"/>
              <a:t>sinking and southern upwelling</a:t>
            </a:r>
          </a:p>
        </p:txBody>
      </p:sp>
      <p:pic>
        <p:nvPicPr>
          <p:cNvPr id="8" name="Picture 7" descr="Screen Shot 2013-09-29 at 10.52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3" y="1757470"/>
            <a:ext cx="6898757" cy="26471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0175" y="4404572"/>
            <a:ext cx="4295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Marshall and </a:t>
            </a:r>
            <a:r>
              <a:rPr lang="en-US" sz="2000" dirty="0" err="1"/>
              <a:t>Speer</a:t>
            </a:r>
            <a:r>
              <a:rPr lang="en-US" sz="2000" dirty="0"/>
              <a:t> (2012) Nat. </a:t>
            </a:r>
            <a:r>
              <a:rPr lang="en-US" sz="2000" dirty="0" err="1"/>
              <a:t>Geosci</a:t>
            </a:r>
            <a:r>
              <a:rPr lang="en-US" sz="20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8285" y="5130588"/>
            <a:ext cx="8334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What regulates the intensity of ocean’s deep overturning cells?</a:t>
            </a:r>
          </a:p>
          <a:p>
            <a:r>
              <a:rPr lang="en-US" sz="2400" dirty="0"/>
              <a:t>Dense water formation in the North Atlantic?  Upwelling in the Southern Ocean? </a:t>
            </a:r>
          </a:p>
        </p:txBody>
      </p:sp>
    </p:spTree>
    <p:extLst>
      <p:ext uri="{BB962C8B-B14F-4D97-AF65-F5344CB8AC3E}">
        <p14:creationId xmlns:p14="http://schemas.microsoft.com/office/powerpoint/2010/main" val="1170703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EA306-D11A-714C-916A-3672230C4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907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Can the wind-driven upwelling in the Southern Ocean control the NADW formation?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1861A0-A042-A643-982D-75BD913A1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62229"/>
            <a:ext cx="4785659" cy="18985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B433C2-3098-A74C-844D-747903C56087}"/>
              </a:ext>
            </a:extLst>
          </p:cNvPr>
          <p:cNvSpPr txBox="1"/>
          <p:nvPr/>
        </p:nvSpPr>
        <p:spPr>
          <a:xfrm>
            <a:off x="1064826" y="4605379"/>
            <a:ext cx="34521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Toggweiler</a:t>
            </a:r>
            <a:r>
              <a:rPr lang="en-US" b="1" dirty="0"/>
              <a:t> and Samuels (1994) </a:t>
            </a:r>
            <a:r>
              <a:rPr lang="en-US" dirty="0"/>
              <a:t>applied different intensity of the wind stress over the Southern Ocean in an ocean GCM, showing increasing NADW formation under stronger wind-drive upwelling.  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00F278-1563-0C4D-B77D-FEE2DAE52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569" y="1325171"/>
            <a:ext cx="3296289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68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3678"/>
          </a:xfrm>
        </p:spPr>
        <p:txBody>
          <a:bodyPr>
            <a:normAutofit fontScale="90000"/>
          </a:bodyPr>
          <a:lstStyle/>
          <a:p>
            <a:r>
              <a:rPr lang="en-US" dirty="0"/>
              <a:t>Southern Ocean jets and eddies</a:t>
            </a:r>
          </a:p>
        </p:txBody>
      </p:sp>
      <p:pic>
        <p:nvPicPr>
          <p:cNvPr id="4" name="Picture 3" descr="Screenshot 2014-11-19 19.04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84" y="-1"/>
            <a:ext cx="5282700" cy="8139545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3731285" y="1050554"/>
            <a:ext cx="471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Hallburg</a:t>
            </a:r>
            <a:r>
              <a:rPr lang="en-US" dirty="0"/>
              <a:t> and </a:t>
            </a:r>
            <a:r>
              <a:rPr lang="en-US" dirty="0" err="1"/>
              <a:t>Gnanadesikan</a:t>
            </a:r>
            <a:r>
              <a:rPr lang="en-US" dirty="0"/>
              <a:t> (2006)</a:t>
            </a:r>
          </a:p>
        </p:txBody>
      </p:sp>
    </p:spTree>
    <p:extLst>
      <p:ext uri="{BB962C8B-B14F-4D97-AF65-F5344CB8AC3E}">
        <p14:creationId xmlns:p14="http://schemas.microsoft.com/office/powerpoint/2010/main" val="1178714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0AC9B-B4AF-7C44-918A-50E11289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9406"/>
          </a:xfrm>
        </p:spPr>
        <p:txBody>
          <a:bodyPr/>
          <a:lstStyle/>
          <a:p>
            <a:r>
              <a:rPr lang="en-US" dirty="0"/>
              <a:t>Tank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57640-985A-DF43-8DB8-240DACA7E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6934"/>
            <a:ext cx="8229600" cy="5057422"/>
          </a:xfrm>
        </p:spPr>
        <p:txBody>
          <a:bodyPr/>
          <a:lstStyle/>
          <a:p>
            <a:r>
              <a:rPr lang="en-US" dirty="0"/>
              <a:t>Baroclinic instability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0CB64-D79D-E94B-9D42-36355223F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0" y="2032000"/>
            <a:ext cx="41021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01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3196"/>
          </a:xfrm>
        </p:spPr>
        <p:txBody>
          <a:bodyPr>
            <a:normAutofit fontScale="90000"/>
          </a:bodyPr>
          <a:lstStyle/>
          <a:p>
            <a:r>
              <a:rPr lang="en-US" dirty="0"/>
              <a:t>Wind- and eddy-driven overturning circulations</a:t>
            </a:r>
          </a:p>
        </p:txBody>
      </p:sp>
      <p:pic>
        <p:nvPicPr>
          <p:cNvPr id="4" name="Picture 3" descr="Screenshot 2014-11-19 19.09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90" y="1276266"/>
            <a:ext cx="7061406" cy="558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46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Eddy-induced overturning circulation?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Southern Ocean eddies transport heat (and mass) southward. </a:t>
            </a:r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mediates the density gradient (i.e. tends to weaken thermal wind)</a:t>
            </a:r>
          </a:p>
          <a:p>
            <a:r>
              <a:rPr lang="en-US" dirty="0">
                <a:sym typeface="Wingdings" pitchFamily="2" charset="2"/>
              </a:rPr>
              <a:t> it also flattens isopycnal surfaces</a:t>
            </a:r>
            <a:endParaRPr lang="en-US" dirty="0"/>
          </a:p>
          <a:p>
            <a:r>
              <a:rPr lang="en-US" dirty="0"/>
              <a:t>Eddies are in geostrophic balance, and adiabatic below the mixed layer</a:t>
            </a:r>
          </a:p>
          <a:p>
            <a:r>
              <a:rPr lang="en-US" dirty="0"/>
              <a:t>The eddy transport (of mass, nutrients, carbon etc.) occurs along isopycnal surfaces. </a:t>
            </a:r>
          </a:p>
        </p:txBody>
      </p:sp>
    </p:spTree>
    <p:extLst>
      <p:ext uri="{BB962C8B-B14F-4D97-AF65-F5344CB8AC3E}">
        <p14:creationId xmlns:p14="http://schemas.microsoft.com/office/powerpoint/2010/main" val="3816043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1775"/>
          </a:xfrm>
        </p:spPr>
        <p:txBody>
          <a:bodyPr>
            <a:normAutofit fontScale="90000"/>
          </a:bodyPr>
          <a:lstStyle/>
          <a:p>
            <a:r>
              <a:rPr lang="en-US" dirty="0"/>
              <a:t>Arctic </a:t>
            </a:r>
            <a:r>
              <a:rPr lang="en-US" dirty="0" err="1"/>
              <a:t>seaice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8646"/>
            <a:ext cx="8229600" cy="5167518"/>
          </a:xfrm>
        </p:spPr>
        <p:txBody>
          <a:bodyPr/>
          <a:lstStyle/>
          <a:p>
            <a:r>
              <a:rPr lang="en-US" dirty="0"/>
              <a:t>Polar cap ice </a:t>
            </a:r>
            <a:r>
              <a:rPr lang="en-US" sz="2400" dirty="0"/>
              <a:t>= dominant ice type in the Arctic ocean, usually several years old, covering about 70% of the Arctic Ocean and is 3-3.5m thick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99930"/>
            <a:ext cx="5638800" cy="35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0155" y="6126164"/>
            <a:ext cx="718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 12.20: Satellite image of Arctic </a:t>
            </a:r>
            <a:r>
              <a:rPr lang="en-US" dirty="0" err="1"/>
              <a:t>seaice</a:t>
            </a:r>
            <a:r>
              <a:rPr lang="en-US" dirty="0"/>
              <a:t> extent (late 1970s)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9FB81F-BC6B-A740-92DE-09B11A274DF9}"/>
              </a:ext>
            </a:extLst>
          </p:cNvPr>
          <p:cNvSpPr txBox="1"/>
          <p:nvPr/>
        </p:nvSpPr>
        <p:spPr>
          <a:xfrm>
            <a:off x="720191" y="3811349"/>
            <a:ext cx="88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 Winter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5F0E37-A4C0-FD49-B042-DB40C5C553BE}"/>
              </a:ext>
            </a:extLst>
          </p:cNvPr>
          <p:cNvSpPr txBox="1"/>
          <p:nvPr/>
        </p:nvSpPr>
        <p:spPr>
          <a:xfrm>
            <a:off x="7598084" y="3754764"/>
            <a:ext cx="1088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 Summer</a:t>
            </a:r>
          </a:p>
        </p:txBody>
      </p:sp>
    </p:spTree>
    <p:extLst>
      <p:ext uri="{BB962C8B-B14F-4D97-AF65-F5344CB8AC3E}">
        <p14:creationId xmlns:p14="http://schemas.microsoft.com/office/powerpoint/2010/main" val="1426379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838"/>
            <a:ext cx="8229600" cy="760236"/>
          </a:xfrm>
        </p:spPr>
        <p:txBody>
          <a:bodyPr>
            <a:normAutofit fontScale="90000"/>
          </a:bodyPr>
          <a:lstStyle/>
          <a:p>
            <a:r>
              <a:rPr lang="en-US" dirty="0"/>
              <a:t>Surface nitrate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09600" y="1034874"/>
            <a:ext cx="7848600" cy="5267326"/>
            <a:chOff x="432" y="672"/>
            <a:chExt cx="4944" cy="3318"/>
          </a:xfrm>
        </p:grpSpPr>
        <p:pic>
          <p:nvPicPr>
            <p:cNvPr id="5" name="Picture 4" descr="f04-23-978075064552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672"/>
              <a:ext cx="4944" cy="2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24" y="3408"/>
              <a:ext cx="451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Nitrate (</a:t>
              </a:r>
              <a:r>
                <a:rPr lang="en-US" dirty="0" err="1">
                  <a:solidFill>
                    <a:srgbClr val="000000"/>
                  </a:solidFill>
                  <a:latin typeface="Symbol" charset="2"/>
                </a:rPr>
                <a:t>m</a:t>
              </a:r>
              <a:r>
                <a:rPr lang="en-US" dirty="0" err="1">
                  <a:solidFill>
                    <a:srgbClr val="000000"/>
                  </a:solidFill>
                </a:rPr>
                <a:t>mol</a:t>
              </a:r>
              <a:r>
                <a:rPr lang="en-US" dirty="0">
                  <a:solidFill>
                    <a:srgbClr val="000000"/>
                  </a:solidFill>
                </a:rPr>
                <a:t>/L) at the sea surface, from the climatological data set of Conkright, Levitus, and Boyer (1994).  Clearly nitrate is not limiting the biological productivity in the Southern Ocean.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4291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1" y="383458"/>
            <a:ext cx="6223000" cy="62484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03" y="0"/>
            <a:ext cx="8229600" cy="766916"/>
          </a:xfrm>
        </p:spPr>
        <p:txBody>
          <a:bodyPr/>
          <a:lstStyle/>
          <a:p>
            <a:r>
              <a:rPr lang="en-US" dirty="0"/>
              <a:t>Southern Ocean </a:t>
            </a:r>
            <a:r>
              <a:rPr lang="en-US" dirty="0" err="1"/>
              <a:t>Chl</a:t>
            </a:r>
            <a:r>
              <a:rPr lang="en-US" dirty="0"/>
              <a:t>-a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04039" y="1312606"/>
            <a:ext cx="2639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Moore and Abbott (2002)</a:t>
            </a:r>
          </a:p>
        </p:txBody>
      </p:sp>
    </p:spTree>
    <p:extLst>
      <p:ext uri="{BB962C8B-B14F-4D97-AF65-F5344CB8AC3E}">
        <p14:creationId xmlns:p14="http://schemas.microsoft.com/office/powerpoint/2010/main" val="1901359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C22D9-CC69-6945-9879-164CD0C0B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6238"/>
            <a:ext cx="8229600" cy="363991"/>
          </a:xfrm>
        </p:spPr>
        <p:txBody>
          <a:bodyPr>
            <a:normAutofit fontScale="90000"/>
          </a:bodyPr>
          <a:lstStyle/>
          <a:p>
            <a:r>
              <a:rPr lang="en-US" dirty="0"/>
              <a:t>Silicate and nitrate gradients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C60888-F29F-F840-82B5-17DBB47F3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75617"/>
            <a:ext cx="4025242" cy="3932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850F88-274D-6F4E-9DB6-B634CE751DAC}"/>
              </a:ext>
            </a:extLst>
          </p:cNvPr>
          <p:cNvSpPr txBox="1"/>
          <p:nvPr/>
        </p:nvSpPr>
        <p:spPr>
          <a:xfrm>
            <a:off x="1300248" y="1306285"/>
            <a:ext cx="263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Nitrate front ~ SAF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55B44-E07A-E240-95FF-C9563CAADDA9}"/>
              </a:ext>
            </a:extLst>
          </p:cNvPr>
          <p:cNvSpPr txBox="1"/>
          <p:nvPr/>
        </p:nvSpPr>
        <p:spPr>
          <a:xfrm>
            <a:off x="5545677" y="1283731"/>
            <a:ext cx="263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Silicate front ~ PF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5EBBDA-1290-A84F-8AD6-13D41D642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884" y="1675617"/>
            <a:ext cx="4155345" cy="40628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43CA4D-811B-E142-8A1D-E2EED96A2F9C}"/>
              </a:ext>
            </a:extLst>
          </p:cNvPr>
          <p:cNvSpPr txBox="1"/>
          <p:nvPr/>
        </p:nvSpPr>
        <p:spPr>
          <a:xfrm>
            <a:off x="651644" y="5761017"/>
            <a:ext cx="784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Southern Ocean is relatively enriched in macro-nutrients. However, silicate is  depleted in the polar frontal zone, reflecting strong biological uptake by diatom. </a:t>
            </a:r>
          </a:p>
        </p:txBody>
      </p:sp>
    </p:spTree>
    <p:extLst>
      <p:ext uri="{BB962C8B-B14F-4D97-AF65-F5344CB8AC3E}">
        <p14:creationId xmlns:p14="http://schemas.microsoft.com/office/powerpoint/2010/main" val="4206335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545"/>
            <a:ext cx="8229600" cy="869554"/>
          </a:xfrm>
        </p:spPr>
        <p:txBody>
          <a:bodyPr>
            <a:normAutofit/>
          </a:bodyPr>
          <a:lstStyle/>
          <a:p>
            <a:r>
              <a:rPr lang="en-US" dirty="0"/>
              <a:t>Anthropogenic carbon uptake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910" y="5482166"/>
            <a:ext cx="86227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More than 40% of anthropogenic carbon uptake occurs in the south of 40°S and most of the anthropogenic carbon is stored in the SAMW and AAIW. </a:t>
            </a:r>
          </a:p>
        </p:txBody>
      </p:sp>
      <p:pic>
        <p:nvPicPr>
          <p:cNvPr id="16" name="Picture 262" descr="nature08526-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87" y="1670521"/>
            <a:ext cx="7669861" cy="360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124380" y="1075540"/>
            <a:ext cx="4427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/>
              <a:t>Khatiwala</a:t>
            </a:r>
            <a:r>
              <a:rPr lang="en-US" sz="2400" dirty="0"/>
              <a:t> et al., (2009) Nature</a:t>
            </a:r>
          </a:p>
        </p:txBody>
      </p:sp>
    </p:spTree>
    <p:extLst>
      <p:ext uri="{BB962C8B-B14F-4D97-AF65-F5344CB8AC3E}">
        <p14:creationId xmlns:p14="http://schemas.microsoft.com/office/powerpoint/2010/main" val="30880213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393" y="293876"/>
            <a:ext cx="8444098" cy="5967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Mean state: upwelling and carbon flux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95" y="1522303"/>
            <a:ext cx="4138922" cy="2752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3983" y="1069929"/>
            <a:ext cx="359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GFDL CM2.6; Morrison et al., 2015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504" y="4322622"/>
            <a:ext cx="4731987" cy="21626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1282" y="4328599"/>
            <a:ext cx="33844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Southern Ocean is outgassing natural (preindustrial) carbon and absorbing anthropogenic carbon. They are about the same magnitude poleward of 60</a:t>
            </a:r>
            <a:r>
              <a:rPr lang="en-US" baseline="30000" dirty="0"/>
              <a:t>∘</a:t>
            </a:r>
            <a:r>
              <a:rPr lang="en-US" dirty="0"/>
              <a:t>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21274"/>
            <a:ext cx="4619809" cy="29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6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393" y="293876"/>
            <a:ext cx="8444098" cy="5967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Mean state: upwelling and carbon flux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95" y="1522303"/>
            <a:ext cx="4138922" cy="2752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97631" y="1110873"/>
            <a:ext cx="359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GFDL CM2.6 </a:t>
            </a:r>
            <a:r>
              <a:rPr lang="en-US"/>
              <a:t>(Morrison et al., 2015)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504" y="4322622"/>
            <a:ext cx="4731987" cy="21626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1282" y="4328599"/>
            <a:ext cx="33844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Southern Ocean is outgassing natural (preindustrial) carbon and absorbing anthropogenic carbon. They are about the same magnitude poleward of 60</a:t>
            </a:r>
            <a:r>
              <a:rPr lang="en-US" baseline="30000" dirty="0"/>
              <a:t>∘</a:t>
            </a:r>
            <a:r>
              <a:rPr lang="en-US" dirty="0"/>
              <a:t>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164"/>
            <a:ext cx="4572512" cy="295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467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393" y="293876"/>
            <a:ext cx="8444098" cy="5967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Mean state: upwelling and carbon flux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63373"/>
            <a:ext cx="4554564" cy="2938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95" y="1522303"/>
            <a:ext cx="4138922" cy="2752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97631" y="1110873"/>
            <a:ext cx="359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GFDL CM2.6 </a:t>
            </a:r>
            <a:r>
              <a:rPr lang="en-US"/>
              <a:t>(Morrison et al., 2015)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504" y="4322622"/>
            <a:ext cx="4731987" cy="21626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1282" y="4328599"/>
            <a:ext cx="33844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Southern Ocean is outgassing natural (preindustrial) carbon and absorbing anthropogenic carbon. They are about the same magnitude poleward of 60</a:t>
            </a:r>
            <a:r>
              <a:rPr lang="en-US" baseline="30000" dirty="0"/>
              <a:t>∘</a:t>
            </a:r>
            <a:r>
              <a:rPr lang="en-US" dirty="0"/>
              <a:t>S.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427878" y="4344951"/>
            <a:ext cx="13649" cy="2117954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095397" y="4317220"/>
            <a:ext cx="13649" cy="2117954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0694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59" y="163247"/>
            <a:ext cx="8538358" cy="7630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Variability: forcing mechanisms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125" y="2904136"/>
            <a:ext cx="4286992" cy="2690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1459" y="2719470"/>
            <a:ext cx="282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 index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8699" y="1407374"/>
            <a:ext cx="3299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Positive trend in SAM </a:t>
            </a:r>
            <a:r>
              <a:rPr lang="en-US" sz="2000" dirty="0"/>
              <a:t>= </a:t>
            </a:r>
            <a:r>
              <a:rPr lang="en-US" sz="2000" b="1" dirty="0"/>
              <a:t>intensified, poleward-shifted zonal wind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0" y="1219424"/>
            <a:ext cx="3348388" cy="51520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2263" y="1130376"/>
            <a:ext cx="13784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/>
              <a:t>SAM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2263" y="5816669"/>
            <a:ext cx="114909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ENSO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02257" y="6371454"/>
            <a:ext cx="199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Sallee</a:t>
            </a:r>
            <a:r>
              <a:rPr lang="en-US" dirty="0"/>
              <a:t> et al., 2008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8914" y="5706872"/>
            <a:ext cx="235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Marshall et al., 2016</a:t>
            </a:r>
          </a:p>
        </p:txBody>
      </p:sp>
    </p:spTree>
    <p:extLst>
      <p:ext uri="{BB962C8B-B14F-4D97-AF65-F5344CB8AC3E}">
        <p14:creationId xmlns:p14="http://schemas.microsoft.com/office/powerpoint/2010/main" val="17181813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77" y="4164550"/>
            <a:ext cx="5142016" cy="2254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59" y="163247"/>
            <a:ext cx="8538358" cy="7630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Changes: upwelling and carbon flux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59" y="1116280"/>
            <a:ext cx="4286992" cy="2690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653" y="872239"/>
            <a:ext cx="282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 index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22505" y="1219424"/>
            <a:ext cx="36664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Positive trend in SAM </a:t>
            </a:r>
            <a:r>
              <a:rPr lang="en-US" sz="2000" dirty="0"/>
              <a:t>= </a:t>
            </a:r>
            <a:r>
              <a:rPr lang="en-US" sz="2000" b="1" dirty="0"/>
              <a:t>intensified, poleward-shifted zonal wind</a:t>
            </a:r>
          </a:p>
          <a:p>
            <a:endParaRPr lang="en-US" sz="2000" b="1" dirty="0"/>
          </a:p>
          <a:p>
            <a:r>
              <a:rPr lang="en-US" sz="2000" b="1" dirty="0"/>
              <a:t>Predict: </a:t>
            </a:r>
          </a:p>
          <a:p>
            <a:pPr marL="342900" indent="-342900">
              <a:buFont typeface="Wingdings" charset="2"/>
              <a:buChar char="à"/>
            </a:pPr>
            <a:r>
              <a:rPr lang="en-US" sz="2000" b="1" dirty="0">
                <a:solidFill>
                  <a:schemeClr val="accent5"/>
                </a:solidFill>
              </a:rPr>
              <a:t>Stronger natural C outgassing</a:t>
            </a:r>
          </a:p>
          <a:p>
            <a:pPr marL="342900" indent="-342900">
              <a:buFont typeface="Wingdings" charset="2"/>
              <a:buChar char="à"/>
            </a:pPr>
            <a:r>
              <a:rPr lang="en-US" sz="2000" b="1" dirty="0">
                <a:solidFill>
                  <a:srgbClr val="FF0000"/>
                </a:solidFill>
              </a:rPr>
              <a:t>Stronger </a:t>
            </a:r>
            <a:r>
              <a:rPr lang="en-US" sz="2000" b="1" dirty="0" err="1">
                <a:solidFill>
                  <a:srgbClr val="FF0000"/>
                </a:solidFill>
              </a:rPr>
              <a:t>anthro</a:t>
            </a:r>
            <a:r>
              <a:rPr lang="en-US" sz="2000" b="1" dirty="0">
                <a:solidFill>
                  <a:srgbClr val="FF0000"/>
                </a:solidFill>
              </a:rPr>
              <a:t> C uptake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2956" y="6352592"/>
            <a:ext cx="142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More uptake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846" y="3936112"/>
            <a:ext cx="142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 uptake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69523" y="4800522"/>
            <a:ext cx="2483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+ natural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+ net C uptake</a:t>
            </a:r>
          </a:p>
          <a:p>
            <a:r>
              <a:rPr lang="en-US" dirty="0">
                <a:solidFill>
                  <a:srgbClr val="FF0000"/>
                </a:solidFill>
              </a:rPr>
              <a:t>++ anthropogenic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24616" y="3854224"/>
            <a:ext cx="4325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CCSM/POP </a:t>
            </a:r>
            <a:r>
              <a:rPr lang="en-US" dirty="0" err="1"/>
              <a:t>hindcast</a:t>
            </a:r>
            <a:r>
              <a:rPr lang="en-US" dirty="0"/>
              <a:t>; </a:t>
            </a:r>
            <a:r>
              <a:rPr lang="en-US" dirty="0" err="1"/>
              <a:t>Lovenduski</a:t>
            </a:r>
            <a:r>
              <a:rPr lang="en-US" dirty="0"/>
              <a:t> et al., 2008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73535" y="4248730"/>
            <a:ext cx="170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 35˚S</a:t>
            </a:r>
          </a:p>
        </p:txBody>
      </p:sp>
    </p:spTree>
    <p:extLst>
      <p:ext uri="{BB962C8B-B14F-4D97-AF65-F5344CB8AC3E}">
        <p14:creationId xmlns:p14="http://schemas.microsoft.com/office/powerpoint/2010/main" val="1158303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59" y="163247"/>
            <a:ext cx="8538358" cy="7630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Observed changes in sea-air CO</a:t>
            </a:r>
            <a:r>
              <a:rPr lang="en-US" baseline="-25000" dirty="0"/>
              <a:t>2</a:t>
            </a:r>
            <a:r>
              <a:rPr lang="en-US" dirty="0"/>
              <a:t> flux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66" y="3617219"/>
            <a:ext cx="5678409" cy="26880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6479" y="5712310"/>
            <a:ext cx="142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More uptake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6479" y="3777755"/>
            <a:ext cx="142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 uptake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5613" y="3242348"/>
            <a:ext cx="2852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Landschützer</a:t>
            </a:r>
            <a:r>
              <a:rPr lang="en-US" sz="2000" dirty="0"/>
              <a:t> et al., 2015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2166" y="2091388"/>
            <a:ext cx="7624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Fay and McKinley (2013) found relatively constant CO</a:t>
            </a:r>
            <a:r>
              <a:rPr lang="en-US" sz="2000" baseline="-25000" dirty="0"/>
              <a:t>2</a:t>
            </a:r>
            <a:r>
              <a:rPr lang="en-US" sz="2000" dirty="0"/>
              <a:t> uptake during 1980 to early 2000s and then enhanced uptake following mid-2000s (due to cooler SST </a:t>
            </a:r>
            <a:r>
              <a:rPr lang="en-US" sz="2000" dirty="0">
                <a:sym typeface="Wingdings"/>
              </a:rPr>
              <a:t> higher K</a:t>
            </a:r>
            <a:r>
              <a:rPr lang="en-US" sz="2000" baseline="-25000" dirty="0">
                <a:sym typeface="Wingdings"/>
              </a:rPr>
              <a:t>H</a:t>
            </a:r>
            <a:r>
              <a:rPr lang="en-US" sz="2000" dirty="0"/>
              <a:t>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66" y="1326731"/>
            <a:ext cx="7389466" cy="36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38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1775"/>
          </a:xfrm>
        </p:spPr>
        <p:txBody>
          <a:bodyPr>
            <a:normAutofit fontScale="90000"/>
          </a:bodyPr>
          <a:lstStyle/>
          <a:p>
            <a:r>
              <a:rPr lang="en-US" dirty="0"/>
              <a:t>Arctic </a:t>
            </a:r>
            <a:r>
              <a:rPr lang="en-US" dirty="0" err="1"/>
              <a:t>seaice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8646"/>
            <a:ext cx="8229600" cy="5555442"/>
          </a:xfrm>
        </p:spPr>
        <p:txBody>
          <a:bodyPr>
            <a:normAutofit/>
          </a:bodyPr>
          <a:lstStyle/>
          <a:p>
            <a:r>
              <a:rPr lang="en-US" dirty="0"/>
              <a:t>Polar cap ice </a:t>
            </a:r>
            <a:r>
              <a:rPr lang="en-US" sz="2400" dirty="0"/>
              <a:t>= dominant ice type in the Arctic ocean, usually several years old, covering about 70% of the Arctic Ocean and is 3-3.5m thick </a:t>
            </a:r>
          </a:p>
          <a:p>
            <a:r>
              <a:rPr lang="en-US" dirty="0"/>
              <a:t>Pack ice </a:t>
            </a:r>
            <a:r>
              <a:rPr lang="en-US" sz="2400" dirty="0"/>
              <a:t>= surrounds the polar cap ice. It is younger and thinner, a few meters, and covers about 25% of the Arctic. </a:t>
            </a:r>
          </a:p>
          <a:p>
            <a:r>
              <a:rPr lang="en-US" dirty="0"/>
              <a:t>Fast ice </a:t>
            </a:r>
            <a:r>
              <a:rPr lang="en-US" sz="2400" dirty="0"/>
              <a:t>= attached to the land. It is a first year ice. It melts during the summer months. </a:t>
            </a:r>
          </a:p>
          <a:p>
            <a:endParaRPr lang="en-US" sz="2400" dirty="0"/>
          </a:p>
          <a:p>
            <a:r>
              <a:rPr lang="en-US" sz="2400" b="1" dirty="0" err="1"/>
              <a:t>Seaice</a:t>
            </a:r>
            <a:r>
              <a:rPr lang="en-US" sz="2400" b="1" dirty="0"/>
              <a:t> transport: </a:t>
            </a:r>
            <a:r>
              <a:rPr lang="en-US" sz="2400" dirty="0"/>
              <a:t>Up to one-third of Arctic </a:t>
            </a:r>
            <a:r>
              <a:rPr lang="en-US" sz="2400" dirty="0" err="1"/>
              <a:t>seaice</a:t>
            </a:r>
            <a:r>
              <a:rPr lang="en-US" sz="2400" dirty="0"/>
              <a:t> are exported through the </a:t>
            </a:r>
            <a:r>
              <a:rPr lang="en-US" sz="2400" dirty="0" err="1"/>
              <a:t>Fram</a:t>
            </a:r>
            <a:r>
              <a:rPr lang="en-US" sz="2400" dirty="0"/>
              <a:t> Strait in the East Greenland Current out to the North Atlantic. This is a major factor for the freshwater budget of the Arctic Ocean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7057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59" y="163247"/>
            <a:ext cx="8538358" cy="7630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Post-2000s intensification of C uptake</a:t>
            </a:r>
            <a:r>
              <a:rPr lang="en-US" b="1" dirty="0"/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9" y="1010698"/>
            <a:ext cx="5068459" cy="2399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1882" y="2890661"/>
            <a:ext cx="142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More uptake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21882" y="956106"/>
            <a:ext cx="142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 uptake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1983" y="1958601"/>
            <a:ext cx="2852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Landschützer</a:t>
            </a:r>
            <a:r>
              <a:rPr lang="en-US" sz="2000" dirty="0"/>
              <a:t> et al., 2015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8163" y="3746511"/>
            <a:ext cx="3469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err="1"/>
              <a:t>Rödenbeck</a:t>
            </a:r>
            <a:r>
              <a:rPr lang="en-US" sz="2000" dirty="0"/>
              <a:t> et al., 2015 </a:t>
            </a:r>
            <a:r>
              <a:rPr lang="en-US" sz="2000" b="1" dirty="0"/>
              <a:t>SOCOM</a:t>
            </a:r>
            <a:r>
              <a:rPr lang="en-US" sz="2000" dirty="0"/>
              <a:t> (surface ocean pCO</a:t>
            </a:r>
            <a:r>
              <a:rPr lang="en-US" sz="2000" baseline="-25000" dirty="0"/>
              <a:t>2</a:t>
            </a:r>
            <a:r>
              <a:rPr lang="en-US" sz="2000" dirty="0"/>
              <a:t> mapping </a:t>
            </a:r>
            <a:r>
              <a:rPr lang="en-US" sz="2000" dirty="0" err="1"/>
              <a:t>intercomparison</a:t>
            </a:r>
            <a:r>
              <a:rPr lang="en-US" sz="2000" dirty="0"/>
              <a:t> project)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Data mapping approaches can make a large differences!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03" y="3578281"/>
            <a:ext cx="4176214" cy="2592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52" y="6185302"/>
            <a:ext cx="3452883" cy="36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884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9AB7B-8E93-014D-BC70-AB5691B3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7307"/>
            <a:ext cx="7886700" cy="578456"/>
          </a:xfrm>
        </p:spPr>
        <p:txBody>
          <a:bodyPr>
            <a:normAutofit fontScale="90000"/>
          </a:bodyPr>
          <a:lstStyle/>
          <a:p>
            <a:r>
              <a:rPr lang="en-US" dirty="0"/>
              <a:t>What’s going 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1BD68-65D1-2547-8BF0-EE9A3ABFD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893" y="968657"/>
            <a:ext cx="6740052" cy="51807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C8F3FA-018F-3F4A-B5FF-FB36AC238D7A}"/>
              </a:ext>
            </a:extLst>
          </p:cNvPr>
          <p:cNvSpPr txBox="1"/>
          <p:nvPr/>
        </p:nvSpPr>
        <p:spPr>
          <a:xfrm>
            <a:off x="5741992" y="6252261"/>
            <a:ext cx="2852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Landschützer</a:t>
            </a:r>
            <a:r>
              <a:rPr lang="en-US" sz="2000" dirty="0"/>
              <a:t> et al., 2015</a:t>
            </a:r>
          </a:p>
        </p:txBody>
      </p:sp>
    </p:spTree>
    <p:extLst>
      <p:ext uri="{BB962C8B-B14F-4D97-AF65-F5344CB8AC3E}">
        <p14:creationId xmlns:p14="http://schemas.microsoft.com/office/powerpoint/2010/main" val="18850379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59" y="163247"/>
            <a:ext cx="8538358" cy="7630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 model-data comparison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9" y="1010698"/>
            <a:ext cx="5068459" cy="2399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1882" y="2890661"/>
            <a:ext cx="142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More uptake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21882" y="956106"/>
            <a:ext cx="142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 uptake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1983" y="1958601"/>
            <a:ext cx="2852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Landschützer</a:t>
            </a:r>
            <a:r>
              <a:rPr lang="en-US" sz="2000" dirty="0"/>
              <a:t> et al., 2015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2" y="3521717"/>
            <a:ext cx="5652891" cy="25378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51158" y="4088094"/>
            <a:ext cx="2634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Ocean-Ice </a:t>
            </a:r>
            <a:r>
              <a:rPr lang="en-US" dirty="0" err="1"/>
              <a:t>config</a:t>
            </a:r>
            <a:r>
              <a:rPr lang="en-US" dirty="0"/>
              <a:t> of CESM model forced by the observed atmospheric state (CORE2-IAV forcing)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95862" y="3934827"/>
            <a:ext cx="170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 35˚S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460563-2E0B-4B42-AD0D-0D5E5005A34B}"/>
              </a:ext>
            </a:extLst>
          </p:cNvPr>
          <p:cNvSpPr txBox="1"/>
          <p:nvPr/>
        </p:nvSpPr>
        <p:spPr>
          <a:xfrm>
            <a:off x="6081486" y="5442857"/>
            <a:ext cx="250368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This model does not explicitly include eddies!</a:t>
            </a:r>
          </a:p>
        </p:txBody>
      </p:sp>
    </p:spTree>
    <p:extLst>
      <p:ext uri="{BB962C8B-B14F-4D97-AF65-F5344CB8AC3E}">
        <p14:creationId xmlns:p14="http://schemas.microsoft.com/office/powerpoint/2010/main" val="3615642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Observed changes in the SO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343400" cy="19812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Seaice</a:t>
            </a: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More in Ross Sea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Less in AP / Weddel Sea</a:t>
            </a:r>
          </a:p>
        </p:txBody>
      </p:sp>
      <p:sp>
        <p:nvSpPr>
          <p:cNvPr id="38916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343400" cy="19812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Warming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Recent subsurface heating</a:t>
            </a:r>
          </a:p>
        </p:txBody>
      </p:sp>
      <p:pic>
        <p:nvPicPr>
          <p:cNvPr id="38917" name="Picture 5" descr="Screen shot 2010-05-23 at 9.07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3" y="2362200"/>
            <a:ext cx="38306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Screen shot 2010-05-23 at 9.19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400300"/>
            <a:ext cx="44386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Box 7"/>
          <p:cNvSpPr txBox="1">
            <a:spLocks noChangeArrowheads="1"/>
          </p:cNvSpPr>
          <p:nvPr/>
        </p:nvSpPr>
        <p:spPr bwMode="auto">
          <a:xfrm>
            <a:off x="1676400" y="6019800"/>
            <a:ext cx="373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Stammerjohn et al. 2008</a:t>
            </a:r>
          </a:p>
        </p:txBody>
      </p:sp>
      <p:sp>
        <p:nvSpPr>
          <p:cNvPr id="38920" name="TextBox 8"/>
          <p:cNvSpPr txBox="1">
            <a:spLocks noChangeArrowheads="1"/>
          </p:cNvSpPr>
          <p:nvPr/>
        </p:nvSpPr>
        <p:spPr bwMode="auto">
          <a:xfrm>
            <a:off x="6858000" y="6019800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Gille et al. 2008</a:t>
            </a:r>
          </a:p>
        </p:txBody>
      </p:sp>
    </p:spTree>
    <p:extLst>
      <p:ext uri="{BB962C8B-B14F-4D97-AF65-F5344CB8AC3E}">
        <p14:creationId xmlns:p14="http://schemas.microsoft.com/office/powerpoint/2010/main" val="2471590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767" y="293874"/>
            <a:ext cx="7886700" cy="608650"/>
          </a:xfrm>
        </p:spPr>
        <p:txBody>
          <a:bodyPr>
            <a:normAutofit fontScale="90000"/>
          </a:bodyPr>
          <a:lstStyle/>
          <a:p>
            <a:r>
              <a:rPr lang="en-US" dirty="0"/>
              <a:t>Subsurface changes: CDW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67" y="1041853"/>
            <a:ext cx="7886700" cy="4351339"/>
          </a:xfrm>
        </p:spPr>
        <p:txBody>
          <a:bodyPr>
            <a:normAutofit/>
          </a:bodyPr>
          <a:lstStyle/>
          <a:p>
            <a:r>
              <a:rPr lang="en-US" sz="2000" dirty="0" err="1"/>
              <a:t>Gille</a:t>
            </a:r>
            <a:r>
              <a:rPr lang="en-US" sz="2000" dirty="0"/>
              <a:t> 2002, 2008; </a:t>
            </a:r>
            <a:r>
              <a:rPr lang="en-US" sz="2000" dirty="0" err="1"/>
              <a:t>Schmidtko</a:t>
            </a:r>
            <a:r>
              <a:rPr lang="en-US" sz="2000" dirty="0"/>
              <a:t> et al., 2014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8" y="1448111"/>
            <a:ext cx="3103965" cy="2530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278" y="1448111"/>
            <a:ext cx="3226790" cy="25126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19281" y="2266669"/>
            <a:ext cx="1710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of CDW = </a:t>
            </a:r>
            <a:r>
              <a:rPr lang="en-US" dirty="0" err="1"/>
              <a:t>Tmax</a:t>
            </a:r>
            <a:r>
              <a:rPr lang="en-US" dirty="0"/>
              <a:t> layer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5" y="4092656"/>
            <a:ext cx="2997087" cy="24065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31969" y="3978234"/>
            <a:ext cx="248774" cy="273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05323" y="4541539"/>
            <a:ext cx="4168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Since 1970s CDW is generally warming up and shoaling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Trend is not zonally uniform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Shelf warming promotes basal melting in the AS/BS sector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17291" y="2458493"/>
            <a:ext cx="201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Trend at </a:t>
            </a:r>
            <a:r>
              <a:rPr lang="en-US"/>
              <a:t>CDW core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742475" y="5055041"/>
            <a:ext cx="229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Trend at </a:t>
            </a:r>
            <a:r>
              <a:rPr lang="en-US"/>
              <a:t>shelf bottom</a:t>
            </a:r>
          </a:p>
        </p:txBody>
      </p:sp>
    </p:spTree>
    <p:extLst>
      <p:ext uri="{BB962C8B-B14F-4D97-AF65-F5344CB8AC3E}">
        <p14:creationId xmlns:p14="http://schemas.microsoft.com/office/powerpoint/2010/main" val="5254511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018" y="234498"/>
            <a:ext cx="8420347" cy="751153"/>
          </a:xfrm>
        </p:spPr>
        <p:txBody>
          <a:bodyPr>
            <a:normAutofit/>
          </a:bodyPr>
          <a:lstStyle/>
          <a:p>
            <a:r>
              <a:rPr lang="en-US" sz="4000" dirty="0"/>
              <a:t>Subsurface changes: Deep Waters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0639" y="1056906"/>
            <a:ext cx="8004711" cy="5060683"/>
          </a:xfrm>
        </p:spPr>
        <p:txBody>
          <a:bodyPr>
            <a:normAutofit/>
          </a:bodyPr>
          <a:lstStyle/>
          <a:p>
            <a:r>
              <a:rPr lang="en-US" sz="2000" dirty="0" err="1"/>
              <a:t>Purkey</a:t>
            </a:r>
            <a:r>
              <a:rPr lang="en-US" sz="2000" dirty="0"/>
              <a:t> and Johnson, 2013; </a:t>
            </a:r>
            <a:r>
              <a:rPr lang="en-US" sz="2000" dirty="0" err="1"/>
              <a:t>Desbruyeres</a:t>
            </a:r>
            <a:r>
              <a:rPr lang="en-US" sz="2000" dirty="0"/>
              <a:t> et al., 2013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Freshening of AABW and glacial melt (</a:t>
            </a:r>
            <a:r>
              <a:rPr lang="en-US" sz="2000" dirty="0" err="1"/>
              <a:t>Rignot</a:t>
            </a:r>
            <a:r>
              <a:rPr lang="en-US" sz="2000" dirty="0"/>
              <a:t> et al., 2008; Jacobs and </a:t>
            </a:r>
            <a:r>
              <a:rPr lang="en-US" sz="2000" dirty="0" err="1"/>
              <a:t>Giulivi</a:t>
            </a:r>
            <a:r>
              <a:rPr lang="en-US" sz="2000" dirty="0"/>
              <a:t> 2010; Swift and </a:t>
            </a:r>
            <a:r>
              <a:rPr lang="en-US" sz="2000" dirty="0" err="1"/>
              <a:t>Orsi</a:t>
            </a:r>
            <a:r>
              <a:rPr lang="en-US" sz="2000" dirty="0"/>
              <a:t> 2012)</a:t>
            </a:r>
          </a:p>
          <a:p>
            <a:r>
              <a:rPr lang="en-US" sz="2000" dirty="0"/>
              <a:t>Weakening of the lower limb MOC (</a:t>
            </a:r>
            <a:r>
              <a:rPr lang="en-US" sz="2000" dirty="0" err="1"/>
              <a:t>Purkey</a:t>
            </a:r>
            <a:r>
              <a:rPr lang="en-US" sz="2000" dirty="0"/>
              <a:t> and Johnson 2012; </a:t>
            </a:r>
            <a:r>
              <a:rPr lang="en-US" sz="2000" dirty="0" err="1"/>
              <a:t>Kouketsu</a:t>
            </a:r>
            <a:r>
              <a:rPr lang="en-US" sz="2000" dirty="0"/>
              <a:t> et al., 2011) </a:t>
            </a:r>
            <a:r>
              <a:rPr lang="en-US" sz="2000" dirty="0">
                <a:sym typeface="Wingdings"/>
              </a:rPr>
              <a:t></a:t>
            </a:r>
            <a:r>
              <a:rPr lang="en-US" sz="2000" b="1" dirty="0">
                <a:sym typeface="Wingdings"/>
              </a:rPr>
              <a:t> consistent with deep O</a:t>
            </a:r>
            <a:r>
              <a:rPr lang="en-US" sz="2000" b="1" baseline="-25000" dirty="0">
                <a:sym typeface="Wingdings"/>
              </a:rPr>
              <a:t>2</a:t>
            </a:r>
            <a:r>
              <a:rPr lang="en-US" sz="2000" b="1" dirty="0">
                <a:sym typeface="Wingdings"/>
              </a:rPr>
              <a:t> loss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5" y="1451996"/>
            <a:ext cx="7659584" cy="247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252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74" y="253042"/>
            <a:ext cx="8906326" cy="596774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Possible causes of decadal variability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07" y="1473833"/>
            <a:ext cx="6919416" cy="446442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312693" y="1801506"/>
            <a:ext cx="559558" cy="57320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65093" y="1953906"/>
            <a:ext cx="257032" cy="2843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053384" y="2470246"/>
            <a:ext cx="1091821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97605" y="2190046"/>
            <a:ext cx="1201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SAM</a:t>
            </a:r>
          </a:p>
        </p:txBody>
      </p:sp>
      <p:sp>
        <p:nvSpPr>
          <p:cNvPr id="15" name="Freeform 14"/>
          <p:cNvSpPr/>
          <p:nvPr/>
        </p:nvSpPr>
        <p:spPr>
          <a:xfrm>
            <a:off x="3712157" y="1528550"/>
            <a:ext cx="2006257" cy="736979"/>
          </a:xfrm>
          <a:custGeom>
            <a:avLst/>
            <a:gdLst>
              <a:gd name="connsiteX0" fmla="*/ 2006257 w 2006257"/>
              <a:gd name="connsiteY0" fmla="*/ 0 h 736979"/>
              <a:gd name="connsiteX1" fmla="*/ 696071 w 2006257"/>
              <a:gd name="connsiteY1" fmla="*/ 27295 h 736979"/>
              <a:gd name="connsiteX2" fmla="*/ 600537 w 2006257"/>
              <a:gd name="connsiteY2" fmla="*/ 54591 h 736979"/>
              <a:gd name="connsiteX3" fmla="*/ 505003 w 2006257"/>
              <a:gd name="connsiteY3" fmla="*/ 81886 h 736979"/>
              <a:gd name="connsiteX4" fmla="*/ 409468 w 2006257"/>
              <a:gd name="connsiteY4" fmla="*/ 136477 h 736979"/>
              <a:gd name="connsiteX5" fmla="*/ 368525 w 2006257"/>
              <a:gd name="connsiteY5" fmla="*/ 150125 h 736979"/>
              <a:gd name="connsiteX6" fmla="*/ 327582 w 2006257"/>
              <a:gd name="connsiteY6" fmla="*/ 191068 h 736979"/>
              <a:gd name="connsiteX7" fmla="*/ 232048 w 2006257"/>
              <a:gd name="connsiteY7" fmla="*/ 259307 h 736979"/>
              <a:gd name="connsiteX8" fmla="*/ 136513 w 2006257"/>
              <a:gd name="connsiteY8" fmla="*/ 395785 h 736979"/>
              <a:gd name="connsiteX9" fmla="*/ 81922 w 2006257"/>
              <a:gd name="connsiteY9" fmla="*/ 504967 h 736979"/>
              <a:gd name="connsiteX10" fmla="*/ 54627 w 2006257"/>
              <a:gd name="connsiteY10" fmla="*/ 545910 h 736979"/>
              <a:gd name="connsiteX11" fmla="*/ 13683 w 2006257"/>
              <a:gd name="connsiteY11" fmla="*/ 682388 h 736979"/>
              <a:gd name="connsiteX12" fmla="*/ 36 w 2006257"/>
              <a:gd name="connsiteY12" fmla="*/ 736979 h 73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6257" h="736979">
                <a:moveTo>
                  <a:pt x="2006257" y="0"/>
                </a:moveTo>
                <a:cubicBezTo>
                  <a:pt x="1543121" y="115776"/>
                  <a:pt x="2025833" y="-409"/>
                  <a:pt x="696071" y="27295"/>
                </a:cubicBezTo>
                <a:cubicBezTo>
                  <a:pt x="673059" y="27774"/>
                  <a:pt x="624351" y="47787"/>
                  <a:pt x="600537" y="54591"/>
                </a:cubicBezTo>
                <a:cubicBezTo>
                  <a:pt x="565902" y="64487"/>
                  <a:pt x="537731" y="67859"/>
                  <a:pt x="505003" y="81886"/>
                </a:cubicBezTo>
                <a:cubicBezTo>
                  <a:pt x="337511" y="153670"/>
                  <a:pt x="546536" y="67944"/>
                  <a:pt x="409468" y="136477"/>
                </a:cubicBezTo>
                <a:cubicBezTo>
                  <a:pt x="396601" y="142911"/>
                  <a:pt x="382173" y="145576"/>
                  <a:pt x="368525" y="150125"/>
                </a:cubicBezTo>
                <a:cubicBezTo>
                  <a:pt x="354877" y="163773"/>
                  <a:pt x="342409" y="178712"/>
                  <a:pt x="327582" y="191068"/>
                </a:cubicBezTo>
                <a:cubicBezTo>
                  <a:pt x="281090" y="229812"/>
                  <a:pt x="281211" y="210145"/>
                  <a:pt x="232048" y="259307"/>
                </a:cubicBezTo>
                <a:cubicBezTo>
                  <a:pt x="214928" y="276426"/>
                  <a:pt x="140974" y="386864"/>
                  <a:pt x="136513" y="395785"/>
                </a:cubicBezTo>
                <a:cubicBezTo>
                  <a:pt x="118316" y="432179"/>
                  <a:pt x="104492" y="471111"/>
                  <a:pt x="81922" y="504967"/>
                </a:cubicBezTo>
                <a:cubicBezTo>
                  <a:pt x="72824" y="518615"/>
                  <a:pt x="61289" y="530921"/>
                  <a:pt x="54627" y="545910"/>
                </a:cubicBezTo>
                <a:cubicBezTo>
                  <a:pt x="28682" y="604286"/>
                  <a:pt x="29562" y="626811"/>
                  <a:pt x="13683" y="682388"/>
                </a:cubicBezTo>
                <a:cubicBezTo>
                  <a:pt x="-1403" y="735188"/>
                  <a:pt x="36" y="706560"/>
                  <a:pt x="36" y="736979"/>
                </a:cubicBezTo>
              </a:path>
            </a:pathLst>
          </a:custGeom>
          <a:noFill/>
          <a:ln w="38100">
            <a:solidFill>
              <a:schemeClr val="bg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902322" y="1289167"/>
            <a:ext cx="249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ENSO teleconnection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5453" y="3261818"/>
            <a:ext cx="2279193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Warming, shoaling and </a:t>
            </a:r>
            <a:r>
              <a:rPr lang="en-US">
                <a:solidFill>
                  <a:srgbClr val="FF0000"/>
                </a:solidFill>
              </a:rPr>
              <a:t>O</a:t>
            </a:r>
            <a:r>
              <a:rPr lang="en-US" baseline="-25000">
                <a:solidFill>
                  <a:srgbClr val="FF0000"/>
                </a:solidFill>
              </a:rPr>
              <a:t>2</a:t>
            </a:r>
            <a:r>
              <a:rPr lang="en-US">
                <a:solidFill>
                  <a:srgbClr val="FF0000"/>
                </a:solidFill>
              </a:rPr>
              <a:t> loss in CDW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83205" y="4581272"/>
            <a:ext cx="302752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Deep warming and O</a:t>
            </a:r>
            <a:r>
              <a:rPr lang="en-US" baseline="-25000" dirty="0">
                <a:solidFill>
                  <a:schemeClr val="accent5"/>
                </a:solidFill>
              </a:rPr>
              <a:t>2</a:t>
            </a:r>
            <a:r>
              <a:rPr lang="en-US" dirty="0">
                <a:solidFill>
                  <a:schemeClr val="accent5"/>
                </a:solidFill>
              </a:rPr>
              <a:t> loss</a:t>
            </a:r>
          </a:p>
          <a:p>
            <a:r>
              <a:rPr lang="en-US" dirty="0">
                <a:solidFill>
                  <a:schemeClr val="accent5"/>
                </a:solidFill>
              </a:rPr>
              <a:t>Nutrient &amp; C accumulation (?)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5615" y="1953906"/>
            <a:ext cx="2511188" cy="64633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Post-2000s stronger CO</a:t>
            </a:r>
            <a:r>
              <a:rPr lang="en-US" baseline="-25000" dirty="0">
                <a:solidFill>
                  <a:schemeClr val="accent5"/>
                </a:solidFill>
              </a:rPr>
              <a:t>2</a:t>
            </a:r>
            <a:r>
              <a:rPr lang="en-US" dirty="0">
                <a:solidFill>
                  <a:schemeClr val="accent5"/>
                </a:solidFill>
              </a:rPr>
              <a:t> uptake (?)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32063" y="1867398"/>
            <a:ext cx="2761812" cy="64633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Relatively flat CO</a:t>
            </a:r>
            <a:r>
              <a:rPr lang="en-US" baseline="-25000" dirty="0">
                <a:solidFill>
                  <a:schemeClr val="accent5"/>
                </a:solidFill>
              </a:rPr>
              <a:t>2</a:t>
            </a:r>
            <a:r>
              <a:rPr lang="en-US" dirty="0">
                <a:solidFill>
                  <a:schemeClr val="accent5"/>
                </a:solidFill>
              </a:rPr>
              <a:t> uptake during 1980-1990s (?)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501F61-6835-5448-A525-C3E214A1081D}"/>
              </a:ext>
            </a:extLst>
          </p:cNvPr>
          <p:cNvSpPr txBox="1"/>
          <p:nvPr/>
        </p:nvSpPr>
        <p:spPr>
          <a:xfrm>
            <a:off x="445789" y="1113052"/>
            <a:ext cx="3576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Zonally asymmetric(standing wave) atmospheric circulation pattern</a:t>
            </a:r>
          </a:p>
        </p:txBody>
      </p:sp>
    </p:spTree>
    <p:extLst>
      <p:ext uri="{BB962C8B-B14F-4D97-AF65-F5344CB8AC3E}">
        <p14:creationId xmlns:p14="http://schemas.microsoft.com/office/powerpoint/2010/main" val="2238095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427"/>
            <a:ext cx="4510285" cy="4564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27" y="775930"/>
            <a:ext cx="4494812" cy="4467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515" y="5579721"/>
            <a:ext cx="8373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Arctic </a:t>
            </a:r>
            <a:r>
              <a:rPr lang="en-US" sz="2800" dirty="0" err="1"/>
              <a:t>seaice</a:t>
            </a:r>
            <a:r>
              <a:rPr lang="en-US" sz="2800" dirty="0"/>
              <a:t> extent (area) is shrinking (especially in the summer), getting younger, thinner and more mobile. </a:t>
            </a:r>
          </a:p>
        </p:txBody>
      </p:sp>
    </p:spTree>
    <p:extLst>
      <p:ext uri="{BB962C8B-B14F-4D97-AF65-F5344CB8AC3E}">
        <p14:creationId xmlns:p14="http://schemas.microsoft.com/office/powerpoint/2010/main" val="431763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683905"/>
            <a:ext cx="9042400" cy="594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D7643-CCD8-2440-941C-090BC3611105}"/>
              </a:ext>
            </a:extLst>
          </p:cNvPr>
          <p:cNvSpPr txBox="1"/>
          <p:nvPr/>
        </p:nvSpPr>
        <p:spPr>
          <a:xfrm>
            <a:off x="493160" y="99130"/>
            <a:ext cx="5959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Thinning of the Arctic </a:t>
            </a:r>
            <a:r>
              <a:rPr lang="en-US" sz="3200" dirty="0" err="1"/>
              <a:t>seaice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09859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F7B48-B021-3748-B5AB-5967F993D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0046"/>
          </a:xfrm>
        </p:spPr>
        <p:txBody>
          <a:bodyPr>
            <a:normAutofit fontScale="90000"/>
          </a:bodyPr>
          <a:lstStyle/>
          <a:p>
            <a:r>
              <a:rPr lang="en-US" dirty="0"/>
              <a:t>Arctic surface circulation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140C56-29EC-B843-B03D-44FC7A45F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4700" y="1009189"/>
            <a:ext cx="5372100" cy="5384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64A61C-3215-9B42-AB8E-DBA939A3643F}"/>
              </a:ext>
            </a:extLst>
          </p:cNvPr>
          <p:cNvSpPr txBox="1"/>
          <p:nvPr/>
        </p:nvSpPr>
        <p:spPr>
          <a:xfrm>
            <a:off x="7096714" y="6279419"/>
            <a:ext cx="1675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Talley DPO 12.1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A28093-DE98-3B44-B93B-5AD650978FF4}"/>
              </a:ext>
            </a:extLst>
          </p:cNvPr>
          <p:cNvSpPr txBox="1"/>
          <p:nvPr/>
        </p:nvSpPr>
        <p:spPr>
          <a:xfrm>
            <a:off x="283727" y="1009189"/>
            <a:ext cx="3204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Canadian basin</a:t>
            </a:r>
          </a:p>
          <a:p>
            <a:r>
              <a:rPr lang="en-US" dirty="0">
                <a:solidFill>
                  <a:srgbClr val="FF0000"/>
                </a:solidFill>
              </a:rPr>
              <a:t>Beaufort gyre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en-US" dirty="0">
                <a:solidFill>
                  <a:srgbClr val="FF0000"/>
                </a:solidFill>
              </a:rPr>
              <a:t> wind-driven,  anti-cyclonic circulation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7A1224-1E8A-A648-8E8D-B10CDBD31949}"/>
              </a:ext>
            </a:extLst>
          </p:cNvPr>
          <p:cNvSpPr txBox="1"/>
          <p:nvPr/>
        </p:nvSpPr>
        <p:spPr>
          <a:xfrm>
            <a:off x="314325" y="2056516"/>
            <a:ext cx="320444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Eurasian basin</a:t>
            </a:r>
          </a:p>
          <a:p>
            <a:r>
              <a:rPr lang="en-US" dirty="0">
                <a:solidFill>
                  <a:srgbClr val="00B0F0"/>
                </a:solidFill>
              </a:rPr>
              <a:t>Deep basin ~ 4,200m deep, Cyclonic circulation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A19A1-2D9C-FA47-B0A4-0D8836374156}"/>
              </a:ext>
            </a:extLst>
          </p:cNvPr>
          <p:cNvSpPr txBox="1"/>
          <p:nvPr/>
        </p:nvSpPr>
        <p:spPr>
          <a:xfrm>
            <a:off x="254647" y="4958561"/>
            <a:ext cx="2427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Transpolar Drift </a:t>
            </a:r>
            <a:r>
              <a:rPr lang="en-US" dirty="0"/>
              <a:t>in between the two basins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AA838F-0EE9-AC47-A593-EEB48F6BCC23}"/>
              </a:ext>
            </a:extLst>
          </p:cNvPr>
          <p:cNvSpPr txBox="1"/>
          <p:nvPr/>
        </p:nvSpPr>
        <p:spPr>
          <a:xfrm>
            <a:off x="162345" y="5686232"/>
            <a:ext cx="3762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Exchanges with Pacific through Bering Strait (130m deep) and with Atlantic through Nordic Seas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33ECE06-22CD-E544-B657-4ABA265F0736}"/>
              </a:ext>
            </a:extLst>
          </p:cNvPr>
          <p:cNvSpPr/>
          <p:nvPr/>
        </p:nvSpPr>
        <p:spPr>
          <a:xfrm>
            <a:off x="4976602" y="2394183"/>
            <a:ext cx="1043872" cy="1311969"/>
          </a:xfrm>
          <a:custGeom>
            <a:avLst/>
            <a:gdLst>
              <a:gd name="connsiteX0" fmla="*/ 574534 w 1043872"/>
              <a:gd name="connsiteY0" fmla="*/ 1059 h 1311969"/>
              <a:gd name="connsiteX1" fmla="*/ 614994 w 1043872"/>
              <a:gd name="connsiteY1" fmla="*/ 25336 h 1311969"/>
              <a:gd name="connsiteX2" fmla="*/ 639271 w 1043872"/>
              <a:gd name="connsiteY2" fmla="*/ 41520 h 1311969"/>
              <a:gd name="connsiteX3" fmla="*/ 704007 w 1043872"/>
              <a:gd name="connsiteY3" fmla="*/ 73888 h 1311969"/>
              <a:gd name="connsiteX4" fmla="*/ 736375 w 1043872"/>
              <a:gd name="connsiteY4" fmla="*/ 90072 h 1311969"/>
              <a:gd name="connsiteX5" fmla="*/ 784927 w 1043872"/>
              <a:gd name="connsiteY5" fmla="*/ 122440 h 1311969"/>
              <a:gd name="connsiteX6" fmla="*/ 809203 w 1043872"/>
              <a:gd name="connsiteY6" fmla="*/ 146716 h 1311969"/>
              <a:gd name="connsiteX7" fmla="*/ 833479 w 1043872"/>
              <a:gd name="connsiteY7" fmla="*/ 154808 h 1311969"/>
              <a:gd name="connsiteX8" fmla="*/ 857756 w 1043872"/>
              <a:gd name="connsiteY8" fmla="*/ 170992 h 1311969"/>
              <a:gd name="connsiteX9" fmla="*/ 890124 w 1043872"/>
              <a:gd name="connsiteY9" fmla="*/ 219544 h 1311969"/>
              <a:gd name="connsiteX10" fmla="*/ 906308 w 1043872"/>
              <a:gd name="connsiteY10" fmla="*/ 243821 h 1311969"/>
              <a:gd name="connsiteX11" fmla="*/ 930584 w 1043872"/>
              <a:gd name="connsiteY11" fmla="*/ 260005 h 1311969"/>
              <a:gd name="connsiteX12" fmla="*/ 946768 w 1043872"/>
              <a:gd name="connsiteY12" fmla="*/ 292373 h 1311969"/>
              <a:gd name="connsiteX13" fmla="*/ 971044 w 1043872"/>
              <a:gd name="connsiteY13" fmla="*/ 316649 h 1311969"/>
              <a:gd name="connsiteX14" fmla="*/ 979136 w 1043872"/>
              <a:gd name="connsiteY14" fmla="*/ 349017 h 1311969"/>
              <a:gd name="connsiteX15" fmla="*/ 995320 w 1043872"/>
              <a:gd name="connsiteY15" fmla="*/ 381385 h 1311969"/>
              <a:gd name="connsiteX16" fmla="*/ 1019596 w 1043872"/>
              <a:gd name="connsiteY16" fmla="*/ 438029 h 1311969"/>
              <a:gd name="connsiteX17" fmla="*/ 1027688 w 1043872"/>
              <a:gd name="connsiteY17" fmla="*/ 470398 h 1311969"/>
              <a:gd name="connsiteX18" fmla="*/ 1035780 w 1043872"/>
              <a:gd name="connsiteY18" fmla="*/ 494674 h 1311969"/>
              <a:gd name="connsiteX19" fmla="*/ 1043872 w 1043872"/>
              <a:gd name="connsiteY19" fmla="*/ 535134 h 1311969"/>
              <a:gd name="connsiteX20" fmla="*/ 1035780 w 1043872"/>
              <a:gd name="connsiteY20" fmla="*/ 688882 h 1311969"/>
              <a:gd name="connsiteX21" fmla="*/ 1019596 w 1043872"/>
              <a:gd name="connsiteY21" fmla="*/ 737435 h 1311969"/>
              <a:gd name="connsiteX22" fmla="*/ 1011504 w 1043872"/>
              <a:gd name="connsiteY22" fmla="*/ 761711 h 1311969"/>
              <a:gd name="connsiteX23" fmla="*/ 1003412 w 1043872"/>
              <a:gd name="connsiteY23" fmla="*/ 785987 h 1311969"/>
              <a:gd name="connsiteX24" fmla="*/ 987228 w 1043872"/>
              <a:gd name="connsiteY24" fmla="*/ 818355 h 1311969"/>
              <a:gd name="connsiteX25" fmla="*/ 979136 w 1043872"/>
              <a:gd name="connsiteY25" fmla="*/ 842631 h 1311969"/>
              <a:gd name="connsiteX26" fmla="*/ 946768 w 1043872"/>
              <a:gd name="connsiteY26" fmla="*/ 899275 h 1311969"/>
              <a:gd name="connsiteX27" fmla="*/ 922492 w 1043872"/>
              <a:gd name="connsiteY27" fmla="*/ 955920 h 1311969"/>
              <a:gd name="connsiteX28" fmla="*/ 898216 w 1043872"/>
              <a:gd name="connsiteY28" fmla="*/ 1004472 h 1311969"/>
              <a:gd name="connsiteX29" fmla="*/ 873940 w 1043872"/>
              <a:gd name="connsiteY29" fmla="*/ 1028748 h 1311969"/>
              <a:gd name="connsiteX30" fmla="*/ 849663 w 1043872"/>
              <a:gd name="connsiteY30" fmla="*/ 1085392 h 1311969"/>
              <a:gd name="connsiteX31" fmla="*/ 825387 w 1043872"/>
              <a:gd name="connsiteY31" fmla="*/ 1109668 h 1311969"/>
              <a:gd name="connsiteX32" fmla="*/ 801111 w 1043872"/>
              <a:gd name="connsiteY32" fmla="*/ 1158221 h 1311969"/>
              <a:gd name="connsiteX33" fmla="*/ 768743 w 1043872"/>
              <a:gd name="connsiteY33" fmla="*/ 1206773 h 1311969"/>
              <a:gd name="connsiteX34" fmla="*/ 728283 w 1043872"/>
              <a:gd name="connsiteY34" fmla="*/ 1255325 h 1311969"/>
              <a:gd name="connsiteX35" fmla="*/ 679731 w 1043872"/>
              <a:gd name="connsiteY35" fmla="*/ 1287693 h 1311969"/>
              <a:gd name="connsiteX36" fmla="*/ 655455 w 1043872"/>
              <a:gd name="connsiteY36" fmla="*/ 1295785 h 1311969"/>
              <a:gd name="connsiteX37" fmla="*/ 590718 w 1043872"/>
              <a:gd name="connsiteY37" fmla="*/ 1311969 h 1311969"/>
              <a:gd name="connsiteX38" fmla="*/ 477430 w 1043872"/>
              <a:gd name="connsiteY38" fmla="*/ 1303877 h 1311969"/>
              <a:gd name="connsiteX39" fmla="*/ 436970 w 1043872"/>
              <a:gd name="connsiteY39" fmla="*/ 1295785 h 1311969"/>
              <a:gd name="connsiteX40" fmla="*/ 356049 w 1043872"/>
              <a:gd name="connsiteY40" fmla="*/ 1271509 h 1311969"/>
              <a:gd name="connsiteX41" fmla="*/ 323681 w 1043872"/>
              <a:gd name="connsiteY41" fmla="*/ 1255325 h 1311969"/>
              <a:gd name="connsiteX42" fmla="*/ 275129 w 1043872"/>
              <a:gd name="connsiteY42" fmla="*/ 1214865 h 1311969"/>
              <a:gd name="connsiteX43" fmla="*/ 250853 w 1043872"/>
              <a:gd name="connsiteY43" fmla="*/ 1198681 h 1311969"/>
              <a:gd name="connsiteX44" fmla="*/ 218485 w 1043872"/>
              <a:gd name="connsiteY44" fmla="*/ 1174405 h 1311969"/>
              <a:gd name="connsiteX45" fmla="*/ 194209 w 1043872"/>
              <a:gd name="connsiteY45" fmla="*/ 1158221 h 1311969"/>
              <a:gd name="connsiteX46" fmla="*/ 178025 w 1043872"/>
              <a:gd name="connsiteY46" fmla="*/ 1142036 h 1311969"/>
              <a:gd name="connsiteX47" fmla="*/ 129472 w 1043872"/>
              <a:gd name="connsiteY47" fmla="*/ 1101576 h 1311969"/>
              <a:gd name="connsiteX48" fmla="*/ 113288 w 1043872"/>
              <a:gd name="connsiteY48" fmla="*/ 1077300 h 1311969"/>
              <a:gd name="connsiteX49" fmla="*/ 64736 w 1043872"/>
              <a:gd name="connsiteY49" fmla="*/ 1028748 h 1311969"/>
              <a:gd name="connsiteX50" fmla="*/ 56644 w 1043872"/>
              <a:gd name="connsiteY50" fmla="*/ 996380 h 1311969"/>
              <a:gd name="connsiteX51" fmla="*/ 40460 w 1043872"/>
              <a:gd name="connsiteY51" fmla="*/ 972104 h 1311969"/>
              <a:gd name="connsiteX52" fmla="*/ 32368 w 1043872"/>
              <a:gd name="connsiteY52" fmla="*/ 931644 h 1311969"/>
              <a:gd name="connsiteX53" fmla="*/ 16184 w 1043872"/>
              <a:gd name="connsiteY53" fmla="*/ 883091 h 1311969"/>
              <a:gd name="connsiteX54" fmla="*/ 0 w 1043872"/>
              <a:gd name="connsiteY54" fmla="*/ 785987 h 1311969"/>
              <a:gd name="connsiteX55" fmla="*/ 16184 w 1043872"/>
              <a:gd name="connsiteY55" fmla="*/ 624146 h 1311969"/>
              <a:gd name="connsiteX56" fmla="*/ 32368 w 1043872"/>
              <a:gd name="connsiteY56" fmla="*/ 527042 h 1311969"/>
              <a:gd name="connsiteX57" fmla="*/ 40460 w 1043872"/>
              <a:gd name="connsiteY57" fmla="*/ 470398 h 1311969"/>
              <a:gd name="connsiteX58" fmla="*/ 56644 w 1043872"/>
              <a:gd name="connsiteY58" fmla="*/ 421845 h 1311969"/>
              <a:gd name="connsiteX59" fmla="*/ 64736 w 1043872"/>
              <a:gd name="connsiteY59" fmla="*/ 397569 h 1311969"/>
              <a:gd name="connsiteX60" fmla="*/ 80920 w 1043872"/>
              <a:gd name="connsiteY60" fmla="*/ 365201 h 1311969"/>
              <a:gd name="connsiteX61" fmla="*/ 89012 w 1043872"/>
              <a:gd name="connsiteY61" fmla="*/ 340925 h 1311969"/>
              <a:gd name="connsiteX62" fmla="*/ 105196 w 1043872"/>
              <a:gd name="connsiteY62" fmla="*/ 316649 h 1311969"/>
              <a:gd name="connsiteX63" fmla="*/ 113288 w 1043872"/>
              <a:gd name="connsiteY63" fmla="*/ 292373 h 1311969"/>
              <a:gd name="connsiteX64" fmla="*/ 129472 w 1043872"/>
              <a:gd name="connsiteY64" fmla="*/ 268097 h 1311969"/>
              <a:gd name="connsiteX65" fmla="*/ 137564 w 1043872"/>
              <a:gd name="connsiteY65" fmla="*/ 243821 h 1311969"/>
              <a:gd name="connsiteX66" fmla="*/ 153748 w 1043872"/>
              <a:gd name="connsiteY66" fmla="*/ 227636 h 1311969"/>
              <a:gd name="connsiteX67" fmla="*/ 210393 w 1043872"/>
              <a:gd name="connsiteY67" fmla="*/ 154808 h 1311969"/>
              <a:gd name="connsiteX68" fmla="*/ 258945 w 1043872"/>
              <a:gd name="connsiteY68" fmla="*/ 122440 h 1311969"/>
              <a:gd name="connsiteX69" fmla="*/ 283221 w 1043872"/>
              <a:gd name="connsiteY69" fmla="*/ 106256 h 1311969"/>
              <a:gd name="connsiteX70" fmla="*/ 307497 w 1043872"/>
              <a:gd name="connsiteY70" fmla="*/ 98164 h 1311969"/>
              <a:gd name="connsiteX71" fmla="*/ 331773 w 1043872"/>
              <a:gd name="connsiteY71" fmla="*/ 81980 h 1311969"/>
              <a:gd name="connsiteX72" fmla="*/ 380325 w 1043872"/>
              <a:gd name="connsiteY72" fmla="*/ 65796 h 1311969"/>
              <a:gd name="connsiteX73" fmla="*/ 445062 w 1043872"/>
              <a:gd name="connsiteY73" fmla="*/ 33428 h 1311969"/>
              <a:gd name="connsiteX74" fmla="*/ 493614 w 1043872"/>
              <a:gd name="connsiteY74" fmla="*/ 17244 h 1311969"/>
              <a:gd name="connsiteX75" fmla="*/ 517890 w 1043872"/>
              <a:gd name="connsiteY75" fmla="*/ 9152 h 1311969"/>
              <a:gd name="connsiteX76" fmla="*/ 574534 w 1043872"/>
              <a:gd name="connsiteY76" fmla="*/ 1059 h 131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043872" h="1311969">
                <a:moveTo>
                  <a:pt x="574534" y="1059"/>
                </a:moveTo>
                <a:cubicBezTo>
                  <a:pt x="590718" y="3756"/>
                  <a:pt x="601657" y="17000"/>
                  <a:pt x="614994" y="25336"/>
                </a:cubicBezTo>
                <a:cubicBezTo>
                  <a:pt x="623241" y="30491"/>
                  <a:pt x="630733" y="36863"/>
                  <a:pt x="639271" y="41520"/>
                </a:cubicBezTo>
                <a:cubicBezTo>
                  <a:pt x="660451" y="53073"/>
                  <a:pt x="682428" y="63099"/>
                  <a:pt x="704007" y="73888"/>
                </a:cubicBezTo>
                <a:cubicBezTo>
                  <a:pt x="714796" y="79283"/>
                  <a:pt x="726338" y="83381"/>
                  <a:pt x="736375" y="90072"/>
                </a:cubicBezTo>
                <a:cubicBezTo>
                  <a:pt x="752559" y="100861"/>
                  <a:pt x="771173" y="108686"/>
                  <a:pt x="784927" y="122440"/>
                </a:cubicBezTo>
                <a:cubicBezTo>
                  <a:pt x="793019" y="130532"/>
                  <a:pt x="799681" y="140368"/>
                  <a:pt x="809203" y="146716"/>
                </a:cubicBezTo>
                <a:cubicBezTo>
                  <a:pt x="816300" y="151447"/>
                  <a:pt x="825850" y="150993"/>
                  <a:pt x="833479" y="154808"/>
                </a:cubicBezTo>
                <a:cubicBezTo>
                  <a:pt x="842178" y="159157"/>
                  <a:pt x="849664" y="165597"/>
                  <a:pt x="857756" y="170992"/>
                </a:cubicBezTo>
                <a:lnTo>
                  <a:pt x="890124" y="219544"/>
                </a:lnTo>
                <a:cubicBezTo>
                  <a:pt x="895519" y="227636"/>
                  <a:pt x="898216" y="238426"/>
                  <a:pt x="906308" y="243821"/>
                </a:cubicBezTo>
                <a:lnTo>
                  <a:pt x="930584" y="260005"/>
                </a:lnTo>
                <a:cubicBezTo>
                  <a:pt x="935979" y="270794"/>
                  <a:pt x="939757" y="282557"/>
                  <a:pt x="946768" y="292373"/>
                </a:cubicBezTo>
                <a:cubicBezTo>
                  <a:pt x="953420" y="301685"/>
                  <a:pt x="965366" y="306713"/>
                  <a:pt x="971044" y="316649"/>
                </a:cubicBezTo>
                <a:cubicBezTo>
                  <a:pt x="976562" y="326305"/>
                  <a:pt x="975231" y="338604"/>
                  <a:pt x="979136" y="349017"/>
                </a:cubicBezTo>
                <a:cubicBezTo>
                  <a:pt x="983372" y="360312"/>
                  <a:pt x="991084" y="370090"/>
                  <a:pt x="995320" y="381385"/>
                </a:cubicBezTo>
                <a:cubicBezTo>
                  <a:pt x="1017714" y="441104"/>
                  <a:pt x="986798" y="388833"/>
                  <a:pt x="1019596" y="438029"/>
                </a:cubicBezTo>
                <a:cubicBezTo>
                  <a:pt x="1022293" y="448819"/>
                  <a:pt x="1024633" y="459704"/>
                  <a:pt x="1027688" y="470398"/>
                </a:cubicBezTo>
                <a:cubicBezTo>
                  <a:pt x="1030031" y="478600"/>
                  <a:pt x="1033711" y="486399"/>
                  <a:pt x="1035780" y="494674"/>
                </a:cubicBezTo>
                <a:cubicBezTo>
                  <a:pt x="1039116" y="508017"/>
                  <a:pt x="1041175" y="521647"/>
                  <a:pt x="1043872" y="535134"/>
                </a:cubicBezTo>
                <a:cubicBezTo>
                  <a:pt x="1041175" y="586383"/>
                  <a:pt x="1041895" y="637927"/>
                  <a:pt x="1035780" y="688882"/>
                </a:cubicBezTo>
                <a:cubicBezTo>
                  <a:pt x="1033747" y="705820"/>
                  <a:pt x="1024991" y="721251"/>
                  <a:pt x="1019596" y="737435"/>
                </a:cubicBezTo>
                <a:lnTo>
                  <a:pt x="1011504" y="761711"/>
                </a:lnTo>
                <a:cubicBezTo>
                  <a:pt x="1008807" y="769803"/>
                  <a:pt x="1007227" y="778358"/>
                  <a:pt x="1003412" y="785987"/>
                </a:cubicBezTo>
                <a:cubicBezTo>
                  <a:pt x="998017" y="796776"/>
                  <a:pt x="991980" y="807267"/>
                  <a:pt x="987228" y="818355"/>
                </a:cubicBezTo>
                <a:cubicBezTo>
                  <a:pt x="983868" y="826195"/>
                  <a:pt x="982496" y="834791"/>
                  <a:pt x="979136" y="842631"/>
                </a:cubicBezTo>
                <a:cubicBezTo>
                  <a:pt x="966816" y="871378"/>
                  <a:pt x="963021" y="874895"/>
                  <a:pt x="946768" y="899275"/>
                </a:cubicBezTo>
                <a:cubicBezTo>
                  <a:pt x="927792" y="956205"/>
                  <a:pt x="952488" y="885929"/>
                  <a:pt x="922492" y="955920"/>
                </a:cubicBezTo>
                <a:cubicBezTo>
                  <a:pt x="909611" y="985975"/>
                  <a:pt x="921085" y="977029"/>
                  <a:pt x="898216" y="1004472"/>
                </a:cubicBezTo>
                <a:cubicBezTo>
                  <a:pt x="890890" y="1013263"/>
                  <a:pt x="882032" y="1020656"/>
                  <a:pt x="873940" y="1028748"/>
                </a:cubicBezTo>
                <a:cubicBezTo>
                  <a:pt x="867336" y="1048561"/>
                  <a:pt x="862164" y="1067891"/>
                  <a:pt x="849663" y="1085392"/>
                </a:cubicBezTo>
                <a:cubicBezTo>
                  <a:pt x="843011" y="1094704"/>
                  <a:pt x="833479" y="1101576"/>
                  <a:pt x="825387" y="1109668"/>
                </a:cubicBezTo>
                <a:cubicBezTo>
                  <a:pt x="811063" y="1166963"/>
                  <a:pt x="828164" y="1122149"/>
                  <a:pt x="801111" y="1158221"/>
                </a:cubicBezTo>
                <a:cubicBezTo>
                  <a:pt x="789441" y="1173782"/>
                  <a:pt x="779532" y="1190589"/>
                  <a:pt x="768743" y="1206773"/>
                </a:cubicBezTo>
                <a:cubicBezTo>
                  <a:pt x="754357" y="1228352"/>
                  <a:pt x="749850" y="1238550"/>
                  <a:pt x="728283" y="1255325"/>
                </a:cubicBezTo>
                <a:cubicBezTo>
                  <a:pt x="712930" y="1267267"/>
                  <a:pt x="698184" y="1281542"/>
                  <a:pt x="679731" y="1287693"/>
                </a:cubicBezTo>
                <a:cubicBezTo>
                  <a:pt x="671639" y="1290390"/>
                  <a:pt x="663684" y="1293541"/>
                  <a:pt x="655455" y="1295785"/>
                </a:cubicBezTo>
                <a:cubicBezTo>
                  <a:pt x="633996" y="1301637"/>
                  <a:pt x="590718" y="1311969"/>
                  <a:pt x="590718" y="1311969"/>
                </a:cubicBezTo>
                <a:cubicBezTo>
                  <a:pt x="552955" y="1309272"/>
                  <a:pt x="515081" y="1307840"/>
                  <a:pt x="477430" y="1303877"/>
                </a:cubicBezTo>
                <a:cubicBezTo>
                  <a:pt x="463752" y="1302437"/>
                  <a:pt x="450396" y="1298769"/>
                  <a:pt x="436970" y="1295785"/>
                </a:cubicBezTo>
                <a:cubicBezTo>
                  <a:pt x="416063" y="1291139"/>
                  <a:pt x="372185" y="1279577"/>
                  <a:pt x="356049" y="1271509"/>
                </a:cubicBezTo>
                <a:cubicBezTo>
                  <a:pt x="345260" y="1266114"/>
                  <a:pt x="334154" y="1261310"/>
                  <a:pt x="323681" y="1255325"/>
                </a:cubicBezTo>
                <a:cubicBezTo>
                  <a:pt x="285326" y="1233408"/>
                  <a:pt x="311645" y="1245295"/>
                  <a:pt x="275129" y="1214865"/>
                </a:cubicBezTo>
                <a:cubicBezTo>
                  <a:pt x="267658" y="1208639"/>
                  <a:pt x="258767" y="1204334"/>
                  <a:pt x="250853" y="1198681"/>
                </a:cubicBezTo>
                <a:cubicBezTo>
                  <a:pt x="239878" y="1190842"/>
                  <a:pt x="229460" y="1182244"/>
                  <a:pt x="218485" y="1174405"/>
                </a:cubicBezTo>
                <a:cubicBezTo>
                  <a:pt x="210571" y="1168752"/>
                  <a:pt x="201803" y="1164297"/>
                  <a:pt x="194209" y="1158221"/>
                </a:cubicBezTo>
                <a:cubicBezTo>
                  <a:pt x="188251" y="1153455"/>
                  <a:pt x="183983" y="1146802"/>
                  <a:pt x="178025" y="1142036"/>
                </a:cubicBezTo>
                <a:cubicBezTo>
                  <a:pt x="146195" y="1116572"/>
                  <a:pt x="158308" y="1136180"/>
                  <a:pt x="129472" y="1101576"/>
                </a:cubicBezTo>
                <a:cubicBezTo>
                  <a:pt x="123246" y="1094105"/>
                  <a:pt x="119749" y="1084569"/>
                  <a:pt x="113288" y="1077300"/>
                </a:cubicBezTo>
                <a:cubicBezTo>
                  <a:pt x="98082" y="1060194"/>
                  <a:pt x="64736" y="1028748"/>
                  <a:pt x="64736" y="1028748"/>
                </a:cubicBezTo>
                <a:cubicBezTo>
                  <a:pt x="62039" y="1017959"/>
                  <a:pt x="61025" y="1006602"/>
                  <a:pt x="56644" y="996380"/>
                </a:cubicBezTo>
                <a:cubicBezTo>
                  <a:pt x="52813" y="987441"/>
                  <a:pt x="43875" y="981210"/>
                  <a:pt x="40460" y="972104"/>
                </a:cubicBezTo>
                <a:cubicBezTo>
                  <a:pt x="35631" y="959226"/>
                  <a:pt x="35987" y="944913"/>
                  <a:pt x="32368" y="931644"/>
                </a:cubicBezTo>
                <a:cubicBezTo>
                  <a:pt x="27879" y="915185"/>
                  <a:pt x="19530" y="899819"/>
                  <a:pt x="16184" y="883091"/>
                </a:cubicBezTo>
                <a:cubicBezTo>
                  <a:pt x="4351" y="823928"/>
                  <a:pt x="10037" y="856247"/>
                  <a:pt x="0" y="785987"/>
                </a:cubicBezTo>
                <a:cubicBezTo>
                  <a:pt x="16884" y="549609"/>
                  <a:pt x="-1436" y="756293"/>
                  <a:pt x="16184" y="624146"/>
                </a:cubicBezTo>
                <a:cubicBezTo>
                  <a:pt x="28229" y="533807"/>
                  <a:pt x="15500" y="577645"/>
                  <a:pt x="32368" y="527042"/>
                </a:cubicBezTo>
                <a:cubicBezTo>
                  <a:pt x="35065" y="508161"/>
                  <a:pt x="36171" y="488983"/>
                  <a:pt x="40460" y="470398"/>
                </a:cubicBezTo>
                <a:cubicBezTo>
                  <a:pt x="44296" y="453775"/>
                  <a:pt x="51249" y="438029"/>
                  <a:pt x="56644" y="421845"/>
                </a:cubicBezTo>
                <a:cubicBezTo>
                  <a:pt x="59341" y="413753"/>
                  <a:pt x="60921" y="405198"/>
                  <a:pt x="64736" y="397569"/>
                </a:cubicBezTo>
                <a:cubicBezTo>
                  <a:pt x="70131" y="386780"/>
                  <a:pt x="76168" y="376289"/>
                  <a:pt x="80920" y="365201"/>
                </a:cubicBezTo>
                <a:cubicBezTo>
                  <a:pt x="84280" y="357361"/>
                  <a:pt x="85197" y="348554"/>
                  <a:pt x="89012" y="340925"/>
                </a:cubicBezTo>
                <a:cubicBezTo>
                  <a:pt x="93361" y="332226"/>
                  <a:pt x="100847" y="325348"/>
                  <a:pt x="105196" y="316649"/>
                </a:cubicBezTo>
                <a:cubicBezTo>
                  <a:pt x="109011" y="309020"/>
                  <a:pt x="109473" y="300002"/>
                  <a:pt x="113288" y="292373"/>
                </a:cubicBezTo>
                <a:cubicBezTo>
                  <a:pt x="117637" y="283674"/>
                  <a:pt x="125123" y="276796"/>
                  <a:pt x="129472" y="268097"/>
                </a:cubicBezTo>
                <a:cubicBezTo>
                  <a:pt x="133287" y="260468"/>
                  <a:pt x="133176" y="251135"/>
                  <a:pt x="137564" y="243821"/>
                </a:cubicBezTo>
                <a:cubicBezTo>
                  <a:pt x="141489" y="237279"/>
                  <a:pt x="149170" y="233740"/>
                  <a:pt x="153748" y="227636"/>
                </a:cubicBezTo>
                <a:cubicBezTo>
                  <a:pt x="178222" y="195005"/>
                  <a:pt x="180743" y="177869"/>
                  <a:pt x="210393" y="154808"/>
                </a:cubicBezTo>
                <a:cubicBezTo>
                  <a:pt x="225746" y="142866"/>
                  <a:pt x="242761" y="133229"/>
                  <a:pt x="258945" y="122440"/>
                </a:cubicBezTo>
                <a:cubicBezTo>
                  <a:pt x="267037" y="117045"/>
                  <a:pt x="273995" y="109331"/>
                  <a:pt x="283221" y="106256"/>
                </a:cubicBezTo>
                <a:cubicBezTo>
                  <a:pt x="291313" y="103559"/>
                  <a:pt x="299868" y="101979"/>
                  <a:pt x="307497" y="98164"/>
                </a:cubicBezTo>
                <a:cubicBezTo>
                  <a:pt x="316196" y="93815"/>
                  <a:pt x="322886" y="85930"/>
                  <a:pt x="331773" y="81980"/>
                </a:cubicBezTo>
                <a:cubicBezTo>
                  <a:pt x="347362" y="75052"/>
                  <a:pt x="380325" y="65796"/>
                  <a:pt x="380325" y="65796"/>
                </a:cubicBezTo>
                <a:cubicBezTo>
                  <a:pt x="408573" y="37550"/>
                  <a:pt x="389272" y="52025"/>
                  <a:pt x="445062" y="33428"/>
                </a:cubicBezTo>
                <a:lnTo>
                  <a:pt x="493614" y="17244"/>
                </a:lnTo>
                <a:cubicBezTo>
                  <a:pt x="501706" y="14547"/>
                  <a:pt x="509426" y="10210"/>
                  <a:pt x="517890" y="9152"/>
                </a:cubicBezTo>
                <a:cubicBezTo>
                  <a:pt x="585302" y="724"/>
                  <a:pt x="558350" y="-1638"/>
                  <a:pt x="574534" y="1059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45A48B4-1D0B-BE4E-8B3C-71D0B48F50F0}"/>
              </a:ext>
            </a:extLst>
          </p:cNvPr>
          <p:cNvSpPr/>
          <p:nvPr/>
        </p:nvSpPr>
        <p:spPr>
          <a:xfrm>
            <a:off x="5721069" y="2937409"/>
            <a:ext cx="1262358" cy="1618407"/>
          </a:xfrm>
          <a:custGeom>
            <a:avLst/>
            <a:gdLst>
              <a:gd name="connsiteX0" fmla="*/ 801112 w 1262358"/>
              <a:gd name="connsiteY0" fmla="*/ 56644 h 1618407"/>
              <a:gd name="connsiteX1" fmla="*/ 760651 w 1262358"/>
              <a:gd name="connsiteY1" fmla="*/ 89012 h 1618407"/>
              <a:gd name="connsiteX2" fmla="*/ 736375 w 1262358"/>
              <a:gd name="connsiteY2" fmla="*/ 97104 h 1618407"/>
              <a:gd name="connsiteX3" fmla="*/ 712099 w 1262358"/>
              <a:gd name="connsiteY3" fmla="*/ 121380 h 1618407"/>
              <a:gd name="connsiteX4" fmla="*/ 687823 w 1262358"/>
              <a:gd name="connsiteY4" fmla="*/ 129472 h 1618407"/>
              <a:gd name="connsiteX5" fmla="*/ 647363 w 1262358"/>
              <a:gd name="connsiteY5" fmla="*/ 161841 h 1618407"/>
              <a:gd name="connsiteX6" fmla="*/ 598811 w 1262358"/>
              <a:gd name="connsiteY6" fmla="*/ 194209 h 1618407"/>
              <a:gd name="connsiteX7" fmla="*/ 558350 w 1262358"/>
              <a:gd name="connsiteY7" fmla="*/ 234669 h 1618407"/>
              <a:gd name="connsiteX8" fmla="*/ 509798 w 1262358"/>
              <a:gd name="connsiteY8" fmla="*/ 275129 h 1618407"/>
              <a:gd name="connsiteX9" fmla="*/ 485522 w 1262358"/>
              <a:gd name="connsiteY9" fmla="*/ 307497 h 1618407"/>
              <a:gd name="connsiteX10" fmla="*/ 461246 w 1262358"/>
              <a:gd name="connsiteY10" fmla="*/ 331773 h 1618407"/>
              <a:gd name="connsiteX11" fmla="*/ 436970 w 1262358"/>
              <a:gd name="connsiteY11" fmla="*/ 364141 h 1618407"/>
              <a:gd name="connsiteX12" fmla="*/ 420786 w 1262358"/>
              <a:gd name="connsiteY12" fmla="*/ 380326 h 1618407"/>
              <a:gd name="connsiteX13" fmla="*/ 372234 w 1262358"/>
              <a:gd name="connsiteY13" fmla="*/ 445062 h 1618407"/>
              <a:gd name="connsiteX14" fmla="*/ 356050 w 1262358"/>
              <a:gd name="connsiteY14" fmla="*/ 469338 h 1618407"/>
              <a:gd name="connsiteX15" fmla="*/ 299405 w 1262358"/>
              <a:gd name="connsiteY15" fmla="*/ 542166 h 1618407"/>
              <a:gd name="connsiteX16" fmla="*/ 258945 w 1262358"/>
              <a:gd name="connsiteY16" fmla="*/ 614995 h 1618407"/>
              <a:gd name="connsiteX17" fmla="*/ 242761 w 1262358"/>
              <a:gd name="connsiteY17" fmla="*/ 639271 h 1618407"/>
              <a:gd name="connsiteX18" fmla="*/ 210393 w 1262358"/>
              <a:gd name="connsiteY18" fmla="*/ 679731 h 1618407"/>
              <a:gd name="connsiteX19" fmla="*/ 186117 w 1262358"/>
              <a:gd name="connsiteY19" fmla="*/ 736375 h 1618407"/>
              <a:gd name="connsiteX20" fmla="*/ 137565 w 1262358"/>
              <a:gd name="connsiteY20" fmla="*/ 809203 h 1618407"/>
              <a:gd name="connsiteX21" fmla="*/ 121381 w 1262358"/>
              <a:gd name="connsiteY21" fmla="*/ 833479 h 1618407"/>
              <a:gd name="connsiteX22" fmla="*/ 105196 w 1262358"/>
              <a:gd name="connsiteY22" fmla="*/ 882032 h 1618407"/>
              <a:gd name="connsiteX23" fmla="*/ 89012 w 1262358"/>
              <a:gd name="connsiteY23" fmla="*/ 906308 h 1618407"/>
              <a:gd name="connsiteX24" fmla="*/ 64736 w 1262358"/>
              <a:gd name="connsiteY24" fmla="*/ 987228 h 1618407"/>
              <a:gd name="connsiteX25" fmla="*/ 48552 w 1262358"/>
              <a:gd name="connsiteY25" fmla="*/ 1019596 h 1618407"/>
              <a:gd name="connsiteX26" fmla="*/ 40460 w 1262358"/>
              <a:gd name="connsiteY26" fmla="*/ 1043872 h 1618407"/>
              <a:gd name="connsiteX27" fmla="*/ 24276 w 1262358"/>
              <a:gd name="connsiteY27" fmla="*/ 1084333 h 1618407"/>
              <a:gd name="connsiteX28" fmla="*/ 8092 w 1262358"/>
              <a:gd name="connsiteY28" fmla="*/ 1165253 h 1618407"/>
              <a:gd name="connsiteX29" fmla="*/ 0 w 1262358"/>
              <a:gd name="connsiteY29" fmla="*/ 1205713 h 1618407"/>
              <a:gd name="connsiteX30" fmla="*/ 8092 w 1262358"/>
              <a:gd name="connsiteY30" fmla="*/ 1294726 h 1618407"/>
              <a:gd name="connsiteX31" fmla="*/ 24276 w 1262358"/>
              <a:gd name="connsiteY31" fmla="*/ 1359462 h 1618407"/>
              <a:gd name="connsiteX32" fmla="*/ 32368 w 1262358"/>
              <a:gd name="connsiteY32" fmla="*/ 1391830 h 1618407"/>
              <a:gd name="connsiteX33" fmla="*/ 48552 w 1262358"/>
              <a:gd name="connsiteY33" fmla="*/ 1416106 h 1618407"/>
              <a:gd name="connsiteX34" fmla="*/ 64736 w 1262358"/>
              <a:gd name="connsiteY34" fmla="*/ 1464658 h 1618407"/>
              <a:gd name="connsiteX35" fmla="*/ 72828 w 1262358"/>
              <a:gd name="connsiteY35" fmla="*/ 1488934 h 1618407"/>
              <a:gd name="connsiteX36" fmla="*/ 80920 w 1262358"/>
              <a:gd name="connsiteY36" fmla="*/ 1513210 h 1618407"/>
              <a:gd name="connsiteX37" fmla="*/ 113289 w 1262358"/>
              <a:gd name="connsiteY37" fmla="*/ 1553671 h 1618407"/>
              <a:gd name="connsiteX38" fmla="*/ 137565 w 1262358"/>
              <a:gd name="connsiteY38" fmla="*/ 1586039 h 1618407"/>
              <a:gd name="connsiteX39" fmla="*/ 186117 w 1262358"/>
              <a:gd name="connsiteY39" fmla="*/ 1602223 h 1618407"/>
              <a:gd name="connsiteX40" fmla="*/ 242761 w 1262358"/>
              <a:gd name="connsiteY40" fmla="*/ 1618407 h 1618407"/>
              <a:gd name="connsiteX41" fmla="*/ 372234 w 1262358"/>
              <a:gd name="connsiteY41" fmla="*/ 1610315 h 1618407"/>
              <a:gd name="connsiteX42" fmla="*/ 396510 w 1262358"/>
              <a:gd name="connsiteY42" fmla="*/ 1602223 h 1618407"/>
              <a:gd name="connsiteX43" fmla="*/ 461246 w 1262358"/>
              <a:gd name="connsiteY43" fmla="*/ 1586039 h 1618407"/>
              <a:gd name="connsiteX44" fmla="*/ 525982 w 1262358"/>
              <a:gd name="connsiteY44" fmla="*/ 1553671 h 1618407"/>
              <a:gd name="connsiteX45" fmla="*/ 550258 w 1262358"/>
              <a:gd name="connsiteY45" fmla="*/ 1537487 h 1618407"/>
              <a:gd name="connsiteX46" fmla="*/ 582627 w 1262358"/>
              <a:gd name="connsiteY46" fmla="*/ 1505118 h 1618407"/>
              <a:gd name="connsiteX47" fmla="*/ 631179 w 1262358"/>
              <a:gd name="connsiteY47" fmla="*/ 1472750 h 1618407"/>
              <a:gd name="connsiteX48" fmla="*/ 704007 w 1262358"/>
              <a:gd name="connsiteY48" fmla="*/ 1416106 h 1618407"/>
              <a:gd name="connsiteX49" fmla="*/ 744467 w 1262358"/>
              <a:gd name="connsiteY49" fmla="*/ 1375646 h 1618407"/>
              <a:gd name="connsiteX50" fmla="*/ 760651 w 1262358"/>
              <a:gd name="connsiteY50" fmla="*/ 1351370 h 1618407"/>
              <a:gd name="connsiteX51" fmla="*/ 784927 w 1262358"/>
              <a:gd name="connsiteY51" fmla="*/ 1335186 h 1618407"/>
              <a:gd name="connsiteX52" fmla="*/ 809204 w 1262358"/>
              <a:gd name="connsiteY52" fmla="*/ 1310910 h 1618407"/>
              <a:gd name="connsiteX53" fmla="*/ 849664 w 1262358"/>
              <a:gd name="connsiteY53" fmla="*/ 1262357 h 1618407"/>
              <a:gd name="connsiteX54" fmla="*/ 890124 w 1262358"/>
              <a:gd name="connsiteY54" fmla="*/ 1221897 h 1618407"/>
              <a:gd name="connsiteX55" fmla="*/ 930584 w 1262358"/>
              <a:gd name="connsiteY55" fmla="*/ 1173345 h 1618407"/>
              <a:gd name="connsiteX56" fmla="*/ 946768 w 1262358"/>
              <a:gd name="connsiteY56" fmla="*/ 1149069 h 1618407"/>
              <a:gd name="connsiteX57" fmla="*/ 979136 w 1262358"/>
              <a:gd name="connsiteY57" fmla="*/ 1116701 h 1618407"/>
              <a:gd name="connsiteX58" fmla="*/ 995320 w 1262358"/>
              <a:gd name="connsiteY58" fmla="*/ 1084333 h 1618407"/>
              <a:gd name="connsiteX59" fmla="*/ 1027689 w 1262358"/>
              <a:gd name="connsiteY59" fmla="*/ 1051964 h 1618407"/>
              <a:gd name="connsiteX60" fmla="*/ 1043873 w 1262358"/>
              <a:gd name="connsiteY60" fmla="*/ 1019596 h 1618407"/>
              <a:gd name="connsiteX61" fmla="*/ 1068149 w 1262358"/>
              <a:gd name="connsiteY61" fmla="*/ 987228 h 1618407"/>
              <a:gd name="connsiteX62" fmla="*/ 1100517 w 1262358"/>
              <a:gd name="connsiteY62" fmla="*/ 922492 h 1618407"/>
              <a:gd name="connsiteX63" fmla="*/ 1116701 w 1262358"/>
              <a:gd name="connsiteY63" fmla="*/ 890124 h 1618407"/>
              <a:gd name="connsiteX64" fmla="*/ 1140977 w 1262358"/>
              <a:gd name="connsiteY64" fmla="*/ 825387 h 1618407"/>
              <a:gd name="connsiteX65" fmla="*/ 1157161 w 1262358"/>
              <a:gd name="connsiteY65" fmla="*/ 760651 h 1618407"/>
              <a:gd name="connsiteX66" fmla="*/ 1165253 w 1262358"/>
              <a:gd name="connsiteY66" fmla="*/ 736375 h 1618407"/>
              <a:gd name="connsiteX67" fmla="*/ 1173345 w 1262358"/>
              <a:gd name="connsiteY67" fmla="*/ 704007 h 1618407"/>
              <a:gd name="connsiteX68" fmla="*/ 1197621 w 1262358"/>
              <a:gd name="connsiteY68" fmla="*/ 639271 h 1618407"/>
              <a:gd name="connsiteX69" fmla="*/ 1205713 w 1262358"/>
              <a:gd name="connsiteY69" fmla="*/ 614995 h 1618407"/>
              <a:gd name="connsiteX70" fmla="*/ 1213805 w 1262358"/>
              <a:gd name="connsiteY70" fmla="*/ 574534 h 1618407"/>
              <a:gd name="connsiteX71" fmla="*/ 1229989 w 1262358"/>
              <a:gd name="connsiteY71" fmla="*/ 525982 h 1618407"/>
              <a:gd name="connsiteX72" fmla="*/ 1238081 w 1262358"/>
              <a:gd name="connsiteY72" fmla="*/ 501706 h 1618407"/>
              <a:gd name="connsiteX73" fmla="*/ 1246173 w 1262358"/>
              <a:gd name="connsiteY73" fmla="*/ 445062 h 1618407"/>
              <a:gd name="connsiteX74" fmla="*/ 1254266 w 1262358"/>
              <a:gd name="connsiteY74" fmla="*/ 372233 h 1618407"/>
              <a:gd name="connsiteX75" fmla="*/ 1262358 w 1262358"/>
              <a:gd name="connsiteY75" fmla="*/ 323681 h 1618407"/>
              <a:gd name="connsiteX76" fmla="*/ 1246173 w 1262358"/>
              <a:gd name="connsiteY76" fmla="*/ 194209 h 1618407"/>
              <a:gd name="connsiteX77" fmla="*/ 1229989 w 1262358"/>
              <a:gd name="connsiteY77" fmla="*/ 145656 h 1618407"/>
              <a:gd name="connsiteX78" fmla="*/ 1213805 w 1262358"/>
              <a:gd name="connsiteY78" fmla="*/ 121380 h 1618407"/>
              <a:gd name="connsiteX79" fmla="*/ 1173345 w 1262358"/>
              <a:gd name="connsiteY79" fmla="*/ 56644 h 1618407"/>
              <a:gd name="connsiteX80" fmla="*/ 1149069 w 1262358"/>
              <a:gd name="connsiteY80" fmla="*/ 48552 h 1618407"/>
              <a:gd name="connsiteX81" fmla="*/ 1076241 w 1262358"/>
              <a:gd name="connsiteY81" fmla="*/ 16184 h 1618407"/>
              <a:gd name="connsiteX82" fmla="*/ 1051965 w 1262358"/>
              <a:gd name="connsiteY82" fmla="*/ 8092 h 1618407"/>
              <a:gd name="connsiteX83" fmla="*/ 1027689 w 1262358"/>
              <a:gd name="connsiteY83" fmla="*/ 0 h 1618407"/>
              <a:gd name="connsiteX84" fmla="*/ 882032 w 1262358"/>
              <a:gd name="connsiteY84" fmla="*/ 8092 h 1618407"/>
              <a:gd name="connsiteX85" fmla="*/ 784927 w 1262358"/>
              <a:gd name="connsiteY85" fmla="*/ 56644 h 1618407"/>
              <a:gd name="connsiteX86" fmla="*/ 728283 w 1262358"/>
              <a:gd name="connsiteY86" fmla="*/ 89012 h 1618407"/>
              <a:gd name="connsiteX87" fmla="*/ 687823 w 1262358"/>
              <a:gd name="connsiteY87" fmla="*/ 121380 h 1618407"/>
              <a:gd name="connsiteX88" fmla="*/ 655455 w 1262358"/>
              <a:gd name="connsiteY88" fmla="*/ 153749 h 161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262358" h="1618407">
                <a:moveTo>
                  <a:pt x="801112" y="56644"/>
                </a:moveTo>
                <a:cubicBezTo>
                  <a:pt x="787625" y="67433"/>
                  <a:pt x="775297" y="79858"/>
                  <a:pt x="760651" y="89012"/>
                </a:cubicBezTo>
                <a:cubicBezTo>
                  <a:pt x="753418" y="93533"/>
                  <a:pt x="743472" y="92373"/>
                  <a:pt x="736375" y="97104"/>
                </a:cubicBezTo>
                <a:cubicBezTo>
                  <a:pt x="726853" y="103452"/>
                  <a:pt x="721621" y="115032"/>
                  <a:pt x="712099" y="121380"/>
                </a:cubicBezTo>
                <a:cubicBezTo>
                  <a:pt x="705002" y="126111"/>
                  <a:pt x="695452" y="125657"/>
                  <a:pt x="687823" y="129472"/>
                </a:cubicBezTo>
                <a:cubicBezTo>
                  <a:pt x="648214" y="149276"/>
                  <a:pt x="677472" y="139259"/>
                  <a:pt x="647363" y="161841"/>
                </a:cubicBezTo>
                <a:cubicBezTo>
                  <a:pt x="631803" y="173512"/>
                  <a:pt x="612565" y="180455"/>
                  <a:pt x="598811" y="194209"/>
                </a:cubicBezTo>
                <a:cubicBezTo>
                  <a:pt x="585324" y="207696"/>
                  <a:pt x="574220" y="224089"/>
                  <a:pt x="558350" y="234669"/>
                </a:cubicBezTo>
                <a:cubicBezTo>
                  <a:pt x="533377" y="251318"/>
                  <a:pt x="530567" y="250899"/>
                  <a:pt x="509798" y="275129"/>
                </a:cubicBezTo>
                <a:cubicBezTo>
                  <a:pt x="501021" y="285369"/>
                  <a:pt x="494299" y="297257"/>
                  <a:pt x="485522" y="307497"/>
                </a:cubicBezTo>
                <a:cubicBezTo>
                  <a:pt x="478074" y="316186"/>
                  <a:pt x="468694" y="323084"/>
                  <a:pt x="461246" y="331773"/>
                </a:cubicBezTo>
                <a:cubicBezTo>
                  <a:pt x="452469" y="342013"/>
                  <a:pt x="445604" y="353780"/>
                  <a:pt x="436970" y="364141"/>
                </a:cubicBezTo>
                <a:cubicBezTo>
                  <a:pt x="432086" y="370002"/>
                  <a:pt x="425552" y="374368"/>
                  <a:pt x="420786" y="380326"/>
                </a:cubicBezTo>
                <a:cubicBezTo>
                  <a:pt x="403936" y="401389"/>
                  <a:pt x="387196" y="422619"/>
                  <a:pt x="372234" y="445062"/>
                </a:cubicBezTo>
                <a:cubicBezTo>
                  <a:pt x="366839" y="453154"/>
                  <a:pt x="361885" y="461558"/>
                  <a:pt x="356050" y="469338"/>
                </a:cubicBezTo>
                <a:cubicBezTo>
                  <a:pt x="337597" y="493942"/>
                  <a:pt x="313159" y="514658"/>
                  <a:pt x="299405" y="542166"/>
                </a:cubicBezTo>
                <a:cubicBezTo>
                  <a:pt x="280085" y="580807"/>
                  <a:pt x="284345" y="574354"/>
                  <a:pt x="258945" y="614995"/>
                </a:cubicBezTo>
                <a:cubicBezTo>
                  <a:pt x="253791" y="623242"/>
                  <a:pt x="248596" y="631491"/>
                  <a:pt x="242761" y="639271"/>
                </a:cubicBezTo>
                <a:cubicBezTo>
                  <a:pt x="232398" y="653088"/>
                  <a:pt x="219973" y="665360"/>
                  <a:pt x="210393" y="679731"/>
                </a:cubicBezTo>
                <a:cubicBezTo>
                  <a:pt x="156371" y="760763"/>
                  <a:pt x="222081" y="671639"/>
                  <a:pt x="186117" y="736375"/>
                </a:cubicBezTo>
                <a:lnTo>
                  <a:pt x="137565" y="809203"/>
                </a:lnTo>
                <a:lnTo>
                  <a:pt x="121381" y="833479"/>
                </a:lnTo>
                <a:cubicBezTo>
                  <a:pt x="115986" y="849663"/>
                  <a:pt x="114659" y="867837"/>
                  <a:pt x="105196" y="882032"/>
                </a:cubicBezTo>
                <a:cubicBezTo>
                  <a:pt x="99801" y="890124"/>
                  <a:pt x="92962" y="897421"/>
                  <a:pt x="89012" y="906308"/>
                </a:cubicBezTo>
                <a:cubicBezTo>
                  <a:pt x="44743" y="1005913"/>
                  <a:pt x="92982" y="911906"/>
                  <a:pt x="64736" y="987228"/>
                </a:cubicBezTo>
                <a:cubicBezTo>
                  <a:pt x="60500" y="998523"/>
                  <a:pt x="53304" y="1008508"/>
                  <a:pt x="48552" y="1019596"/>
                </a:cubicBezTo>
                <a:cubicBezTo>
                  <a:pt x="45192" y="1027436"/>
                  <a:pt x="43455" y="1035885"/>
                  <a:pt x="40460" y="1043872"/>
                </a:cubicBezTo>
                <a:cubicBezTo>
                  <a:pt x="35360" y="1057473"/>
                  <a:pt x="28019" y="1070298"/>
                  <a:pt x="24276" y="1084333"/>
                </a:cubicBezTo>
                <a:cubicBezTo>
                  <a:pt x="17188" y="1110912"/>
                  <a:pt x="13487" y="1138280"/>
                  <a:pt x="8092" y="1165253"/>
                </a:cubicBezTo>
                <a:lnTo>
                  <a:pt x="0" y="1205713"/>
                </a:lnTo>
                <a:cubicBezTo>
                  <a:pt x="2697" y="1235384"/>
                  <a:pt x="4397" y="1265163"/>
                  <a:pt x="8092" y="1294726"/>
                </a:cubicBezTo>
                <a:cubicBezTo>
                  <a:pt x="13576" y="1338597"/>
                  <a:pt x="14490" y="1325210"/>
                  <a:pt x="24276" y="1359462"/>
                </a:cubicBezTo>
                <a:cubicBezTo>
                  <a:pt x="27331" y="1370155"/>
                  <a:pt x="27987" y="1381608"/>
                  <a:pt x="32368" y="1391830"/>
                </a:cubicBezTo>
                <a:cubicBezTo>
                  <a:pt x="36199" y="1400769"/>
                  <a:pt x="44602" y="1407219"/>
                  <a:pt x="48552" y="1416106"/>
                </a:cubicBezTo>
                <a:cubicBezTo>
                  <a:pt x="55480" y="1431695"/>
                  <a:pt x="59341" y="1448474"/>
                  <a:pt x="64736" y="1464658"/>
                </a:cubicBezTo>
                <a:lnTo>
                  <a:pt x="72828" y="1488934"/>
                </a:lnTo>
                <a:cubicBezTo>
                  <a:pt x="75525" y="1497026"/>
                  <a:pt x="74889" y="1507178"/>
                  <a:pt x="80920" y="1513210"/>
                </a:cubicBezTo>
                <a:cubicBezTo>
                  <a:pt x="107984" y="1540275"/>
                  <a:pt x="87769" y="1517944"/>
                  <a:pt x="113289" y="1553671"/>
                </a:cubicBezTo>
                <a:cubicBezTo>
                  <a:pt x="121128" y="1564645"/>
                  <a:pt x="126343" y="1578558"/>
                  <a:pt x="137565" y="1586039"/>
                </a:cubicBezTo>
                <a:cubicBezTo>
                  <a:pt x="151759" y="1595502"/>
                  <a:pt x="169933" y="1596828"/>
                  <a:pt x="186117" y="1602223"/>
                </a:cubicBezTo>
                <a:cubicBezTo>
                  <a:pt x="220944" y="1613832"/>
                  <a:pt x="202118" y="1608246"/>
                  <a:pt x="242761" y="1618407"/>
                </a:cubicBezTo>
                <a:cubicBezTo>
                  <a:pt x="285919" y="1615710"/>
                  <a:pt x="329230" y="1614842"/>
                  <a:pt x="372234" y="1610315"/>
                </a:cubicBezTo>
                <a:cubicBezTo>
                  <a:pt x="380717" y="1609422"/>
                  <a:pt x="388281" y="1604467"/>
                  <a:pt x="396510" y="1602223"/>
                </a:cubicBezTo>
                <a:cubicBezTo>
                  <a:pt x="417969" y="1596371"/>
                  <a:pt x="441351" y="1595986"/>
                  <a:pt x="461246" y="1586039"/>
                </a:cubicBezTo>
                <a:cubicBezTo>
                  <a:pt x="482825" y="1575250"/>
                  <a:pt x="505908" y="1567054"/>
                  <a:pt x="525982" y="1553671"/>
                </a:cubicBezTo>
                <a:cubicBezTo>
                  <a:pt x="534074" y="1548276"/>
                  <a:pt x="542874" y="1543816"/>
                  <a:pt x="550258" y="1537487"/>
                </a:cubicBezTo>
                <a:cubicBezTo>
                  <a:pt x="561843" y="1527557"/>
                  <a:pt x="569931" y="1513582"/>
                  <a:pt x="582627" y="1505118"/>
                </a:cubicBezTo>
                <a:cubicBezTo>
                  <a:pt x="598811" y="1494329"/>
                  <a:pt x="615826" y="1484692"/>
                  <a:pt x="631179" y="1472750"/>
                </a:cubicBezTo>
                <a:cubicBezTo>
                  <a:pt x="655455" y="1453869"/>
                  <a:pt x="686948" y="1441695"/>
                  <a:pt x="704007" y="1416106"/>
                </a:cubicBezTo>
                <a:cubicBezTo>
                  <a:pt x="725586" y="1383738"/>
                  <a:pt x="712099" y="1397225"/>
                  <a:pt x="744467" y="1375646"/>
                </a:cubicBezTo>
                <a:cubicBezTo>
                  <a:pt x="749862" y="1367554"/>
                  <a:pt x="753774" y="1358247"/>
                  <a:pt x="760651" y="1351370"/>
                </a:cubicBezTo>
                <a:cubicBezTo>
                  <a:pt x="767528" y="1344493"/>
                  <a:pt x="777456" y="1341412"/>
                  <a:pt x="784927" y="1335186"/>
                </a:cubicBezTo>
                <a:cubicBezTo>
                  <a:pt x="793719" y="1327860"/>
                  <a:pt x="801601" y="1319463"/>
                  <a:pt x="809204" y="1310910"/>
                </a:cubicBezTo>
                <a:cubicBezTo>
                  <a:pt x="823200" y="1295164"/>
                  <a:pt x="835493" y="1277945"/>
                  <a:pt x="849664" y="1262357"/>
                </a:cubicBezTo>
                <a:cubicBezTo>
                  <a:pt x="862494" y="1248244"/>
                  <a:pt x="877294" y="1236010"/>
                  <a:pt x="890124" y="1221897"/>
                </a:cubicBezTo>
                <a:cubicBezTo>
                  <a:pt x="904295" y="1206309"/>
                  <a:pt x="917650" y="1189974"/>
                  <a:pt x="930584" y="1173345"/>
                </a:cubicBezTo>
                <a:cubicBezTo>
                  <a:pt x="936555" y="1165668"/>
                  <a:pt x="940439" y="1156453"/>
                  <a:pt x="946768" y="1149069"/>
                </a:cubicBezTo>
                <a:cubicBezTo>
                  <a:pt x="956698" y="1137484"/>
                  <a:pt x="969981" y="1128908"/>
                  <a:pt x="979136" y="1116701"/>
                </a:cubicBezTo>
                <a:cubicBezTo>
                  <a:pt x="986374" y="1107051"/>
                  <a:pt x="988082" y="1093983"/>
                  <a:pt x="995320" y="1084333"/>
                </a:cubicBezTo>
                <a:cubicBezTo>
                  <a:pt x="1004475" y="1072126"/>
                  <a:pt x="1018534" y="1064171"/>
                  <a:pt x="1027689" y="1051964"/>
                </a:cubicBezTo>
                <a:cubicBezTo>
                  <a:pt x="1034927" y="1042314"/>
                  <a:pt x="1037480" y="1029825"/>
                  <a:pt x="1043873" y="1019596"/>
                </a:cubicBezTo>
                <a:cubicBezTo>
                  <a:pt x="1051021" y="1008159"/>
                  <a:pt x="1061353" y="998877"/>
                  <a:pt x="1068149" y="987228"/>
                </a:cubicBezTo>
                <a:cubicBezTo>
                  <a:pt x="1080305" y="966389"/>
                  <a:pt x="1089728" y="944071"/>
                  <a:pt x="1100517" y="922492"/>
                </a:cubicBezTo>
                <a:cubicBezTo>
                  <a:pt x="1105912" y="911703"/>
                  <a:pt x="1113775" y="901827"/>
                  <a:pt x="1116701" y="890124"/>
                </a:cubicBezTo>
                <a:cubicBezTo>
                  <a:pt x="1147225" y="768030"/>
                  <a:pt x="1098662" y="952333"/>
                  <a:pt x="1140977" y="825387"/>
                </a:cubicBezTo>
                <a:cubicBezTo>
                  <a:pt x="1148011" y="804286"/>
                  <a:pt x="1150127" y="781752"/>
                  <a:pt x="1157161" y="760651"/>
                </a:cubicBezTo>
                <a:cubicBezTo>
                  <a:pt x="1159858" y="752559"/>
                  <a:pt x="1162910" y="744577"/>
                  <a:pt x="1165253" y="736375"/>
                </a:cubicBezTo>
                <a:cubicBezTo>
                  <a:pt x="1168308" y="725682"/>
                  <a:pt x="1169440" y="714420"/>
                  <a:pt x="1173345" y="704007"/>
                </a:cubicBezTo>
                <a:cubicBezTo>
                  <a:pt x="1218599" y="583330"/>
                  <a:pt x="1164388" y="755588"/>
                  <a:pt x="1197621" y="639271"/>
                </a:cubicBezTo>
                <a:cubicBezTo>
                  <a:pt x="1199964" y="631069"/>
                  <a:pt x="1203644" y="623270"/>
                  <a:pt x="1205713" y="614995"/>
                </a:cubicBezTo>
                <a:cubicBezTo>
                  <a:pt x="1209049" y="601652"/>
                  <a:pt x="1210186" y="587803"/>
                  <a:pt x="1213805" y="574534"/>
                </a:cubicBezTo>
                <a:cubicBezTo>
                  <a:pt x="1218294" y="558076"/>
                  <a:pt x="1224594" y="542166"/>
                  <a:pt x="1229989" y="525982"/>
                </a:cubicBezTo>
                <a:lnTo>
                  <a:pt x="1238081" y="501706"/>
                </a:lnTo>
                <a:cubicBezTo>
                  <a:pt x="1240778" y="482825"/>
                  <a:pt x="1243807" y="463988"/>
                  <a:pt x="1246173" y="445062"/>
                </a:cubicBezTo>
                <a:cubicBezTo>
                  <a:pt x="1249203" y="420825"/>
                  <a:pt x="1251038" y="396444"/>
                  <a:pt x="1254266" y="372233"/>
                </a:cubicBezTo>
                <a:cubicBezTo>
                  <a:pt x="1256435" y="355970"/>
                  <a:pt x="1259661" y="339865"/>
                  <a:pt x="1262358" y="323681"/>
                </a:cubicBezTo>
                <a:cubicBezTo>
                  <a:pt x="1258508" y="281326"/>
                  <a:pt x="1257577" y="236021"/>
                  <a:pt x="1246173" y="194209"/>
                </a:cubicBezTo>
                <a:cubicBezTo>
                  <a:pt x="1241684" y="177750"/>
                  <a:pt x="1239452" y="159851"/>
                  <a:pt x="1229989" y="145656"/>
                </a:cubicBezTo>
                <a:cubicBezTo>
                  <a:pt x="1224594" y="137564"/>
                  <a:pt x="1218630" y="129824"/>
                  <a:pt x="1213805" y="121380"/>
                </a:cubicBezTo>
                <a:cubicBezTo>
                  <a:pt x="1200905" y="98806"/>
                  <a:pt x="1194443" y="74226"/>
                  <a:pt x="1173345" y="56644"/>
                </a:cubicBezTo>
                <a:cubicBezTo>
                  <a:pt x="1166792" y="51183"/>
                  <a:pt x="1156698" y="52367"/>
                  <a:pt x="1149069" y="48552"/>
                </a:cubicBezTo>
                <a:cubicBezTo>
                  <a:pt x="1072128" y="10082"/>
                  <a:pt x="1201501" y="57937"/>
                  <a:pt x="1076241" y="16184"/>
                </a:cubicBezTo>
                <a:lnTo>
                  <a:pt x="1051965" y="8092"/>
                </a:lnTo>
                <a:lnTo>
                  <a:pt x="1027689" y="0"/>
                </a:lnTo>
                <a:cubicBezTo>
                  <a:pt x="979137" y="2697"/>
                  <a:pt x="930284" y="2061"/>
                  <a:pt x="882032" y="8092"/>
                </a:cubicBezTo>
                <a:cubicBezTo>
                  <a:pt x="840799" y="13246"/>
                  <a:pt x="818289" y="34403"/>
                  <a:pt x="784927" y="56644"/>
                </a:cubicBezTo>
                <a:cubicBezTo>
                  <a:pt x="750612" y="79520"/>
                  <a:pt x="769352" y="68478"/>
                  <a:pt x="728283" y="89012"/>
                </a:cubicBezTo>
                <a:cubicBezTo>
                  <a:pt x="681902" y="158584"/>
                  <a:pt x="743660" y="76710"/>
                  <a:pt x="687823" y="121380"/>
                </a:cubicBezTo>
                <a:cubicBezTo>
                  <a:pt x="622715" y="173467"/>
                  <a:pt x="708605" y="127171"/>
                  <a:pt x="655455" y="153749"/>
                </a:cubicBezTo>
              </a:path>
            </a:pathLst>
          </a:custGeom>
          <a:solidFill>
            <a:srgbClr val="00B0F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71E563-1ADB-6E49-9CDE-7939E30F0AF3}"/>
              </a:ext>
            </a:extLst>
          </p:cNvPr>
          <p:cNvSpPr txBox="1"/>
          <p:nvPr/>
        </p:nvSpPr>
        <p:spPr>
          <a:xfrm>
            <a:off x="314325" y="3206795"/>
            <a:ext cx="236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Greenland Sea </a:t>
            </a: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 deep water formation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25087E0-712E-BB46-9069-DCBA0C095AA3}"/>
              </a:ext>
            </a:extLst>
          </p:cNvPr>
          <p:cNvSpPr/>
          <p:nvPr/>
        </p:nvSpPr>
        <p:spPr>
          <a:xfrm>
            <a:off x="5526860" y="4669104"/>
            <a:ext cx="736375" cy="704008"/>
          </a:xfrm>
          <a:custGeom>
            <a:avLst/>
            <a:gdLst>
              <a:gd name="connsiteX0" fmla="*/ 323682 w 736375"/>
              <a:gd name="connsiteY0" fmla="*/ 145657 h 704008"/>
              <a:gd name="connsiteX1" fmla="*/ 178025 w 736375"/>
              <a:gd name="connsiteY1" fmla="*/ 153749 h 704008"/>
              <a:gd name="connsiteX2" fmla="*/ 129473 w 736375"/>
              <a:gd name="connsiteY2" fmla="*/ 169933 h 704008"/>
              <a:gd name="connsiteX3" fmla="*/ 105197 w 736375"/>
              <a:gd name="connsiteY3" fmla="*/ 178025 h 704008"/>
              <a:gd name="connsiteX4" fmla="*/ 80921 w 736375"/>
              <a:gd name="connsiteY4" fmla="*/ 202301 h 704008"/>
              <a:gd name="connsiteX5" fmla="*/ 56644 w 736375"/>
              <a:gd name="connsiteY5" fmla="*/ 218485 h 704008"/>
              <a:gd name="connsiteX6" fmla="*/ 48552 w 736375"/>
              <a:gd name="connsiteY6" fmla="*/ 242761 h 704008"/>
              <a:gd name="connsiteX7" fmla="*/ 32368 w 736375"/>
              <a:gd name="connsiteY7" fmla="*/ 267038 h 704008"/>
              <a:gd name="connsiteX8" fmla="*/ 16184 w 736375"/>
              <a:gd name="connsiteY8" fmla="*/ 299406 h 704008"/>
              <a:gd name="connsiteX9" fmla="*/ 0 w 736375"/>
              <a:gd name="connsiteY9" fmla="*/ 347958 h 704008"/>
              <a:gd name="connsiteX10" fmla="*/ 16184 w 736375"/>
              <a:gd name="connsiteY10" fmla="*/ 485523 h 704008"/>
              <a:gd name="connsiteX11" fmla="*/ 32368 w 736375"/>
              <a:gd name="connsiteY11" fmla="*/ 517891 h 704008"/>
              <a:gd name="connsiteX12" fmla="*/ 56644 w 736375"/>
              <a:gd name="connsiteY12" fmla="*/ 566443 h 704008"/>
              <a:gd name="connsiteX13" fmla="*/ 80921 w 736375"/>
              <a:gd name="connsiteY13" fmla="*/ 590719 h 704008"/>
              <a:gd name="connsiteX14" fmla="*/ 97105 w 736375"/>
              <a:gd name="connsiteY14" fmla="*/ 614995 h 704008"/>
              <a:gd name="connsiteX15" fmla="*/ 145657 w 736375"/>
              <a:gd name="connsiteY15" fmla="*/ 639271 h 704008"/>
              <a:gd name="connsiteX16" fmla="*/ 169933 w 736375"/>
              <a:gd name="connsiteY16" fmla="*/ 655455 h 704008"/>
              <a:gd name="connsiteX17" fmla="*/ 194209 w 736375"/>
              <a:gd name="connsiteY17" fmla="*/ 663547 h 704008"/>
              <a:gd name="connsiteX18" fmla="*/ 226577 w 736375"/>
              <a:gd name="connsiteY18" fmla="*/ 679731 h 704008"/>
              <a:gd name="connsiteX19" fmla="*/ 258945 w 736375"/>
              <a:gd name="connsiteY19" fmla="*/ 687823 h 704008"/>
              <a:gd name="connsiteX20" fmla="*/ 323682 w 736375"/>
              <a:gd name="connsiteY20" fmla="*/ 704008 h 704008"/>
              <a:gd name="connsiteX21" fmla="*/ 461246 w 736375"/>
              <a:gd name="connsiteY21" fmla="*/ 695915 h 704008"/>
              <a:gd name="connsiteX22" fmla="*/ 517890 w 736375"/>
              <a:gd name="connsiteY22" fmla="*/ 679731 h 704008"/>
              <a:gd name="connsiteX23" fmla="*/ 550259 w 736375"/>
              <a:gd name="connsiteY23" fmla="*/ 671639 h 704008"/>
              <a:gd name="connsiteX24" fmla="*/ 590719 w 736375"/>
              <a:gd name="connsiteY24" fmla="*/ 639271 h 704008"/>
              <a:gd name="connsiteX25" fmla="*/ 623087 w 736375"/>
              <a:gd name="connsiteY25" fmla="*/ 623087 h 704008"/>
              <a:gd name="connsiteX26" fmla="*/ 671639 w 736375"/>
              <a:gd name="connsiteY26" fmla="*/ 574535 h 704008"/>
              <a:gd name="connsiteX27" fmla="*/ 695915 w 736375"/>
              <a:gd name="connsiteY27" fmla="*/ 550259 h 704008"/>
              <a:gd name="connsiteX28" fmla="*/ 720191 w 736375"/>
              <a:gd name="connsiteY28" fmla="*/ 493615 h 704008"/>
              <a:gd name="connsiteX29" fmla="*/ 736375 w 736375"/>
              <a:gd name="connsiteY29" fmla="*/ 412694 h 704008"/>
              <a:gd name="connsiteX30" fmla="*/ 728283 w 736375"/>
              <a:gd name="connsiteY30" fmla="*/ 291314 h 704008"/>
              <a:gd name="connsiteX31" fmla="*/ 695915 w 736375"/>
              <a:gd name="connsiteY31" fmla="*/ 178025 h 704008"/>
              <a:gd name="connsiteX32" fmla="*/ 663547 w 736375"/>
              <a:gd name="connsiteY32" fmla="*/ 129473 h 704008"/>
              <a:gd name="connsiteX33" fmla="*/ 639271 w 736375"/>
              <a:gd name="connsiteY33" fmla="*/ 113289 h 704008"/>
              <a:gd name="connsiteX34" fmla="*/ 623087 w 736375"/>
              <a:gd name="connsiteY34" fmla="*/ 89013 h 704008"/>
              <a:gd name="connsiteX35" fmla="*/ 550259 w 736375"/>
              <a:gd name="connsiteY35" fmla="*/ 48553 h 704008"/>
              <a:gd name="connsiteX36" fmla="*/ 525982 w 736375"/>
              <a:gd name="connsiteY36" fmla="*/ 32369 h 704008"/>
              <a:gd name="connsiteX37" fmla="*/ 477430 w 736375"/>
              <a:gd name="connsiteY37" fmla="*/ 16184 h 704008"/>
              <a:gd name="connsiteX38" fmla="*/ 412694 w 736375"/>
              <a:gd name="connsiteY38" fmla="*/ 0 h 704008"/>
              <a:gd name="connsiteX39" fmla="*/ 315590 w 736375"/>
              <a:gd name="connsiteY39" fmla="*/ 16184 h 704008"/>
              <a:gd name="connsiteX40" fmla="*/ 275129 w 736375"/>
              <a:gd name="connsiteY40" fmla="*/ 24277 h 704008"/>
              <a:gd name="connsiteX41" fmla="*/ 226577 w 736375"/>
              <a:gd name="connsiteY41" fmla="*/ 40461 h 704008"/>
              <a:gd name="connsiteX42" fmla="*/ 194209 w 736375"/>
              <a:gd name="connsiteY42" fmla="*/ 64737 h 704008"/>
              <a:gd name="connsiteX43" fmla="*/ 161841 w 736375"/>
              <a:gd name="connsiteY43" fmla="*/ 113289 h 704008"/>
              <a:gd name="connsiteX44" fmla="*/ 129473 w 736375"/>
              <a:gd name="connsiteY44" fmla="*/ 161841 h 704008"/>
              <a:gd name="connsiteX45" fmla="*/ 113289 w 736375"/>
              <a:gd name="connsiteY45" fmla="*/ 186117 h 704008"/>
              <a:gd name="connsiteX46" fmla="*/ 105197 w 736375"/>
              <a:gd name="connsiteY46" fmla="*/ 202301 h 70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36375" h="704008">
                <a:moveTo>
                  <a:pt x="323682" y="145657"/>
                </a:moveTo>
                <a:cubicBezTo>
                  <a:pt x="275130" y="148354"/>
                  <a:pt x="226277" y="147718"/>
                  <a:pt x="178025" y="153749"/>
                </a:cubicBezTo>
                <a:cubicBezTo>
                  <a:pt x="161097" y="155865"/>
                  <a:pt x="145657" y="164538"/>
                  <a:pt x="129473" y="169933"/>
                </a:cubicBezTo>
                <a:lnTo>
                  <a:pt x="105197" y="178025"/>
                </a:lnTo>
                <a:cubicBezTo>
                  <a:pt x="97105" y="186117"/>
                  <a:pt x="89712" y="194975"/>
                  <a:pt x="80921" y="202301"/>
                </a:cubicBezTo>
                <a:cubicBezTo>
                  <a:pt x="73449" y="208527"/>
                  <a:pt x="62720" y="210891"/>
                  <a:pt x="56644" y="218485"/>
                </a:cubicBezTo>
                <a:cubicBezTo>
                  <a:pt x="51315" y="225146"/>
                  <a:pt x="52367" y="235132"/>
                  <a:pt x="48552" y="242761"/>
                </a:cubicBezTo>
                <a:cubicBezTo>
                  <a:pt x="44203" y="251460"/>
                  <a:pt x="37193" y="258594"/>
                  <a:pt x="32368" y="267038"/>
                </a:cubicBezTo>
                <a:cubicBezTo>
                  <a:pt x="26383" y="277512"/>
                  <a:pt x="20664" y="288206"/>
                  <a:pt x="16184" y="299406"/>
                </a:cubicBezTo>
                <a:cubicBezTo>
                  <a:pt x="9848" y="315245"/>
                  <a:pt x="0" y="347958"/>
                  <a:pt x="0" y="347958"/>
                </a:cubicBezTo>
                <a:cubicBezTo>
                  <a:pt x="1373" y="363061"/>
                  <a:pt x="7713" y="457284"/>
                  <a:pt x="16184" y="485523"/>
                </a:cubicBezTo>
                <a:cubicBezTo>
                  <a:pt x="19650" y="497077"/>
                  <a:pt x="27616" y="506803"/>
                  <a:pt x="32368" y="517891"/>
                </a:cubicBezTo>
                <a:cubicBezTo>
                  <a:pt x="45248" y="547945"/>
                  <a:pt x="33776" y="539002"/>
                  <a:pt x="56644" y="566443"/>
                </a:cubicBezTo>
                <a:cubicBezTo>
                  <a:pt x="63970" y="575234"/>
                  <a:pt x="73595" y="581928"/>
                  <a:pt x="80921" y="590719"/>
                </a:cubicBezTo>
                <a:cubicBezTo>
                  <a:pt x="87147" y="598190"/>
                  <a:pt x="90228" y="608118"/>
                  <a:pt x="97105" y="614995"/>
                </a:cubicBezTo>
                <a:cubicBezTo>
                  <a:pt x="120296" y="638186"/>
                  <a:pt x="119331" y="626108"/>
                  <a:pt x="145657" y="639271"/>
                </a:cubicBezTo>
                <a:cubicBezTo>
                  <a:pt x="154356" y="643620"/>
                  <a:pt x="161234" y="651106"/>
                  <a:pt x="169933" y="655455"/>
                </a:cubicBezTo>
                <a:cubicBezTo>
                  <a:pt x="177562" y="659270"/>
                  <a:pt x="186369" y="660187"/>
                  <a:pt x="194209" y="663547"/>
                </a:cubicBezTo>
                <a:cubicBezTo>
                  <a:pt x="205297" y="668299"/>
                  <a:pt x="215282" y="675495"/>
                  <a:pt x="226577" y="679731"/>
                </a:cubicBezTo>
                <a:cubicBezTo>
                  <a:pt x="236990" y="683636"/>
                  <a:pt x="248252" y="684768"/>
                  <a:pt x="258945" y="687823"/>
                </a:cubicBezTo>
                <a:cubicBezTo>
                  <a:pt x="317010" y="704413"/>
                  <a:pt x="241413" y="687553"/>
                  <a:pt x="323682" y="704008"/>
                </a:cubicBezTo>
                <a:cubicBezTo>
                  <a:pt x="369537" y="701310"/>
                  <a:pt x="415519" y="700270"/>
                  <a:pt x="461246" y="695915"/>
                </a:cubicBezTo>
                <a:cubicBezTo>
                  <a:pt x="480220" y="694108"/>
                  <a:pt x="499683" y="684933"/>
                  <a:pt x="517890" y="679731"/>
                </a:cubicBezTo>
                <a:cubicBezTo>
                  <a:pt x="528584" y="676676"/>
                  <a:pt x="539469" y="674336"/>
                  <a:pt x="550259" y="671639"/>
                </a:cubicBezTo>
                <a:cubicBezTo>
                  <a:pt x="563746" y="660850"/>
                  <a:pt x="576348" y="648851"/>
                  <a:pt x="590719" y="639271"/>
                </a:cubicBezTo>
                <a:cubicBezTo>
                  <a:pt x="600756" y="632580"/>
                  <a:pt x="613668" y="630623"/>
                  <a:pt x="623087" y="623087"/>
                </a:cubicBezTo>
                <a:cubicBezTo>
                  <a:pt x="640959" y="608789"/>
                  <a:pt x="655455" y="590719"/>
                  <a:pt x="671639" y="574535"/>
                </a:cubicBezTo>
                <a:lnTo>
                  <a:pt x="695915" y="550259"/>
                </a:lnTo>
                <a:cubicBezTo>
                  <a:pt x="719148" y="457329"/>
                  <a:pt x="686661" y="571854"/>
                  <a:pt x="720191" y="493615"/>
                </a:cubicBezTo>
                <a:cubicBezTo>
                  <a:pt x="726775" y="478252"/>
                  <a:pt x="734550" y="423646"/>
                  <a:pt x="736375" y="412694"/>
                </a:cubicBezTo>
                <a:cubicBezTo>
                  <a:pt x="733678" y="372234"/>
                  <a:pt x="733528" y="331523"/>
                  <a:pt x="728283" y="291314"/>
                </a:cubicBezTo>
                <a:cubicBezTo>
                  <a:pt x="727408" y="284606"/>
                  <a:pt x="704218" y="190480"/>
                  <a:pt x="695915" y="178025"/>
                </a:cubicBezTo>
                <a:cubicBezTo>
                  <a:pt x="685126" y="161841"/>
                  <a:pt x="679731" y="140262"/>
                  <a:pt x="663547" y="129473"/>
                </a:cubicBezTo>
                <a:lnTo>
                  <a:pt x="639271" y="113289"/>
                </a:lnTo>
                <a:cubicBezTo>
                  <a:pt x="633876" y="105197"/>
                  <a:pt x="630406" y="95417"/>
                  <a:pt x="623087" y="89013"/>
                </a:cubicBezTo>
                <a:cubicBezTo>
                  <a:pt x="555052" y="29482"/>
                  <a:pt x="598419" y="72633"/>
                  <a:pt x="550259" y="48553"/>
                </a:cubicBezTo>
                <a:cubicBezTo>
                  <a:pt x="541560" y="44204"/>
                  <a:pt x="534869" y="36319"/>
                  <a:pt x="525982" y="32369"/>
                </a:cubicBezTo>
                <a:cubicBezTo>
                  <a:pt x="510393" y="25440"/>
                  <a:pt x="493614" y="21579"/>
                  <a:pt x="477430" y="16184"/>
                </a:cubicBezTo>
                <a:cubicBezTo>
                  <a:pt x="440110" y="3743"/>
                  <a:pt x="461512" y="9764"/>
                  <a:pt x="412694" y="0"/>
                </a:cubicBezTo>
                <a:cubicBezTo>
                  <a:pt x="380326" y="5395"/>
                  <a:pt x="347767" y="9748"/>
                  <a:pt x="315590" y="16184"/>
                </a:cubicBezTo>
                <a:cubicBezTo>
                  <a:pt x="302103" y="18882"/>
                  <a:pt x="288398" y="20658"/>
                  <a:pt x="275129" y="24277"/>
                </a:cubicBezTo>
                <a:cubicBezTo>
                  <a:pt x="258671" y="28766"/>
                  <a:pt x="226577" y="40461"/>
                  <a:pt x="226577" y="40461"/>
                </a:cubicBezTo>
                <a:cubicBezTo>
                  <a:pt x="215788" y="48553"/>
                  <a:pt x="203169" y="54657"/>
                  <a:pt x="194209" y="64737"/>
                </a:cubicBezTo>
                <a:cubicBezTo>
                  <a:pt x="181287" y="79275"/>
                  <a:pt x="172630" y="97105"/>
                  <a:pt x="161841" y="113289"/>
                </a:cubicBezTo>
                <a:lnTo>
                  <a:pt x="129473" y="161841"/>
                </a:lnTo>
                <a:cubicBezTo>
                  <a:pt x="124078" y="169933"/>
                  <a:pt x="117638" y="177418"/>
                  <a:pt x="113289" y="186117"/>
                </a:cubicBezTo>
                <a:lnTo>
                  <a:pt x="105197" y="202301"/>
                </a:lnTo>
              </a:path>
            </a:pathLst>
          </a:custGeom>
          <a:solidFill>
            <a:srgbClr val="00B05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34FD1B-000B-8C4E-9C4E-224C2B938F98}"/>
              </a:ext>
            </a:extLst>
          </p:cNvPr>
          <p:cNvSpPr txBox="1"/>
          <p:nvPr/>
        </p:nvSpPr>
        <p:spPr>
          <a:xfrm>
            <a:off x="314325" y="4022773"/>
            <a:ext cx="236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Nordic Seas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sym typeface="Wingdings" pitchFamily="2" charset="2"/>
              </a:rPr>
              <a:t> deep water formation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B9A149CC-80D5-6149-80FC-3FE4CB1181F4}"/>
              </a:ext>
            </a:extLst>
          </p:cNvPr>
          <p:cNvSpPr/>
          <p:nvPr/>
        </p:nvSpPr>
        <p:spPr>
          <a:xfrm>
            <a:off x="5470216" y="5389296"/>
            <a:ext cx="817597" cy="598810"/>
          </a:xfrm>
          <a:custGeom>
            <a:avLst/>
            <a:gdLst>
              <a:gd name="connsiteX0" fmla="*/ 412694 w 817597"/>
              <a:gd name="connsiteY0" fmla="*/ 566442 h 598810"/>
              <a:gd name="connsiteX1" fmla="*/ 283221 w 817597"/>
              <a:gd name="connsiteY1" fmla="*/ 550258 h 598810"/>
              <a:gd name="connsiteX2" fmla="*/ 202301 w 817597"/>
              <a:gd name="connsiteY2" fmla="*/ 517890 h 598810"/>
              <a:gd name="connsiteX3" fmla="*/ 153749 w 817597"/>
              <a:gd name="connsiteY3" fmla="*/ 485522 h 598810"/>
              <a:gd name="connsiteX4" fmla="*/ 80920 w 817597"/>
              <a:gd name="connsiteY4" fmla="*/ 453154 h 598810"/>
              <a:gd name="connsiteX5" fmla="*/ 64736 w 817597"/>
              <a:gd name="connsiteY5" fmla="*/ 436969 h 598810"/>
              <a:gd name="connsiteX6" fmla="*/ 16184 w 817597"/>
              <a:gd name="connsiteY6" fmla="*/ 356049 h 598810"/>
              <a:gd name="connsiteX7" fmla="*/ 0 w 817597"/>
              <a:gd name="connsiteY7" fmla="*/ 307497 h 598810"/>
              <a:gd name="connsiteX8" fmla="*/ 8092 w 817597"/>
              <a:gd name="connsiteY8" fmla="*/ 218485 h 598810"/>
              <a:gd name="connsiteX9" fmla="*/ 16184 w 817597"/>
              <a:gd name="connsiteY9" fmla="*/ 194208 h 598810"/>
              <a:gd name="connsiteX10" fmla="*/ 113288 w 817597"/>
              <a:gd name="connsiteY10" fmla="*/ 113288 h 598810"/>
              <a:gd name="connsiteX11" fmla="*/ 145657 w 817597"/>
              <a:gd name="connsiteY11" fmla="*/ 97104 h 598810"/>
              <a:gd name="connsiteX12" fmla="*/ 169933 w 817597"/>
              <a:gd name="connsiteY12" fmla="*/ 89012 h 598810"/>
              <a:gd name="connsiteX13" fmla="*/ 202301 w 817597"/>
              <a:gd name="connsiteY13" fmla="*/ 64736 h 598810"/>
              <a:gd name="connsiteX14" fmla="*/ 250853 w 817597"/>
              <a:gd name="connsiteY14" fmla="*/ 48552 h 598810"/>
              <a:gd name="connsiteX15" fmla="*/ 323681 w 817597"/>
              <a:gd name="connsiteY15" fmla="*/ 24276 h 598810"/>
              <a:gd name="connsiteX16" fmla="*/ 347957 w 817597"/>
              <a:gd name="connsiteY16" fmla="*/ 16184 h 598810"/>
              <a:gd name="connsiteX17" fmla="*/ 404602 w 817597"/>
              <a:gd name="connsiteY17" fmla="*/ 0 h 598810"/>
              <a:gd name="connsiteX18" fmla="*/ 639271 w 817597"/>
              <a:gd name="connsiteY18" fmla="*/ 8092 h 598810"/>
              <a:gd name="connsiteX19" fmla="*/ 704007 w 817597"/>
              <a:gd name="connsiteY19" fmla="*/ 24276 h 598810"/>
              <a:gd name="connsiteX20" fmla="*/ 728283 w 817597"/>
              <a:gd name="connsiteY20" fmla="*/ 40460 h 598810"/>
              <a:gd name="connsiteX21" fmla="*/ 752559 w 817597"/>
              <a:gd name="connsiteY21" fmla="*/ 48552 h 598810"/>
              <a:gd name="connsiteX22" fmla="*/ 801111 w 817597"/>
              <a:gd name="connsiteY22" fmla="*/ 129472 h 598810"/>
              <a:gd name="connsiteX23" fmla="*/ 809203 w 817597"/>
              <a:gd name="connsiteY23" fmla="*/ 169932 h 598810"/>
              <a:gd name="connsiteX24" fmla="*/ 817296 w 817597"/>
              <a:gd name="connsiteY24" fmla="*/ 194208 h 598810"/>
              <a:gd name="connsiteX25" fmla="*/ 801111 w 817597"/>
              <a:gd name="connsiteY25" fmla="*/ 347957 h 598810"/>
              <a:gd name="connsiteX26" fmla="*/ 793019 w 817597"/>
              <a:gd name="connsiteY26" fmla="*/ 380325 h 598810"/>
              <a:gd name="connsiteX27" fmla="*/ 760651 w 817597"/>
              <a:gd name="connsiteY27" fmla="*/ 428877 h 598810"/>
              <a:gd name="connsiteX28" fmla="*/ 744467 w 817597"/>
              <a:gd name="connsiteY28" fmla="*/ 453154 h 598810"/>
              <a:gd name="connsiteX29" fmla="*/ 720191 w 817597"/>
              <a:gd name="connsiteY29" fmla="*/ 477430 h 598810"/>
              <a:gd name="connsiteX30" fmla="*/ 687823 w 817597"/>
              <a:gd name="connsiteY30" fmla="*/ 525982 h 598810"/>
              <a:gd name="connsiteX31" fmla="*/ 631179 w 817597"/>
              <a:gd name="connsiteY31" fmla="*/ 566442 h 598810"/>
              <a:gd name="connsiteX32" fmla="*/ 606903 w 817597"/>
              <a:gd name="connsiteY32" fmla="*/ 574534 h 598810"/>
              <a:gd name="connsiteX33" fmla="*/ 558350 w 817597"/>
              <a:gd name="connsiteY33" fmla="*/ 598810 h 598810"/>
              <a:gd name="connsiteX34" fmla="*/ 250853 w 817597"/>
              <a:gd name="connsiteY34" fmla="*/ 590718 h 59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17597" h="598810">
                <a:moveTo>
                  <a:pt x="412694" y="566442"/>
                </a:moveTo>
                <a:cubicBezTo>
                  <a:pt x="370355" y="562593"/>
                  <a:pt x="325026" y="561659"/>
                  <a:pt x="283221" y="550258"/>
                </a:cubicBezTo>
                <a:cubicBezTo>
                  <a:pt x="254916" y="542538"/>
                  <a:pt x="227519" y="533021"/>
                  <a:pt x="202301" y="517890"/>
                </a:cubicBezTo>
                <a:cubicBezTo>
                  <a:pt x="185622" y="507883"/>
                  <a:pt x="171809" y="492746"/>
                  <a:pt x="153749" y="485522"/>
                </a:cubicBezTo>
                <a:cubicBezTo>
                  <a:pt x="102088" y="464858"/>
                  <a:pt x="126280" y="475834"/>
                  <a:pt x="80920" y="453154"/>
                </a:cubicBezTo>
                <a:cubicBezTo>
                  <a:pt x="75525" y="447759"/>
                  <a:pt x="69314" y="443073"/>
                  <a:pt x="64736" y="436969"/>
                </a:cubicBezTo>
                <a:cubicBezTo>
                  <a:pt x="48452" y="415256"/>
                  <a:pt x="26942" y="382945"/>
                  <a:pt x="16184" y="356049"/>
                </a:cubicBezTo>
                <a:cubicBezTo>
                  <a:pt x="9848" y="340210"/>
                  <a:pt x="0" y="307497"/>
                  <a:pt x="0" y="307497"/>
                </a:cubicBezTo>
                <a:cubicBezTo>
                  <a:pt x="2697" y="277826"/>
                  <a:pt x="3879" y="247979"/>
                  <a:pt x="8092" y="218485"/>
                </a:cubicBezTo>
                <a:cubicBezTo>
                  <a:pt x="9298" y="210041"/>
                  <a:pt x="10947" y="200941"/>
                  <a:pt x="16184" y="194208"/>
                </a:cubicBezTo>
                <a:cubicBezTo>
                  <a:pt x="38960" y="164924"/>
                  <a:pt x="79286" y="130288"/>
                  <a:pt x="113288" y="113288"/>
                </a:cubicBezTo>
                <a:cubicBezTo>
                  <a:pt x="124078" y="107893"/>
                  <a:pt x="134569" y="101856"/>
                  <a:pt x="145657" y="97104"/>
                </a:cubicBezTo>
                <a:cubicBezTo>
                  <a:pt x="153497" y="93744"/>
                  <a:pt x="161841" y="91709"/>
                  <a:pt x="169933" y="89012"/>
                </a:cubicBezTo>
                <a:cubicBezTo>
                  <a:pt x="180722" y="80920"/>
                  <a:pt x="190238" y="70767"/>
                  <a:pt x="202301" y="64736"/>
                </a:cubicBezTo>
                <a:cubicBezTo>
                  <a:pt x="217559" y="57107"/>
                  <a:pt x="234669" y="53947"/>
                  <a:pt x="250853" y="48552"/>
                </a:cubicBezTo>
                <a:lnTo>
                  <a:pt x="323681" y="24276"/>
                </a:lnTo>
                <a:cubicBezTo>
                  <a:pt x="331773" y="21579"/>
                  <a:pt x="339682" y="18253"/>
                  <a:pt x="347957" y="16184"/>
                </a:cubicBezTo>
                <a:cubicBezTo>
                  <a:pt x="388601" y="6023"/>
                  <a:pt x="369775" y="11609"/>
                  <a:pt x="404602" y="0"/>
                </a:cubicBezTo>
                <a:cubicBezTo>
                  <a:pt x="482825" y="2697"/>
                  <a:pt x="561258" y="1767"/>
                  <a:pt x="639271" y="8092"/>
                </a:cubicBezTo>
                <a:cubicBezTo>
                  <a:pt x="661441" y="9890"/>
                  <a:pt x="704007" y="24276"/>
                  <a:pt x="704007" y="24276"/>
                </a:cubicBezTo>
                <a:cubicBezTo>
                  <a:pt x="712099" y="29671"/>
                  <a:pt x="719584" y="36111"/>
                  <a:pt x="728283" y="40460"/>
                </a:cubicBezTo>
                <a:cubicBezTo>
                  <a:pt x="735912" y="44275"/>
                  <a:pt x="746528" y="42521"/>
                  <a:pt x="752559" y="48552"/>
                </a:cubicBezTo>
                <a:cubicBezTo>
                  <a:pt x="772089" y="68082"/>
                  <a:pt x="788340" y="103930"/>
                  <a:pt x="801111" y="129472"/>
                </a:cubicBezTo>
                <a:cubicBezTo>
                  <a:pt x="803808" y="142959"/>
                  <a:pt x="805867" y="156589"/>
                  <a:pt x="809203" y="169932"/>
                </a:cubicBezTo>
                <a:cubicBezTo>
                  <a:pt x="811272" y="178207"/>
                  <a:pt x="817296" y="185678"/>
                  <a:pt x="817296" y="194208"/>
                </a:cubicBezTo>
                <a:cubicBezTo>
                  <a:pt x="817296" y="357179"/>
                  <a:pt x="821176" y="277730"/>
                  <a:pt x="801111" y="347957"/>
                </a:cubicBezTo>
                <a:cubicBezTo>
                  <a:pt x="798056" y="358650"/>
                  <a:pt x="797993" y="370378"/>
                  <a:pt x="793019" y="380325"/>
                </a:cubicBezTo>
                <a:cubicBezTo>
                  <a:pt x="784320" y="397722"/>
                  <a:pt x="771440" y="412693"/>
                  <a:pt x="760651" y="428877"/>
                </a:cubicBezTo>
                <a:cubicBezTo>
                  <a:pt x="755256" y="436969"/>
                  <a:pt x="751344" y="446277"/>
                  <a:pt x="744467" y="453154"/>
                </a:cubicBezTo>
                <a:cubicBezTo>
                  <a:pt x="736375" y="461246"/>
                  <a:pt x="727217" y="468397"/>
                  <a:pt x="720191" y="477430"/>
                </a:cubicBezTo>
                <a:cubicBezTo>
                  <a:pt x="708249" y="492783"/>
                  <a:pt x="703384" y="514312"/>
                  <a:pt x="687823" y="525982"/>
                </a:cubicBezTo>
                <a:cubicBezTo>
                  <a:pt x="680492" y="531480"/>
                  <a:pt x="643012" y="560526"/>
                  <a:pt x="631179" y="566442"/>
                </a:cubicBezTo>
                <a:cubicBezTo>
                  <a:pt x="623550" y="570257"/>
                  <a:pt x="614532" y="570719"/>
                  <a:pt x="606903" y="574534"/>
                </a:cubicBezTo>
                <a:cubicBezTo>
                  <a:pt x="544156" y="605907"/>
                  <a:pt x="619368" y="578471"/>
                  <a:pt x="558350" y="598810"/>
                </a:cubicBezTo>
                <a:cubicBezTo>
                  <a:pt x="272436" y="590401"/>
                  <a:pt x="374970" y="590718"/>
                  <a:pt x="250853" y="590718"/>
                </a:cubicBezTo>
              </a:path>
            </a:pathLst>
          </a:custGeom>
          <a:solidFill>
            <a:schemeClr val="accent4">
              <a:lumMod val="7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56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B526-5DB4-704F-9D37-A03A51DC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9691"/>
          </a:xfrm>
        </p:spPr>
        <p:txBody>
          <a:bodyPr>
            <a:normAutofit fontScale="90000"/>
          </a:bodyPr>
          <a:lstStyle/>
          <a:p>
            <a:r>
              <a:rPr lang="en-US" dirty="0"/>
              <a:t>Arctic ventilation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912C7E-6055-6B41-8681-187E6D60E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7075" y="1512676"/>
            <a:ext cx="4832093" cy="347804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E5088-1618-9E45-9446-25A43FC091B4}"/>
              </a:ext>
            </a:extLst>
          </p:cNvPr>
          <p:cNvSpPr txBox="1"/>
          <p:nvPr/>
        </p:nvSpPr>
        <p:spPr>
          <a:xfrm>
            <a:off x="704076" y="2202635"/>
            <a:ext cx="3111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Approx. 1 </a:t>
            </a:r>
            <a:r>
              <a:rPr lang="en-US" dirty="0" err="1"/>
              <a:t>Sv</a:t>
            </a:r>
            <a:r>
              <a:rPr lang="en-US" dirty="0"/>
              <a:t> of freshwater inflow from the Bering Strait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FC7D69-A008-E340-888B-ECAA6C31AD81}"/>
              </a:ext>
            </a:extLst>
          </p:cNvPr>
          <p:cNvSpPr txBox="1"/>
          <p:nvPr/>
        </p:nvSpPr>
        <p:spPr>
          <a:xfrm>
            <a:off x="5142249" y="5426511"/>
            <a:ext cx="315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Deep convection in the Greenland Sea</a:t>
            </a:r>
            <a:r>
              <a:rPr lang="en-US" dirty="0"/>
              <a:t> and</a:t>
            </a:r>
            <a:r>
              <a:rPr lang="en-US" b="1" dirty="0"/>
              <a:t> Nordic Seas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AE35E4-80B4-A145-A54F-10C26C5C14AA}"/>
              </a:ext>
            </a:extLst>
          </p:cNvPr>
          <p:cNvSpPr txBox="1"/>
          <p:nvPr/>
        </p:nvSpPr>
        <p:spPr>
          <a:xfrm>
            <a:off x="580108" y="1408017"/>
            <a:ext cx="3359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Canadian basin ~ 3,800m deep</a:t>
            </a:r>
          </a:p>
          <a:p>
            <a:r>
              <a:rPr lang="en-US" dirty="0"/>
              <a:t>Eurasian basin ~ 4,200m deep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B14AC6-5BFF-D144-9743-32978210F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51" y="3145539"/>
            <a:ext cx="4340474" cy="329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20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3618</TotalTime>
  <Words>1958</Words>
  <Application>Microsoft Macintosh PowerPoint</Application>
  <PresentationFormat>On-screen Show (4:3)</PresentationFormat>
  <Paragraphs>274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ＭＳ Ｐゴシック</vt:lpstr>
      <vt:lpstr>Arial</vt:lpstr>
      <vt:lpstr>Calibri</vt:lpstr>
      <vt:lpstr>Symbol</vt:lpstr>
      <vt:lpstr>Wingdings</vt:lpstr>
      <vt:lpstr>Office Theme</vt:lpstr>
      <vt:lpstr>Week 13: the Polar Oceans</vt:lpstr>
      <vt:lpstr>Sea ice and its trends</vt:lpstr>
      <vt:lpstr>Seaice</vt:lpstr>
      <vt:lpstr>Arctic seaice</vt:lpstr>
      <vt:lpstr>Arctic seaice</vt:lpstr>
      <vt:lpstr>PowerPoint Presentation</vt:lpstr>
      <vt:lpstr>PowerPoint Presentation</vt:lpstr>
      <vt:lpstr>Arctic surface circulation</vt:lpstr>
      <vt:lpstr>Arctic ventilation</vt:lpstr>
      <vt:lpstr>Topographic steering</vt:lpstr>
      <vt:lpstr>Topographic steering</vt:lpstr>
      <vt:lpstr>Climate variability in the Arctic</vt:lpstr>
      <vt:lpstr>Climate variability in the Arctic</vt:lpstr>
      <vt:lpstr>Climate variability in the Arctic</vt:lpstr>
      <vt:lpstr>Climate trend in the Arctic</vt:lpstr>
      <vt:lpstr>Southern Ocean</vt:lpstr>
      <vt:lpstr>Ice shelves</vt:lpstr>
      <vt:lpstr>Seaice</vt:lpstr>
      <vt:lpstr>Antarctic seaice</vt:lpstr>
      <vt:lpstr>Antarctic Circumpolar Current</vt:lpstr>
      <vt:lpstr>Southern Ocean circulation</vt:lpstr>
      <vt:lpstr>Bottom topography and Antarctic Circumpolar Current</vt:lpstr>
      <vt:lpstr>Sea ice and its trends</vt:lpstr>
      <vt:lpstr>Bottom topography and Antarctic Circumpolar Current</vt:lpstr>
      <vt:lpstr>Fronts of the Antarctic Circumpolar Current</vt:lpstr>
      <vt:lpstr>Wind forcing</vt:lpstr>
      <vt:lpstr>Wind stress curl and Ekman upwelling</vt:lpstr>
      <vt:lpstr>Upwelling of NADW in the Southern Ocean</vt:lpstr>
      <vt:lpstr>PowerPoint Presentation</vt:lpstr>
      <vt:lpstr>Water Masses</vt:lpstr>
      <vt:lpstr>Major water masses in the Southern Ocean</vt:lpstr>
      <vt:lpstr>Polar gyres: Weddell &amp; Ross Sea</vt:lpstr>
      <vt:lpstr>The Southern Ocean MOC</vt:lpstr>
      <vt:lpstr>Balancing northern sinking and southern upwelling</vt:lpstr>
      <vt:lpstr>Can the wind-driven upwelling in the Southern Ocean control the NADW formation?</vt:lpstr>
      <vt:lpstr>Southern Ocean jets and eddies</vt:lpstr>
      <vt:lpstr>Tank experiment</vt:lpstr>
      <vt:lpstr>Wind- and eddy-driven overturning circulations</vt:lpstr>
      <vt:lpstr>Eddy-induced overturning circulation?</vt:lpstr>
      <vt:lpstr>Surface nitrate</vt:lpstr>
      <vt:lpstr>Southern Ocean Chl-a</vt:lpstr>
      <vt:lpstr>Silicate and nitrate gradients</vt:lpstr>
      <vt:lpstr>Anthropogenic carbon uptake</vt:lpstr>
      <vt:lpstr>Mean state: upwelling and carbon flux</vt:lpstr>
      <vt:lpstr>Mean state: upwelling and carbon flux</vt:lpstr>
      <vt:lpstr>Mean state: upwelling and carbon flux</vt:lpstr>
      <vt:lpstr>Variability: forcing mechanisms</vt:lpstr>
      <vt:lpstr>Changes: upwelling and carbon flux</vt:lpstr>
      <vt:lpstr>Observed changes in sea-air CO2 flux</vt:lpstr>
      <vt:lpstr>Post-2000s intensification of C uptake?</vt:lpstr>
      <vt:lpstr>What’s going on?</vt:lpstr>
      <vt:lpstr>A model-data comparison</vt:lpstr>
      <vt:lpstr>Observed changes in the SO</vt:lpstr>
      <vt:lpstr>Subsurface changes: CDW</vt:lpstr>
      <vt:lpstr>Subsurface changes: Deep Waters</vt:lpstr>
      <vt:lpstr>Possible causes of decadal variability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12: Ocean Gyres Reading: textbook chap 8</dc:title>
  <dc:creator>Taka Ito</dc:creator>
  <cp:lastModifiedBy>Ito, Takamitsu</cp:lastModifiedBy>
  <cp:revision>241</cp:revision>
  <dcterms:created xsi:type="dcterms:W3CDTF">2014-10-29T03:00:47Z</dcterms:created>
  <dcterms:modified xsi:type="dcterms:W3CDTF">2018-12-04T13:41:26Z</dcterms:modified>
</cp:coreProperties>
</file>