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261" r:id="rId3"/>
    <p:sldId id="291" r:id="rId4"/>
    <p:sldId id="292" r:id="rId5"/>
    <p:sldId id="294" r:id="rId6"/>
    <p:sldId id="295" r:id="rId7"/>
    <p:sldId id="297" r:id="rId8"/>
    <p:sldId id="270" r:id="rId9"/>
    <p:sldId id="296" r:id="rId10"/>
    <p:sldId id="298" r:id="rId11"/>
    <p:sldId id="320" r:id="rId12"/>
    <p:sldId id="260" r:id="rId13"/>
    <p:sldId id="289" r:id="rId14"/>
    <p:sldId id="301" r:id="rId15"/>
    <p:sldId id="334" r:id="rId16"/>
    <p:sldId id="336" r:id="rId17"/>
    <p:sldId id="303" r:id="rId18"/>
    <p:sldId id="338" r:id="rId19"/>
    <p:sldId id="310" r:id="rId20"/>
    <p:sldId id="305" r:id="rId21"/>
    <p:sldId id="306" r:id="rId22"/>
    <p:sldId id="307" r:id="rId23"/>
    <p:sldId id="308" r:id="rId24"/>
    <p:sldId id="373" r:id="rId25"/>
    <p:sldId id="313" r:id="rId26"/>
    <p:sldId id="314" r:id="rId27"/>
    <p:sldId id="315" r:id="rId28"/>
    <p:sldId id="333" r:id="rId29"/>
    <p:sldId id="304" r:id="rId30"/>
    <p:sldId id="331" r:id="rId31"/>
    <p:sldId id="339" r:id="rId32"/>
    <p:sldId id="340" r:id="rId33"/>
    <p:sldId id="374" r:id="rId34"/>
    <p:sldId id="309" r:id="rId35"/>
    <p:sldId id="332" r:id="rId36"/>
    <p:sldId id="341" r:id="rId37"/>
    <p:sldId id="342" r:id="rId38"/>
    <p:sldId id="372" r:id="rId39"/>
    <p:sldId id="316" r:id="rId40"/>
    <p:sldId id="318" r:id="rId41"/>
    <p:sldId id="319" r:id="rId42"/>
    <p:sldId id="328" r:id="rId43"/>
    <p:sldId id="329" r:id="rId44"/>
    <p:sldId id="330" r:id="rId45"/>
    <p:sldId id="344" r:id="rId46"/>
    <p:sldId id="345" r:id="rId47"/>
    <p:sldId id="346" r:id="rId48"/>
    <p:sldId id="311" r:id="rId49"/>
    <p:sldId id="322" r:id="rId50"/>
    <p:sldId id="323" r:id="rId51"/>
    <p:sldId id="324" r:id="rId52"/>
    <p:sldId id="325" r:id="rId53"/>
    <p:sldId id="326" r:id="rId54"/>
    <p:sldId id="327" r:id="rId55"/>
    <p:sldId id="359" r:id="rId56"/>
    <p:sldId id="352" r:id="rId57"/>
    <p:sldId id="354" r:id="rId58"/>
    <p:sldId id="355" r:id="rId59"/>
    <p:sldId id="358" r:id="rId60"/>
    <p:sldId id="353" r:id="rId61"/>
    <p:sldId id="356" r:id="rId62"/>
    <p:sldId id="357" r:id="rId63"/>
    <p:sldId id="360" r:id="rId64"/>
    <p:sldId id="365" r:id="rId65"/>
    <p:sldId id="366" r:id="rId66"/>
    <p:sldId id="348" r:id="rId67"/>
    <p:sldId id="362" r:id="rId68"/>
    <p:sldId id="363" r:id="rId69"/>
    <p:sldId id="349" r:id="rId70"/>
    <p:sldId id="351" r:id="rId71"/>
    <p:sldId id="368" r:id="rId72"/>
    <p:sldId id="370" r:id="rId73"/>
    <p:sldId id="371" r:id="rId74"/>
    <p:sldId id="369" r:id="rId75"/>
    <p:sldId id="350"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1"/>
    <p:restoredTop sz="50000"/>
  </p:normalViewPr>
  <p:slideViewPr>
    <p:cSldViewPr snapToGrid="0" snapToObjects="1">
      <p:cViewPr varScale="1">
        <p:scale>
          <a:sx n="94" d="100"/>
          <a:sy n="94" d="100"/>
        </p:scale>
        <p:origin x="1784" y="184"/>
      </p:cViewPr>
      <p:guideLst>
        <p:guide orient="horz" pos="2160"/>
        <p:guide pos="2880"/>
      </p:guideLst>
    </p:cSldViewPr>
  </p:slideViewPr>
  <p:outlineViewPr>
    <p:cViewPr>
      <p:scale>
        <a:sx n="33" d="100"/>
        <a:sy n="33" d="100"/>
      </p:scale>
      <p:origin x="0" y="-9580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F2F39A-AE06-3A49-8D69-5847E85E9E88}" type="datetimeFigureOut">
              <a:rPr lang="en-US" smtClean="0"/>
              <a:t>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4870B8-939D-8046-9475-40D897BFF082}" type="slidenum">
              <a:rPr lang="en-US" smtClean="0"/>
              <a:t>‹#›</a:t>
            </a:fld>
            <a:endParaRPr lang="en-US"/>
          </a:p>
        </p:txBody>
      </p:sp>
    </p:spTree>
    <p:extLst>
      <p:ext uri="{BB962C8B-B14F-4D97-AF65-F5344CB8AC3E}">
        <p14:creationId xmlns:p14="http://schemas.microsoft.com/office/powerpoint/2010/main" val="40824692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653C039A-4B02-8846-BC5D-3740187D898E}" type="slidenum">
              <a:rPr lang="en-US"/>
              <a:pPr/>
              <a:t>4</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8576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F9C5007E-1BE3-B343-9DC4-4AA66C0F33F2}" type="slidenum">
              <a:rPr lang="en-US"/>
              <a:pPr/>
              <a:t>25</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3239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20F99B4-286E-B44D-974C-16C47A627BC3}" type="slidenum">
              <a:rPr lang="en-US"/>
              <a:pPr/>
              <a:t>26</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8495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E98819E4-CA10-3146-831C-A3F9BFC32BDC}" type="slidenum">
              <a:rPr lang="en-US"/>
              <a:pPr/>
              <a:t>27</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3361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67C5A76-55F0-A841-B458-18558EFFB5A1}" type="slidenum">
              <a:rPr lang="en-US"/>
              <a:pPr/>
              <a:t>39</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98031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F27179C0-D221-7243-BEAB-1B858E7EEB82}" type="slidenum">
              <a:rPr lang="en-US"/>
              <a:pPr/>
              <a:t>40</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58367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04FF4B7A-DF0E-D246-AE32-BD7414C6E338}" type="slidenum">
              <a:rPr lang="en-US"/>
              <a:pPr/>
              <a:t>41</a:t>
            </a:fld>
            <a:endParaRPr lang="en-US"/>
          </a:p>
        </p:txBody>
      </p:sp>
      <p:sp>
        <p:nvSpPr>
          <p:cNvPr id="106499" name="Rectangle 1026"/>
          <p:cNvSpPr>
            <a:spLocks noGrp="1" noRot="1" noChangeAspect="1" noChangeArrowheads="1" noTextEdit="1"/>
          </p:cNvSpPr>
          <p:nvPr>
            <p:ph type="sldImg"/>
          </p:nvPr>
        </p:nvSpPr>
        <p:spPr>
          <a:ln/>
        </p:spPr>
      </p:sp>
      <p:sp>
        <p:nvSpPr>
          <p:cNvPr id="106500" name="Rectangle 1027"/>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38121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54</a:t>
            </a:fld>
            <a:endParaRPr lang="en-US"/>
          </a:p>
        </p:txBody>
      </p:sp>
    </p:spTree>
    <p:extLst>
      <p:ext uri="{BB962C8B-B14F-4D97-AF65-F5344CB8AC3E}">
        <p14:creationId xmlns:p14="http://schemas.microsoft.com/office/powerpoint/2010/main" val="1998785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60</a:t>
            </a:fld>
            <a:endParaRPr lang="en-US"/>
          </a:p>
        </p:txBody>
      </p:sp>
    </p:spTree>
    <p:extLst>
      <p:ext uri="{BB962C8B-B14F-4D97-AF65-F5344CB8AC3E}">
        <p14:creationId xmlns:p14="http://schemas.microsoft.com/office/powerpoint/2010/main" val="472389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61</a:t>
            </a:fld>
            <a:endParaRPr lang="en-US"/>
          </a:p>
        </p:txBody>
      </p:sp>
    </p:spTree>
    <p:extLst>
      <p:ext uri="{BB962C8B-B14F-4D97-AF65-F5344CB8AC3E}">
        <p14:creationId xmlns:p14="http://schemas.microsoft.com/office/powerpoint/2010/main" val="1773242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62</a:t>
            </a:fld>
            <a:endParaRPr lang="en-US"/>
          </a:p>
        </p:txBody>
      </p:sp>
    </p:spTree>
    <p:extLst>
      <p:ext uri="{BB962C8B-B14F-4D97-AF65-F5344CB8AC3E}">
        <p14:creationId xmlns:p14="http://schemas.microsoft.com/office/powerpoint/2010/main" val="49007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9C6323F-0072-614D-8AF2-CA93C60171A7}" type="slidenum">
              <a:rPr lang="en-US"/>
              <a:pPr/>
              <a:t>5</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9770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66</a:t>
            </a:fld>
            <a:endParaRPr lang="en-US"/>
          </a:p>
        </p:txBody>
      </p:sp>
    </p:spTree>
    <p:extLst>
      <p:ext uri="{BB962C8B-B14F-4D97-AF65-F5344CB8AC3E}">
        <p14:creationId xmlns:p14="http://schemas.microsoft.com/office/powerpoint/2010/main" val="151557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67</a:t>
            </a:fld>
            <a:endParaRPr lang="en-US"/>
          </a:p>
        </p:txBody>
      </p:sp>
    </p:spTree>
    <p:extLst>
      <p:ext uri="{BB962C8B-B14F-4D97-AF65-F5344CB8AC3E}">
        <p14:creationId xmlns:p14="http://schemas.microsoft.com/office/powerpoint/2010/main" val="1785084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68</a:t>
            </a:fld>
            <a:endParaRPr lang="en-US"/>
          </a:p>
        </p:txBody>
      </p:sp>
    </p:spTree>
    <p:extLst>
      <p:ext uri="{BB962C8B-B14F-4D97-AF65-F5344CB8AC3E}">
        <p14:creationId xmlns:p14="http://schemas.microsoft.com/office/powerpoint/2010/main" val="569846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70</a:t>
            </a:fld>
            <a:endParaRPr lang="en-US"/>
          </a:p>
        </p:txBody>
      </p:sp>
    </p:spTree>
    <p:extLst>
      <p:ext uri="{BB962C8B-B14F-4D97-AF65-F5344CB8AC3E}">
        <p14:creationId xmlns:p14="http://schemas.microsoft.com/office/powerpoint/2010/main" val="498855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71</a:t>
            </a:fld>
            <a:endParaRPr lang="en-US"/>
          </a:p>
        </p:txBody>
      </p:sp>
    </p:spTree>
    <p:extLst>
      <p:ext uri="{BB962C8B-B14F-4D97-AF65-F5344CB8AC3E}">
        <p14:creationId xmlns:p14="http://schemas.microsoft.com/office/powerpoint/2010/main" val="1096983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72</a:t>
            </a:fld>
            <a:endParaRPr lang="en-US"/>
          </a:p>
        </p:txBody>
      </p:sp>
    </p:spTree>
    <p:extLst>
      <p:ext uri="{BB962C8B-B14F-4D97-AF65-F5344CB8AC3E}">
        <p14:creationId xmlns:p14="http://schemas.microsoft.com/office/powerpoint/2010/main" val="1608443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74</a:t>
            </a:fld>
            <a:endParaRPr lang="en-US"/>
          </a:p>
        </p:txBody>
      </p:sp>
    </p:spTree>
    <p:extLst>
      <p:ext uri="{BB962C8B-B14F-4D97-AF65-F5344CB8AC3E}">
        <p14:creationId xmlns:p14="http://schemas.microsoft.com/office/powerpoint/2010/main" val="178917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EA5408A-42B1-5A4E-92D6-39EBB6BA7BA9}" type="slidenum">
              <a:rPr lang="en-US"/>
              <a:pPr/>
              <a:t>7</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2012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8</a:t>
            </a:fld>
            <a:endParaRPr lang="en-US"/>
          </a:p>
        </p:txBody>
      </p:sp>
    </p:spTree>
    <p:extLst>
      <p:ext uri="{BB962C8B-B14F-4D97-AF65-F5344CB8AC3E}">
        <p14:creationId xmlns:p14="http://schemas.microsoft.com/office/powerpoint/2010/main" val="291394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870B8-939D-8046-9475-40D897BFF082}" type="slidenum">
              <a:rPr lang="en-US" smtClean="0"/>
              <a:t>11</a:t>
            </a:fld>
            <a:endParaRPr lang="en-US"/>
          </a:p>
        </p:txBody>
      </p:sp>
    </p:spTree>
    <p:extLst>
      <p:ext uri="{BB962C8B-B14F-4D97-AF65-F5344CB8AC3E}">
        <p14:creationId xmlns:p14="http://schemas.microsoft.com/office/powerpoint/2010/main" val="291394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76BCE76-6688-5F44-9AC6-5963B9E5B1CE}" type="slidenum">
              <a:rPr lang="en-US"/>
              <a:pPr/>
              <a:t>14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a:spcBef>
                <a:spcPct val="50000"/>
              </a:spcBef>
            </a:pPr>
            <a:r>
              <a:rPr lang="en-US" sz="2400"/>
              <a:t>	1. southward interior flow (North Pacific Current is the eastward portion and the North Equatorial Current is the westward portion)</a:t>
            </a:r>
          </a:p>
          <a:p>
            <a:pPr>
              <a:spcBef>
                <a:spcPct val="50000"/>
              </a:spcBef>
            </a:pPr>
            <a:r>
              <a:rPr lang="en-US" sz="2400"/>
              <a:t>	2. northward western boundary current: Kuroshio</a:t>
            </a:r>
          </a:p>
        </p:txBody>
      </p:sp>
    </p:spTree>
    <p:extLst>
      <p:ext uri="{BB962C8B-B14F-4D97-AF65-F5344CB8AC3E}">
        <p14:creationId xmlns:p14="http://schemas.microsoft.com/office/powerpoint/2010/main" val="89963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110E55C-FD91-7E45-8CAD-3AD10F3CE786}" type="slidenum">
              <a:rPr lang="en-US"/>
              <a:pPr/>
              <a:t>20</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9678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062F6A0-4625-A34D-81DA-51EFB1C88A4A}" type="slidenum">
              <a:rPr lang="en-US"/>
              <a:pPr/>
              <a:t>21</a:t>
            </a:fld>
            <a:endParaRPr 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87846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5F3C33D-75D9-404A-9B00-F4FC38FC5588}" type="slidenum">
              <a:rPr lang="en-US"/>
              <a:pPr/>
              <a:t>23</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3099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F87C5E-869B-4945-BD8C-041479581FE4}"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1329022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F87C5E-869B-4945-BD8C-041479581FE4}"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357608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F87C5E-869B-4945-BD8C-041479581FE4}"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164386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F87C5E-869B-4945-BD8C-041479581FE4}"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1104410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F87C5E-869B-4945-BD8C-041479581FE4}"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102877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F87C5E-869B-4945-BD8C-041479581FE4}"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2145663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F87C5E-869B-4945-BD8C-041479581FE4}" type="datetimeFigureOut">
              <a:rPr lang="en-US" smtClean="0"/>
              <a:t>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312443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F87C5E-869B-4945-BD8C-041479581FE4}" type="datetimeFigureOut">
              <a:rPr lang="en-US" smtClean="0"/>
              <a:t>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1811767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87C5E-869B-4945-BD8C-041479581FE4}" type="datetimeFigureOut">
              <a:rPr lang="en-US" smtClean="0"/>
              <a:t>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228129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F87C5E-869B-4945-BD8C-041479581FE4}"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51059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F87C5E-869B-4945-BD8C-041479581FE4}"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E8C700-A0C0-4E47-B9B8-9FCA01EC5883}" type="slidenum">
              <a:rPr lang="en-US" smtClean="0"/>
              <a:t>‹#›</a:t>
            </a:fld>
            <a:endParaRPr lang="en-US"/>
          </a:p>
        </p:txBody>
      </p:sp>
    </p:spTree>
    <p:extLst>
      <p:ext uri="{BB962C8B-B14F-4D97-AF65-F5344CB8AC3E}">
        <p14:creationId xmlns:p14="http://schemas.microsoft.com/office/powerpoint/2010/main" val="98657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87C5E-869B-4945-BD8C-041479581FE4}" type="datetimeFigureOut">
              <a:rPr lang="en-US" smtClean="0"/>
              <a:t>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8C700-A0C0-4E47-B9B8-9FCA01EC5883}" type="slidenum">
              <a:rPr lang="en-US" smtClean="0"/>
              <a:t>‹#›</a:t>
            </a:fld>
            <a:endParaRPr lang="en-US"/>
          </a:p>
        </p:txBody>
      </p:sp>
    </p:spTree>
    <p:extLst>
      <p:ext uri="{BB962C8B-B14F-4D97-AF65-F5344CB8AC3E}">
        <p14:creationId xmlns:p14="http://schemas.microsoft.com/office/powerpoint/2010/main" val="3170640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Untitled:Users:lynnetalley:dpo_book:chapter_texts:chapter_10:chapter_10_figures_final_082710.doc!OLE_LINK12"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oleObject" Target="Untitled:Users:lynnetalley:dpo_book:chapter_texts:chapter_10:chapter_10_figures_final_082710.doc!OLE_LINK12"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Untitled:Users:lynnetalley:dpo_book:chapter_texts:chapter_10:chapter_10_figures_final_082710.doc!OLE_LINK10"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8696" y="205070"/>
            <a:ext cx="7772400" cy="1286522"/>
          </a:xfrm>
        </p:spPr>
        <p:txBody>
          <a:bodyPr>
            <a:normAutofit fontScale="90000"/>
          </a:bodyPr>
          <a:lstStyle/>
          <a:p>
            <a:r>
              <a:rPr lang="en-US" dirty="0"/>
              <a:t>Week 14-15: Tropical Circulation and El-Nino Southern Oscillation</a:t>
            </a:r>
            <a:endParaRPr lang="en-US" sz="3600" dirty="0"/>
          </a:p>
        </p:txBody>
      </p:sp>
      <p:pic>
        <p:nvPicPr>
          <p:cNvPr id="4" name="Picture 3"/>
          <p:cNvPicPr>
            <a:picLocks noChangeAspect="1"/>
          </p:cNvPicPr>
          <p:nvPr/>
        </p:nvPicPr>
        <p:blipFill>
          <a:blip r:embed="rId2"/>
          <a:stretch>
            <a:fillRect/>
          </a:stretch>
        </p:blipFill>
        <p:spPr>
          <a:xfrm>
            <a:off x="818696" y="1848357"/>
            <a:ext cx="7722748" cy="4365498"/>
          </a:xfrm>
          <a:prstGeom prst="rect">
            <a:avLst/>
          </a:prstGeom>
        </p:spPr>
      </p:pic>
    </p:spTree>
    <p:extLst>
      <p:ext uri="{BB962C8B-B14F-4D97-AF65-F5344CB8AC3E}">
        <p14:creationId xmlns:p14="http://schemas.microsoft.com/office/powerpoint/2010/main" val="3284590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4761"/>
          </a:xfrm>
        </p:spPr>
        <p:txBody>
          <a:bodyPr>
            <a:normAutofit fontScale="90000"/>
          </a:bodyPr>
          <a:lstStyle/>
          <a:p>
            <a:r>
              <a:rPr lang="en-US" dirty="0"/>
              <a:t>Section across the EUC</a:t>
            </a:r>
          </a:p>
        </p:txBody>
      </p:sp>
      <p:pic>
        <p:nvPicPr>
          <p:cNvPr id="4" name="Picture 1029"/>
          <p:cNvPicPr>
            <a:picLocks noChangeAspect="1" noChangeArrowheads="1"/>
          </p:cNvPicPr>
          <p:nvPr/>
        </p:nvPicPr>
        <p:blipFill>
          <a:blip r:embed="rId2"/>
          <a:srcRect/>
          <a:stretch>
            <a:fillRect/>
          </a:stretch>
        </p:blipFill>
        <p:spPr bwMode="auto">
          <a:xfrm>
            <a:off x="194492" y="933629"/>
            <a:ext cx="6395366" cy="5874377"/>
          </a:xfrm>
          <a:prstGeom prst="rect">
            <a:avLst/>
          </a:prstGeom>
          <a:noFill/>
          <a:ln w="9525">
            <a:noFill/>
            <a:miter lim="800000"/>
            <a:headEnd/>
            <a:tailEnd/>
          </a:ln>
        </p:spPr>
      </p:pic>
      <p:sp>
        <p:nvSpPr>
          <p:cNvPr id="5" name="TextBox 4"/>
          <p:cNvSpPr txBox="1"/>
          <p:nvPr/>
        </p:nvSpPr>
        <p:spPr>
          <a:xfrm>
            <a:off x="5697481" y="5447949"/>
            <a:ext cx="2700012" cy="369332"/>
          </a:xfrm>
          <a:prstGeom prst="rect">
            <a:avLst/>
          </a:prstGeom>
          <a:noFill/>
        </p:spPr>
        <p:txBody>
          <a:bodyPr wrap="square" rtlCol="0">
            <a:spAutoFit/>
          </a:bodyPr>
          <a:lstStyle/>
          <a:p>
            <a:r>
              <a:rPr lang="en-US" dirty="0"/>
              <a:t>Johnson et al., (2002)</a:t>
            </a:r>
          </a:p>
        </p:txBody>
      </p:sp>
      <p:sp>
        <p:nvSpPr>
          <p:cNvPr id="6" name="TextBox 5"/>
          <p:cNvSpPr txBox="1"/>
          <p:nvPr/>
        </p:nvSpPr>
        <p:spPr>
          <a:xfrm>
            <a:off x="6746739" y="1189959"/>
            <a:ext cx="2039738" cy="3139321"/>
          </a:xfrm>
          <a:prstGeom prst="rect">
            <a:avLst/>
          </a:prstGeom>
          <a:noFill/>
        </p:spPr>
        <p:txBody>
          <a:bodyPr wrap="square" rtlCol="0">
            <a:spAutoFit/>
          </a:bodyPr>
          <a:lstStyle/>
          <a:p>
            <a:r>
              <a:rPr lang="en-US" dirty="0"/>
              <a:t>North-South Section across the equator</a:t>
            </a:r>
          </a:p>
          <a:p>
            <a:endParaRPr lang="en-US" dirty="0"/>
          </a:p>
          <a:p>
            <a:r>
              <a:rPr lang="en-US" dirty="0"/>
              <a:t>Shading indicates the direction of the flow: </a:t>
            </a:r>
          </a:p>
          <a:p>
            <a:endParaRPr lang="en-US" dirty="0"/>
          </a:p>
          <a:p>
            <a:r>
              <a:rPr lang="en-US" dirty="0"/>
              <a:t>White = westward</a:t>
            </a:r>
          </a:p>
          <a:p>
            <a:r>
              <a:rPr lang="en-US" dirty="0"/>
              <a:t>Gray = eastward </a:t>
            </a:r>
          </a:p>
          <a:p>
            <a:endParaRPr lang="en-US" dirty="0"/>
          </a:p>
        </p:txBody>
      </p:sp>
      <p:sp>
        <p:nvSpPr>
          <p:cNvPr id="7" name="TextBox 6"/>
          <p:cNvSpPr txBox="1"/>
          <p:nvPr/>
        </p:nvSpPr>
        <p:spPr>
          <a:xfrm>
            <a:off x="2814421" y="2368477"/>
            <a:ext cx="743645" cy="369332"/>
          </a:xfrm>
          <a:prstGeom prst="rect">
            <a:avLst/>
          </a:prstGeom>
          <a:solidFill>
            <a:srgbClr val="CCFFCC"/>
          </a:solidFill>
        </p:spPr>
        <p:txBody>
          <a:bodyPr wrap="square" rtlCol="0">
            <a:spAutoFit/>
          </a:bodyPr>
          <a:lstStyle/>
          <a:p>
            <a:pPr algn="ctr"/>
            <a:r>
              <a:rPr lang="en-US" dirty="0"/>
              <a:t>165E</a:t>
            </a:r>
          </a:p>
        </p:txBody>
      </p:sp>
      <p:sp>
        <p:nvSpPr>
          <p:cNvPr id="8" name="TextBox 7"/>
          <p:cNvSpPr txBox="1"/>
          <p:nvPr/>
        </p:nvSpPr>
        <p:spPr>
          <a:xfrm>
            <a:off x="5697481" y="2398206"/>
            <a:ext cx="743645" cy="369332"/>
          </a:xfrm>
          <a:prstGeom prst="rect">
            <a:avLst/>
          </a:prstGeom>
          <a:solidFill>
            <a:srgbClr val="CCFFCC"/>
          </a:solidFill>
        </p:spPr>
        <p:txBody>
          <a:bodyPr wrap="square" rtlCol="0">
            <a:spAutoFit/>
          </a:bodyPr>
          <a:lstStyle/>
          <a:p>
            <a:pPr algn="ctr"/>
            <a:r>
              <a:rPr lang="en-US" dirty="0"/>
              <a:t>180E</a:t>
            </a:r>
          </a:p>
        </p:txBody>
      </p:sp>
      <p:sp>
        <p:nvSpPr>
          <p:cNvPr id="9" name="TextBox 8"/>
          <p:cNvSpPr txBox="1"/>
          <p:nvPr/>
        </p:nvSpPr>
        <p:spPr>
          <a:xfrm>
            <a:off x="2814421" y="4031210"/>
            <a:ext cx="743645" cy="369332"/>
          </a:xfrm>
          <a:prstGeom prst="rect">
            <a:avLst/>
          </a:prstGeom>
          <a:solidFill>
            <a:srgbClr val="CCFFCC"/>
          </a:solidFill>
        </p:spPr>
        <p:txBody>
          <a:bodyPr wrap="square" rtlCol="0">
            <a:spAutoFit/>
          </a:bodyPr>
          <a:lstStyle/>
          <a:p>
            <a:pPr algn="ctr"/>
            <a:r>
              <a:rPr lang="en-US" dirty="0"/>
              <a:t>140W</a:t>
            </a:r>
          </a:p>
        </p:txBody>
      </p:sp>
      <p:sp>
        <p:nvSpPr>
          <p:cNvPr id="10" name="TextBox 9"/>
          <p:cNvSpPr txBox="1"/>
          <p:nvPr/>
        </p:nvSpPr>
        <p:spPr>
          <a:xfrm>
            <a:off x="5686041" y="4038055"/>
            <a:ext cx="743645" cy="369332"/>
          </a:xfrm>
          <a:prstGeom prst="rect">
            <a:avLst/>
          </a:prstGeom>
          <a:solidFill>
            <a:srgbClr val="CCFFCC"/>
          </a:solidFill>
        </p:spPr>
        <p:txBody>
          <a:bodyPr wrap="square" rtlCol="0">
            <a:spAutoFit/>
          </a:bodyPr>
          <a:lstStyle/>
          <a:p>
            <a:pPr algn="ctr"/>
            <a:r>
              <a:rPr lang="en-US" dirty="0"/>
              <a:t>125W</a:t>
            </a:r>
          </a:p>
        </p:txBody>
      </p:sp>
    </p:spTree>
    <p:extLst>
      <p:ext uri="{BB962C8B-B14F-4D97-AF65-F5344CB8AC3E}">
        <p14:creationId xmlns:p14="http://schemas.microsoft.com/office/powerpoint/2010/main" val="1757303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660"/>
            <a:ext cx="8992410" cy="572119"/>
          </a:xfrm>
        </p:spPr>
        <p:txBody>
          <a:bodyPr>
            <a:noAutofit/>
          </a:bodyPr>
          <a:lstStyle/>
          <a:p>
            <a:r>
              <a:rPr lang="en-US" sz="3600" dirty="0"/>
              <a:t>Vertical structure of the equatorial currents</a:t>
            </a:r>
          </a:p>
        </p:txBody>
      </p:sp>
      <p:pic>
        <p:nvPicPr>
          <p:cNvPr id="7" name="Picture 1031" descr="Fig8_alize"/>
          <p:cNvPicPr>
            <a:picLocks noChangeAspect="1" noChangeArrowheads="1"/>
          </p:cNvPicPr>
          <p:nvPr/>
        </p:nvPicPr>
        <p:blipFill>
          <a:blip r:embed="rId3"/>
          <a:srcRect t="18939" b="44698"/>
          <a:stretch>
            <a:fillRect/>
          </a:stretch>
        </p:blipFill>
        <p:spPr bwMode="auto">
          <a:xfrm>
            <a:off x="263113" y="1803616"/>
            <a:ext cx="8382000" cy="3944471"/>
          </a:xfrm>
          <a:prstGeom prst="rect">
            <a:avLst/>
          </a:prstGeom>
          <a:noFill/>
          <a:ln w="9525">
            <a:noFill/>
            <a:miter lim="800000"/>
            <a:headEnd/>
            <a:tailEnd/>
          </a:ln>
        </p:spPr>
      </p:pic>
      <p:sp>
        <p:nvSpPr>
          <p:cNvPr id="3" name="TextBox 2"/>
          <p:cNvSpPr txBox="1"/>
          <p:nvPr/>
        </p:nvSpPr>
        <p:spPr>
          <a:xfrm>
            <a:off x="1247040" y="823817"/>
            <a:ext cx="2597045" cy="461665"/>
          </a:xfrm>
          <a:prstGeom prst="rect">
            <a:avLst/>
          </a:prstGeom>
          <a:noFill/>
        </p:spPr>
        <p:txBody>
          <a:bodyPr wrap="square" rtlCol="0">
            <a:spAutoFit/>
          </a:bodyPr>
          <a:lstStyle/>
          <a:p>
            <a:pPr algn="ctr"/>
            <a:r>
              <a:rPr lang="en-US" sz="2400" dirty="0"/>
              <a:t>Temperature</a:t>
            </a:r>
          </a:p>
        </p:txBody>
      </p:sp>
      <p:sp>
        <p:nvSpPr>
          <p:cNvPr id="8" name="TextBox 7"/>
          <p:cNvSpPr txBox="1"/>
          <p:nvPr/>
        </p:nvSpPr>
        <p:spPr>
          <a:xfrm>
            <a:off x="5117674" y="827471"/>
            <a:ext cx="2597045" cy="461665"/>
          </a:xfrm>
          <a:prstGeom prst="rect">
            <a:avLst/>
          </a:prstGeom>
          <a:noFill/>
        </p:spPr>
        <p:txBody>
          <a:bodyPr wrap="square" rtlCol="0">
            <a:spAutoFit/>
          </a:bodyPr>
          <a:lstStyle/>
          <a:p>
            <a:pPr algn="ctr"/>
            <a:r>
              <a:rPr lang="en-US" sz="2400" dirty="0"/>
              <a:t>Salinity</a:t>
            </a:r>
          </a:p>
        </p:txBody>
      </p:sp>
      <p:sp>
        <p:nvSpPr>
          <p:cNvPr id="4" name="TextBox 3"/>
          <p:cNvSpPr txBox="1"/>
          <p:nvPr/>
        </p:nvSpPr>
        <p:spPr>
          <a:xfrm>
            <a:off x="2345348" y="2986785"/>
            <a:ext cx="1773313" cy="646331"/>
          </a:xfrm>
          <a:prstGeom prst="rect">
            <a:avLst/>
          </a:prstGeom>
          <a:solidFill>
            <a:srgbClr val="CCFFCC"/>
          </a:solidFill>
        </p:spPr>
        <p:txBody>
          <a:bodyPr wrap="square" rtlCol="0">
            <a:spAutoFit/>
          </a:bodyPr>
          <a:lstStyle/>
          <a:p>
            <a:pPr algn="ctr"/>
            <a:r>
              <a:rPr lang="en-US" dirty="0">
                <a:solidFill>
                  <a:srgbClr val="0000FF"/>
                </a:solidFill>
              </a:rPr>
              <a:t>Thermocline: eastward EUC</a:t>
            </a:r>
          </a:p>
        </p:txBody>
      </p:sp>
      <p:sp>
        <p:nvSpPr>
          <p:cNvPr id="9" name="TextBox 8"/>
          <p:cNvSpPr txBox="1"/>
          <p:nvPr/>
        </p:nvSpPr>
        <p:spPr>
          <a:xfrm>
            <a:off x="2154528" y="1285482"/>
            <a:ext cx="2696339" cy="646331"/>
          </a:xfrm>
          <a:prstGeom prst="rect">
            <a:avLst/>
          </a:prstGeom>
          <a:noFill/>
        </p:spPr>
        <p:txBody>
          <a:bodyPr wrap="square" rtlCol="0">
            <a:spAutoFit/>
          </a:bodyPr>
          <a:lstStyle/>
          <a:p>
            <a:r>
              <a:rPr lang="en-US" dirty="0">
                <a:solidFill>
                  <a:srgbClr val="FF0000"/>
                </a:solidFill>
              </a:rPr>
              <a:t>Surface: westward Equatorial current</a:t>
            </a:r>
          </a:p>
        </p:txBody>
      </p:sp>
      <p:sp>
        <p:nvSpPr>
          <p:cNvPr id="10" name="TextBox 9"/>
          <p:cNvSpPr txBox="1"/>
          <p:nvPr/>
        </p:nvSpPr>
        <p:spPr>
          <a:xfrm>
            <a:off x="22878" y="2868378"/>
            <a:ext cx="1041106" cy="369332"/>
          </a:xfrm>
          <a:prstGeom prst="rect">
            <a:avLst/>
          </a:prstGeom>
          <a:noFill/>
          <a:scene3d>
            <a:camera prst="orthographicFront">
              <a:rot lat="0" lon="0" rev="5400000"/>
            </a:camera>
            <a:lightRig rig="threePt" dir="t"/>
          </a:scene3d>
        </p:spPr>
        <p:txBody>
          <a:bodyPr wrap="square" rtlCol="0">
            <a:spAutoFit/>
          </a:bodyPr>
          <a:lstStyle/>
          <a:p>
            <a:r>
              <a:rPr lang="en-US" dirty="0"/>
              <a:t>Depth</a:t>
            </a:r>
          </a:p>
        </p:txBody>
      </p:sp>
      <p:sp>
        <p:nvSpPr>
          <p:cNvPr id="11" name="TextBox 10"/>
          <p:cNvSpPr txBox="1"/>
          <p:nvPr/>
        </p:nvSpPr>
        <p:spPr>
          <a:xfrm>
            <a:off x="1933483" y="5774161"/>
            <a:ext cx="2597045" cy="369332"/>
          </a:xfrm>
          <a:prstGeom prst="rect">
            <a:avLst/>
          </a:prstGeom>
          <a:noFill/>
        </p:spPr>
        <p:txBody>
          <a:bodyPr wrap="square" rtlCol="0">
            <a:spAutoFit/>
          </a:bodyPr>
          <a:lstStyle/>
          <a:p>
            <a:r>
              <a:rPr lang="en-US" dirty="0"/>
              <a:t>Longitude</a:t>
            </a:r>
          </a:p>
        </p:txBody>
      </p:sp>
      <p:sp>
        <p:nvSpPr>
          <p:cNvPr id="12" name="TextBox 11"/>
          <p:cNvSpPr txBox="1"/>
          <p:nvPr/>
        </p:nvSpPr>
        <p:spPr>
          <a:xfrm>
            <a:off x="5575304" y="5741895"/>
            <a:ext cx="2597045" cy="369332"/>
          </a:xfrm>
          <a:prstGeom prst="rect">
            <a:avLst/>
          </a:prstGeom>
          <a:noFill/>
        </p:spPr>
        <p:txBody>
          <a:bodyPr wrap="square" rtlCol="0">
            <a:spAutoFit/>
          </a:bodyPr>
          <a:lstStyle/>
          <a:p>
            <a:r>
              <a:rPr lang="en-US" dirty="0"/>
              <a:t>Longitude</a:t>
            </a:r>
          </a:p>
        </p:txBody>
      </p:sp>
      <p:cxnSp>
        <p:nvCxnSpPr>
          <p:cNvPr id="6" name="Straight Arrow Connector 5"/>
          <p:cNvCxnSpPr/>
          <p:nvPr/>
        </p:nvCxnSpPr>
        <p:spPr>
          <a:xfrm flipH="1">
            <a:off x="1876281" y="2061329"/>
            <a:ext cx="203645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990687" y="2599212"/>
            <a:ext cx="1651137" cy="40647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5678269" y="2061329"/>
            <a:ext cx="203645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758356" y="2611097"/>
            <a:ext cx="1651137" cy="40647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7581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4701"/>
          </a:xfrm>
        </p:spPr>
        <p:txBody>
          <a:bodyPr>
            <a:normAutofit fontScale="90000"/>
          </a:bodyPr>
          <a:lstStyle/>
          <a:p>
            <a:r>
              <a:rPr lang="en-US" dirty="0"/>
              <a:t>Atmospheric wind and its curl</a:t>
            </a:r>
          </a:p>
        </p:txBody>
      </p:sp>
      <p:pic>
        <p:nvPicPr>
          <p:cNvPr id="7" name="Picture 5" descr="figS5.10a_10.2a_nceppac_curl_dpo.pdf"/>
          <p:cNvPicPr>
            <a:picLocks noChangeAspect="1"/>
          </p:cNvPicPr>
          <p:nvPr/>
        </p:nvPicPr>
        <p:blipFill>
          <a:blip r:embed="rId2">
            <a:extLst>
              <a:ext uri="{28A0092B-C50C-407E-A947-70E740481C1C}">
                <a14:useLocalDpi xmlns:a14="http://schemas.microsoft.com/office/drawing/2010/main" val="0"/>
              </a:ext>
            </a:extLst>
          </a:blip>
          <a:srcRect t="24445" b="15556"/>
          <a:stretch>
            <a:fillRect/>
          </a:stretch>
        </p:blipFill>
        <p:spPr bwMode="auto">
          <a:xfrm>
            <a:off x="1349174" y="900862"/>
            <a:ext cx="5735638" cy="44545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a:xfrm>
            <a:off x="213834" y="5405174"/>
            <a:ext cx="8915400" cy="14232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Verdana" charset="0"/>
                <a:ea typeface="ＭＳ Ｐゴシック" charset="0"/>
                <a:cs typeface="ＭＳ Ｐゴシック" charset="0"/>
              </a:rPr>
              <a:t>Right on the Equator, the wind stress curl is very small. There is a band of positive wind stress curl at about 10</a:t>
            </a:r>
            <a:r>
              <a:rPr lang="en-US" sz="1800" baseline="30000" dirty="0">
                <a:latin typeface="Verdana" charset="0"/>
                <a:ea typeface="ＭＳ Ｐゴシック" charset="0"/>
                <a:cs typeface="ＭＳ Ｐゴシック" charset="0"/>
              </a:rPr>
              <a:t>o</a:t>
            </a:r>
            <a:r>
              <a:rPr lang="en-US" sz="1800" dirty="0">
                <a:latin typeface="Verdana" charset="0"/>
                <a:ea typeface="ＭＳ Ｐゴシック" charset="0"/>
                <a:cs typeface="ＭＳ Ｐゴシック" charset="0"/>
              </a:rPr>
              <a:t>N (under ITCZ)</a:t>
            </a:r>
          </a:p>
          <a:p>
            <a:r>
              <a:rPr lang="en-US" sz="1800" dirty="0">
                <a:latin typeface="Verdana" charset="0"/>
                <a:ea typeface="ＭＳ Ｐゴシック" charset="0"/>
                <a:cs typeface="ＭＳ Ｐゴシック" charset="0"/>
              </a:rPr>
              <a:t>Positive curl </a:t>
            </a:r>
            <a:r>
              <a:rPr lang="en-US" sz="1800" dirty="0">
                <a:latin typeface="Verdana" charset="0"/>
                <a:ea typeface="ＭＳ Ｐゴシック" charset="0"/>
                <a:cs typeface="ＭＳ Ｐゴシック" charset="0"/>
                <a:sym typeface="Wingdings"/>
              </a:rPr>
              <a:t> Ekman upwelling just below the surface					 </a:t>
            </a:r>
            <a:r>
              <a:rPr lang="en-US" sz="1800" dirty="0" err="1">
                <a:latin typeface="Verdana" charset="0"/>
                <a:ea typeface="ＭＳ Ｐゴシック" charset="0"/>
                <a:cs typeface="ＭＳ Ｐゴシック" charset="0"/>
                <a:sym typeface="Wingdings"/>
              </a:rPr>
              <a:t>Poleward</a:t>
            </a:r>
            <a:r>
              <a:rPr lang="en-US" sz="1800" dirty="0">
                <a:latin typeface="Verdana" charset="0"/>
                <a:ea typeface="ＭＳ Ｐゴシック" charset="0"/>
                <a:cs typeface="ＭＳ Ｐゴシック" charset="0"/>
                <a:sym typeface="Wingdings"/>
              </a:rPr>
              <a:t> Sverdrup transport</a:t>
            </a:r>
            <a:endParaRPr lang="en-US" sz="1800"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475753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99"/>
            <a:ext cx="8229600" cy="583506"/>
          </a:xfrm>
        </p:spPr>
        <p:txBody>
          <a:bodyPr>
            <a:normAutofit fontScale="90000"/>
          </a:bodyPr>
          <a:lstStyle/>
          <a:p>
            <a:r>
              <a:rPr lang="en-US" dirty="0"/>
              <a:t>Sverdrup circulation off the Equator</a:t>
            </a:r>
          </a:p>
        </p:txBody>
      </p:sp>
      <p:sp>
        <p:nvSpPr>
          <p:cNvPr id="7" name="TextBox 6"/>
          <p:cNvSpPr txBox="1"/>
          <p:nvPr/>
        </p:nvSpPr>
        <p:spPr>
          <a:xfrm>
            <a:off x="3603829" y="859707"/>
            <a:ext cx="4999597" cy="2308324"/>
          </a:xfrm>
          <a:prstGeom prst="rect">
            <a:avLst/>
          </a:prstGeom>
          <a:noFill/>
        </p:spPr>
        <p:txBody>
          <a:bodyPr wrap="square" rtlCol="0">
            <a:spAutoFit/>
          </a:bodyPr>
          <a:lstStyle/>
          <a:p>
            <a:r>
              <a:rPr lang="en-US" dirty="0"/>
              <a:t>At slightly north (south) of the Equator, there is a positive (negative) wind stress curl, leading to a northward (southward) Sverdrup flow. </a:t>
            </a:r>
          </a:p>
          <a:p>
            <a:endParaRPr lang="en-US" dirty="0"/>
          </a:p>
          <a:p>
            <a:r>
              <a:rPr lang="en-US" dirty="0"/>
              <a:t>This circulation must close through the western boundary current (Mindanao current/North Equatorial current/North Equatorial countercurrent)</a:t>
            </a:r>
          </a:p>
        </p:txBody>
      </p:sp>
      <p:pic>
        <p:nvPicPr>
          <p:cNvPr id="8" name="Picture 5" descr="pac_niiler_halfdeg"/>
          <p:cNvPicPr>
            <a:picLocks noChangeAspect="1" noChangeArrowheads="1"/>
          </p:cNvPicPr>
          <p:nvPr/>
        </p:nvPicPr>
        <p:blipFill>
          <a:blip r:embed="rId2"/>
          <a:srcRect/>
          <a:stretch>
            <a:fillRect/>
          </a:stretch>
        </p:blipFill>
        <p:spPr bwMode="auto">
          <a:xfrm>
            <a:off x="4682589" y="3168031"/>
            <a:ext cx="3920837" cy="3582701"/>
          </a:xfrm>
          <a:prstGeom prst="rect">
            <a:avLst/>
          </a:prstGeom>
          <a:noFill/>
          <a:ln w="9525">
            <a:noFill/>
            <a:miter lim="800000"/>
            <a:headEnd/>
            <a:tailEnd/>
          </a:ln>
        </p:spPr>
      </p:pic>
      <p:sp>
        <p:nvSpPr>
          <p:cNvPr id="9" name="TextBox 8"/>
          <p:cNvSpPr txBox="1"/>
          <p:nvPr/>
        </p:nvSpPr>
        <p:spPr>
          <a:xfrm>
            <a:off x="2792479" y="6132868"/>
            <a:ext cx="1967805" cy="369332"/>
          </a:xfrm>
          <a:prstGeom prst="rect">
            <a:avLst/>
          </a:prstGeom>
          <a:noFill/>
        </p:spPr>
        <p:txBody>
          <a:bodyPr wrap="square" rtlCol="0">
            <a:spAutoFit/>
          </a:bodyPr>
          <a:lstStyle/>
          <a:p>
            <a:r>
              <a:rPr lang="en-US" dirty="0"/>
              <a:t>Talley Fig S10.1</a:t>
            </a:r>
          </a:p>
        </p:txBody>
      </p:sp>
      <p:pic>
        <p:nvPicPr>
          <p:cNvPr id="24" name="Picture 23" descr="curltaux_schemati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18" y="848265"/>
            <a:ext cx="3776382" cy="6858000"/>
          </a:xfrm>
          <a:prstGeom prst="rect">
            <a:avLst/>
          </a:prstGeom>
        </p:spPr>
      </p:pic>
    </p:spTree>
    <p:extLst>
      <p:ext uri="{BB962C8B-B14F-4D97-AF65-F5344CB8AC3E}">
        <p14:creationId xmlns:p14="http://schemas.microsoft.com/office/powerpoint/2010/main" val="3672979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308964"/>
            <a:ext cx="8382000" cy="487362"/>
          </a:xfrm>
        </p:spPr>
        <p:txBody>
          <a:bodyPr>
            <a:normAutofit fontScale="90000"/>
          </a:bodyPr>
          <a:lstStyle/>
          <a:p>
            <a:pPr eaLnBrk="1" hangingPunct="1"/>
            <a:r>
              <a:rPr lang="en-US" dirty="0"/>
              <a:t>      Equatorial current system </a:t>
            </a:r>
            <a:r>
              <a:rPr lang="en-US" sz="2000" dirty="0"/>
              <a:t>(Reid, 1997)</a:t>
            </a:r>
            <a:endParaRPr lang="en-US" dirty="0"/>
          </a:p>
        </p:txBody>
      </p:sp>
      <p:pic>
        <p:nvPicPr>
          <p:cNvPr id="53251" name="Picture 3"/>
          <p:cNvPicPr>
            <a:picLocks noChangeAspect="1" noChangeArrowheads="1"/>
          </p:cNvPicPr>
          <p:nvPr/>
        </p:nvPicPr>
        <p:blipFill>
          <a:blip r:embed="rId3"/>
          <a:srcRect l="6187" t="29585" b="50156"/>
          <a:stretch>
            <a:fillRect/>
          </a:stretch>
        </p:blipFill>
        <p:spPr bwMode="auto">
          <a:xfrm>
            <a:off x="0" y="1828800"/>
            <a:ext cx="9144000" cy="2743200"/>
          </a:xfrm>
          <a:prstGeom prst="rect">
            <a:avLst/>
          </a:prstGeom>
          <a:noFill/>
          <a:ln w="9525">
            <a:noFill/>
            <a:miter lim="800000"/>
            <a:headEnd/>
            <a:tailEnd/>
          </a:ln>
        </p:spPr>
      </p:pic>
      <p:sp>
        <p:nvSpPr>
          <p:cNvPr id="53252" name="Text Box 4"/>
          <p:cNvSpPr txBox="1">
            <a:spLocks noChangeArrowheads="1"/>
          </p:cNvSpPr>
          <p:nvPr/>
        </p:nvSpPr>
        <p:spPr bwMode="auto">
          <a:xfrm>
            <a:off x="4324594" y="4876800"/>
            <a:ext cx="4819406" cy="106182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161616"/>
                </a:solidFill>
              </a:rPr>
              <a:t>South Equatorial Current (westward)</a:t>
            </a:r>
          </a:p>
          <a:p>
            <a:pPr>
              <a:spcBef>
                <a:spcPct val="50000"/>
              </a:spcBef>
            </a:pPr>
            <a:r>
              <a:rPr lang="en-US" dirty="0">
                <a:solidFill>
                  <a:srgbClr val="161616"/>
                </a:solidFill>
              </a:rPr>
              <a:t>NOTE: The mean surface flow on the equator is westward</a:t>
            </a:r>
          </a:p>
        </p:txBody>
      </p:sp>
      <p:sp>
        <p:nvSpPr>
          <p:cNvPr id="53253" name="Line 5"/>
          <p:cNvSpPr>
            <a:spLocks noChangeShapeType="1"/>
          </p:cNvSpPr>
          <p:nvPr/>
        </p:nvSpPr>
        <p:spPr bwMode="auto">
          <a:xfrm flipV="1">
            <a:off x="1066800" y="2819400"/>
            <a:ext cx="533400" cy="19050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53255" name="Line 7"/>
          <p:cNvSpPr>
            <a:spLocks noChangeShapeType="1"/>
          </p:cNvSpPr>
          <p:nvPr/>
        </p:nvSpPr>
        <p:spPr bwMode="auto">
          <a:xfrm flipH="1" flipV="1">
            <a:off x="4713579" y="3638530"/>
            <a:ext cx="772821" cy="1306922"/>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15371" name="Line 11"/>
          <p:cNvSpPr>
            <a:spLocks noChangeShapeType="1"/>
          </p:cNvSpPr>
          <p:nvPr/>
        </p:nvSpPr>
        <p:spPr bwMode="auto">
          <a:xfrm>
            <a:off x="3402231" y="1432464"/>
            <a:ext cx="838200" cy="762000"/>
          </a:xfrm>
          <a:prstGeom prst="line">
            <a:avLst/>
          </a:prstGeom>
          <a:noFill/>
          <a:ln w="76200">
            <a:solidFill>
              <a:srgbClr val="FF00FF"/>
            </a:solidFill>
            <a:round/>
            <a:headEnd/>
            <a:tailEnd type="triangle" w="med" len="med"/>
          </a:ln>
        </p:spPr>
        <p:txBody>
          <a:bodyPr wrap="none" anchor="ctr">
            <a:prstTxWarp prst="textNoShape">
              <a:avLst/>
            </a:prstTxWarp>
          </a:bodyPr>
          <a:lstStyle/>
          <a:p>
            <a:endParaRPr lang="en-US"/>
          </a:p>
        </p:txBody>
      </p:sp>
      <p:sp>
        <p:nvSpPr>
          <p:cNvPr id="53257" name="Line 14"/>
          <p:cNvSpPr>
            <a:spLocks noChangeShapeType="1"/>
          </p:cNvSpPr>
          <p:nvPr/>
        </p:nvSpPr>
        <p:spPr bwMode="auto">
          <a:xfrm flipH="1">
            <a:off x="5181600" y="1600200"/>
            <a:ext cx="990600" cy="1219200"/>
          </a:xfrm>
          <a:prstGeom prst="line">
            <a:avLst/>
          </a:prstGeom>
          <a:noFill/>
          <a:ln w="76200">
            <a:solidFill>
              <a:srgbClr val="FF6600"/>
            </a:solidFill>
            <a:round/>
            <a:headEnd/>
            <a:tailEnd type="triangle" w="med" len="med"/>
          </a:ln>
        </p:spPr>
        <p:txBody>
          <a:bodyPr wrap="none" anchor="ctr">
            <a:prstTxWarp prst="textNoShape">
              <a:avLst/>
            </a:prstTxWarp>
          </a:bodyPr>
          <a:lstStyle/>
          <a:p>
            <a:endParaRPr lang="en-US"/>
          </a:p>
        </p:txBody>
      </p:sp>
      <p:sp>
        <p:nvSpPr>
          <p:cNvPr id="53258" name="Text Box 16"/>
          <p:cNvSpPr txBox="1">
            <a:spLocks noChangeArrowheads="1"/>
          </p:cNvSpPr>
          <p:nvPr/>
        </p:nvSpPr>
        <p:spPr bwMode="auto">
          <a:xfrm>
            <a:off x="381000" y="1066800"/>
            <a:ext cx="4800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North Equatorial Current (westward)</a:t>
            </a:r>
          </a:p>
        </p:txBody>
      </p:sp>
      <p:sp>
        <p:nvSpPr>
          <p:cNvPr id="53259" name="Text Box 17"/>
          <p:cNvSpPr txBox="1">
            <a:spLocks noChangeArrowheads="1"/>
          </p:cNvSpPr>
          <p:nvPr/>
        </p:nvSpPr>
        <p:spPr bwMode="auto">
          <a:xfrm>
            <a:off x="5634913" y="910746"/>
            <a:ext cx="3429000" cy="83026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North Equatorial Countercurrent (eastward)</a:t>
            </a:r>
          </a:p>
        </p:txBody>
      </p:sp>
      <p:sp>
        <p:nvSpPr>
          <p:cNvPr id="53260" name="Text Box 18"/>
          <p:cNvSpPr txBox="1">
            <a:spLocks noChangeArrowheads="1"/>
          </p:cNvSpPr>
          <p:nvPr/>
        </p:nvSpPr>
        <p:spPr bwMode="auto">
          <a:xfrm>
            <a:off x="304800" y="4724400"/>
            <a:ext cx="3200400" cy="1938338"/>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Mindanao Current (western boundary current for the NEC/NECC cyclonic circulation)</a:t>
            </a:r>
          </a:p>
        </p:txBody>
      </p:sp>
      <p:sp>
        <p:nvSpPr>
          <p:cNvPr id="53261" name="Text Box 4"/>
          <p:cNvSpPr txBox="1">
            <a:spLocks noChangeArrowheads="1"/>
          </p:cNvSpPr>
          <p:nvPr/>
        </p:nvSpPr>
        <p:spPr bwMode="auto">
          <a:xfrm>
            <a:off x="6934200" y="6172200"/>
            <a:ext cx="19812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rgbClr val="161616"/>
                </a:solidFill>
              </a:rPr>
              <a:t>(Talley Fig. 10.1)</a:t>
            </a:r>
            <a:endParaRPr lang="en-US" dirty="0">
              <a:solidFill>
                <a:srgbClr val="161616"/>
              </a:solidFill>
            </a:endParaRPr>
          </a:p>
        </p:txBody>
      </p:sp>
    </p:spTree>
    <p:extLst>
      <p:ext uri="{BB962C8B-B14F-4D97-AF65-F5344CB8AC3E}">
        <p14:creationId xmlns:p14="http://schemas.microsoft.com/office/powerpoint/2010/main" val="24278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1" grpId="0" animBg="1"/>
      <p:bldP spid="1537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348"/>
            <a:ext cx="8229600" cy="422048"/>
          </a:xfrm>
        </p:spPr>
        <p:txBody>
          <a:bodyPr>
            <a:normAutofit fontScale="90000"/>
          </a:bodyPr>
          <a:lstStyle/>
          <a:p>
            <a:r>
              <a:rPr lang="en-US" dirty="0"/>
              <a:t>Tropical ocean variability</a:t>
            </a:r>
          </a:p>
        </p:txBody>
      </p:sp>
      <p:sp>
        <p:nvSpPr>
          <p:cNvPr id="4" name="TextBox 3"/>
          <p:cNvSpPr txBox="1"/>
          <p:nvPr/>
        </p:nvSpPr>
        <p:spPr>
          <a:xfrm>
            <a:off x="457200" y="957943"/>
            <a:ext cx="8001000" cy="2308324"/>
          </a:xfrm>
          <a:prstGeom prst="rect">
            <a:avLst/>
          </a:prstGeom>
          <a:noFill/>
        </p:spPr>
        <p:txBody>
          <a:bodyPr wrap="square" rtlCol="0">
            <a:spAutoFit/>
          </a:bodyPr>
          <a:lstStyle/>
          <a:p>
            <a:pPr marL="285750" indent="-285750">
              <a:buFont typeface="Arial" charset="0"/>
              <a:buChar char="•"/>
            </a:pPr>
            <a:r>
              <a:rPr lang="en-US" sz="2400" b="1" dirty="0"/>
              <a:t>Tropical Instability Wave </a:t>
            </a:r>
            <a:r>
              <a:rPr lang="en-US" sz="2400" dirty="0"/>
              <a:t>(TIW) are oscillation of SST in the equatorial oceans. Its spatial scale is of the order of 1,000km with periods of 20-40 days. The equatorial currents are unstable and spontaneously produce meanders and waves. They form at the edge of the cold tongue, and the pattern propagates westward at the speed of 0.2-0.5 m/s.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064" y="3739940"/>
            <a:ext cx="6508172" cy="2799405"/>
          </a:xfrm>
          <a:prstGeom prst="rect">
            <a:avLst/>
          </a:prstGeom>
        </p:spPr>
      </p:pic>
    </p:spTree>
    <p:extLst>
      <p:ext uri="{BB962C8B-B14F-4D97-AF65-F5344CB8AC3E}">
        <p14:creationId xmlns:p14="http://schemas.microsoft.com/office/powerpoint/2010/main" val="185663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021"/>
            <a:ext cx="8229600" cy="422048"/>
          </a:xfrm>
        </p:spPr>
        <p:txBody>
          <a:bodyPr>
            <a:normAutofit fontScale="90000"/>
          </a:bodyPr>
          <a:lstStyle/>
          <a:p>
            <a:r>
              <a:rPr lang="en-US" dirty="0"/>
              <a:t>Tropical ocean variability</a:t>
            </a:r>
          </a:p>
        </p:txBody>
      </p:sp>
      <p:sp>
        <p:nvSpPr>
          <p:cNvPr id="4" name="TextBox 3"/>
          <p:cNvSpPr txBox="1"/>
          <p:nvPr/>
        </p:nvSpPr>
        <p:spPr>
          <a:xfrm>
            <a:off x="457200" y="1359725"/>
            <a:ext cx="8001000" cy="5262979"/>
          </a:xfrm>
          <a:prstGeom prst="rect">
            <a:avLst/>
          </a:prstGeom>
          <a:noFill/>
        </p:spPr>
        <p:txBody>
          <a:bodyPr wrap="square" rtlCol="0">
            <a:spAutoFit/>
          </a:bodyPr>
          <a:lstStyle/>
          <a:p>
            <a:pPr marL="285750" indent="-285750">
              <a:buFont typeface="Arial" charset="0"/>
              <a:buChar char="•"/>
            </a:pPr>
            <a:r>
              <a:rPr lang="en-US" sz="2400" b="1" dirty="0"/>
              <a:t>Equatorial waves</a:t>
            </a:r>
            <a:r>
              <a:rPr lang="en-US" sz="2400" dirty="0"/>
              <a:t> generally include three types of waves. </a:t>
            </a:r>
            <a:r>
              <a:rPr lang="en-US" sz="2400" b="1" dirty="0"/>
              <a:t>Inertia-gravity waves</a:t>
            </a:r>
            <a:r>
              <a:rPr lang="en-US" sz="2400" dirty="0"/>
              <a:t> (fast), </a:t>
            </a:r>
            <a:r>
              <a:rPr lang="en-US" sz="2400" b="1" dirty="0"/>
              <a:t>Kelvin wave </a:t>
            </a:r>
            <a:r>
              <a:rPr lang="en-US" sz="2400" dirty="0"/>
              <a:t>(eastward propagating, fast) and </a:t>
            </a:r>
            <a:r>
              <a:rPr lang="en-US" sz="2400" b="1" dirty="0" err="1"/>
              <a:t>Rossby</a:t>
            </a:r>
            <a:r>
              <a:rPr lang="en-US" sz="2400" b="1" dirty="0"/>
              <a:t> wave </a:t>
            </a:r>
            <a:r>
              <a:rPr lang="en-US" sz="2400" dirty="0"/>
              <a:t>(westward propagating, slow). Due to the vanishing effect of the Coriolis effect, the equator acts as a wave guide, supporting these waves only in the vicinity of the equator. These waves exist both in the atmosphere and oceans. The width of the equatorial wave guide is determined by the Equatorial deformation scale (</a:t>
            </a:r>
            <a:r>
              <a:rPr lang="en-US" sz="2400" dirty="0" err="1"/>
              <a:t>L</a:t>
            </a:r>
            <a:r>
              <a:rPr lang="en-US" sz="2400" baseline="-25000" dirty="0" err="1">
                <a:latin typeface="Symbol" charset="2"/>
                <a:ea typeface="Symbol" charset="2"/>
                <a:cs typeface="Symbol" charset="2"/>
              </a:rPr>
              <a:t>b</a:t>
            </a:r>
            <a:r>
              <a:rPr lang="en-US" sz="2400" dirty="0"/>
              <a:t>). Kelvin wave can travel across the Pacific ocean in about 1-2 months, whereas </a:t>
            </a:r>
            <a:r>
              <a:rPr lang="en-US" sz="2400" dirty="0" err="1"/>
              <a:t>Rossby</a:t>
            </a:r>
            <a:r>
              <a:rPr lang="en-US" sz="2400" dirty="0"/>
              <a:t> wave is much slower (about 6 months). </a:t>
            </a:r>
          </a:p>
          <a:p>
            <a:pPr marL="285750" indent="-285750">
              <a:buFont typeface="Arial" charset="0"/>
              <a:buChar char="•"/>
            </a:pPr>
            <a:endParaRPr lang="en-US" sz="2400" dirty="0"/>
          </a:p>
          <a:p>
            <a:pPr marL="285750" indent="-285750">
              <a:buFont typeface="Arial" charset="0"/>
              <a:buChar char="•"/>
            </a:pPr>
            <a:r>
              <a:rPr lang="en-US" sz="2400" dirty="0"/>
              <a:t>Equatorial waves are important component of the El-Nino Southern Oscillation. </a:t>
            </a:r>
          </a:p>
        </p:txBody>
      </p:sp>
    </p:spTree>
    <p:extLst>
      <p:ext uri="{BB962C8B-B14F-4D97-AF65-F5344CB8AC3E}">
        <p14:creationId xmlns:p14="http://schemas.microsoft.com/office/powerpoint/2010/main" val="511447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5867400" y="1066800"/>
            <a:ext cx="3048000" cy="521681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Correlation of SST with El Niño index (“Nino3.4” index = Eastern Equatorial Pacific SST, will discuss later)</a:t>
            </a:r>
          </a:p>
          <a:p>
            <a:pPr>
              <a:spcBef>
                <a:spcPct val="50000"/>
              </a:spcBef>
            </a:pPr>
            <a:r>
              <a:rPr lang="en-US" dirty="0">
                <a:solidFill>
                  <a:srgbClr val="161616"/>
                </a:solidFill>
              </a:rPr>
              <a:t>El-Nino event = Warming of eastern tropical Pacific (&gt;28C)</a:t>
            </a:r>
          </a:p>
          <a:p>
            <a:pPr>
              <a:spcBef>
                <a:spcPct val="50000"/>
              </a:spcBef>
            </a:pPr>
            <a:r>
              <a:rPr lang="en-US" dirty="0">
                <a:solidFill>
                  <a:srgbClr val="161616"/>
                </a:solidFill>
              </a:rPr>
              <a:t>La-Nina event = Cooling of eastern tropical Pacific (&lt;25C)</a:t>
            </a:r>
          </a:p>
          <a:p>
            <a:pPr>
              <a:spcBef>
                <a:spcPct val="50000"/>
              </a:spcBef>
            </a:pPr>
            <a:r>
              <a:rPr lang="en-US" dirty="0">
                <a:solidFill>
                  <a:srgbClr val="161616"/>
                </a:solidFill>
              </a:rPr>
              <a:t>*named by Peruvian fisherman, dating back to 1600s, as the ocean warms (cools) always around Christmas in the El Nino (La-Nina) year. Also, the warming is accompanied by the massive loss in ocean productivity. </a:t>
            </a:r>
          </a:p>
        </p:txBody>
      </p:sp>
      <p:graphicFrame>
        <p:nvGraphicFramePr>
          <p:cNvPr id="6" name="Object 2"/>
          <p:cNvGraphicFramePr>
            <a:graphicFrameLocks noChangeAspect="1"/>
          </p:cNvGraphicFramePr>
          <p:nvPr>
            <p:extLst>
              <p:ext uri="{D42A27DB-BD31-4B8C-83A1-F6EECF244321}">
                <p14:modId xmlns:p14="http://schemas.microsoft.com/office/powerpoint/2010/main" val="470444112"/>
              </p:ext>
            </p:extLst>
          </p:nvPr>
        </p:nvGraphicFramePr>
        <p:xfrm>
          <a:off x="228600" y="830890"/>
          <a:ext cx="5321300" cy="5918200"/>
        </p:xfrm>
        <a:graphic>
          <a:graphicData uri="http://schemas.openxmlformats.org/presentationml/2006/ole">
            <mc:AlternateContent xmlns:mc="http://schemas.openxmlformats.org/markup-compatibility/2006">
              <mc:Choice xmlns:v="urn:schemas-microsoft-com:vml" Requires="v">
                <p:oleObj spid="_x0000_s7311" name="Document" r:id="rId3" imgW="5321300" imgH="5918200" progId="Word.Document.12">
                  <p:link updateAutomatic="1"/>
                </p:oleObj>
              </mc:Choice>
              <mc:Fallback>
                <p:oleObj name="Document" r:id="rId3" imgW="5321300" imgH="59182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0890"/>
                        <a:ext cx="5321300" cy="591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itle 5"/>
          <p:cNvSpPr txBox="1">
            <a:spLocks/>
          </p:cNvSpPr>
          <p:nvPr/>
        </p:nvSpPr>
        <p:spPr>
          <a:xfrm>
            <a:off x="609600" y="186756"/>
            <a:ext cx="8229600" cy="511199"/>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El-Nino Southern Oscillation (ENSO)</a:t>
            </a:r>
          </a:p>
        </p:txBody>
      </p:sp>
    </p:spTree>
    <p:extLst>
      <p:ext uri="{BB962C8B-B14F-4D97-AF65-F5344CB8AC3E}">
        <p14:creationId xmlns:p14="http://schemas.microsoft.com/office/powerpoint/2010/main" val="3448467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5867400" y="1066800"/>
            <a:ext cx="3048000" cy="4385816"/>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Atmospheric counterpart is the </a:t>
            </a:r>
            <a:r>
              <a:rPr lang="en-US" b="1" dirty="0">
                <a:solidFill>
                  <a:srgbClr val="161616"/>
                </a:solidFill>
              </a:rPr>
              <a:t>Southern Oscillation Index</a:t>
            </a:r>
            <a:r>
              <a:rPr lang="en-US" dirty="0">
                <a:solidFill>
                  <a:srgbClr val="161616"/>
                </a:solidFill>
              </a:rPr>
              <a:t>, defined as the sea level pressure (SLP) difference between Darwin and Tahiti. </a:t>
            </a:r>
          </a:p>
          <a:p>
            <a:pPr>
              <a:spcBef>
                <a:spcPct val="50000"/>
              </a:spcBef>
            </a:pPr>
            <a:r>
              <a:rPr lang="en-US" dirty="0">
                <a:solidFill>
                  <a:srgbClr val="161616"/>
                </a:solidFill>
              </a:rPr>
              <a:t>The SOI (that is based on SLP) is closely related to the El Nino </a:t>
            </a:r>
            <a:r>
              <a:rPr lang="mr-IN" dirty="0">
                <a:solidFill>
                  <a:srgbClr val="161616"/>
                </a:solidFill>
              </a:rPr>
              <a:t>–</a:t>
            </a:r>
            <a:r>
              <a:rPr lang="en-US" dirty="0">
                <a:solidFill>
                  <a:srgbClr val="161616"/>
                </a:solidFill>
              </a:rPr>
              <a:t> La Nina events (that is based on SST). Since southern oscillation is a part of the same phenomenon that causes El Nino events, we now call them ENSO (El-Nino Southern Oscillation) as a single climate pattern. </a:t>
            </a:r>
          </a:p>
        </p:txBody>
      </p:sp>
      <p:graphicFrame>
        <p:nvGraphicFramePr>
          <p:cNvPr id="6" name="Object 2"/>
          <p:cNvGraphicFramePr>
            <a:graphicFrameLocks noChangeAspect="1"/>
          </p:cNvGraphicFramePr>
          <p:nvPr>
            <p:extLst/>
          </p:nvPr>
        </p:nvGraphicFramePr>
        <p:xfrm>
          <a:off x="228600" y="830890"/>
          <a:ext cx="5321300" cy="5918200"/>
        </p:xfrm>
        <a:graphic>
          <a:graphicData uri="http://schemas.openxmlformats.org/presentationml/2006/ole">
            <mc:AlternateContent xmlns:mc="http://schemas.openxmlformats.org/markup-compatibility/2006">
              <mc:Choice xmlns:v="urn:schemas-microsoft-com:vml" Requires="v">
                <p:oleObj spid="_x0000_s8236" name="Document" r:id="rId3" imgW="5321300" imgH="5918200" progId="Word.Document.12">
                  <p:link updateAutomatic="1"/>
                </p:oleObj>
              </mc:Choice>
              <mc:Fallback>
                <p:oleObj name="Document" r:id="rId3" imgW="5321300" imgH="59182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0890"/>
                        <a:ext cx="5321300" cy="591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itle 5"/>
          <p:cNvSpPr txBox="1">
            <a:spLocks/>
          </p:cNvSpPr>
          <p:nvPr/>
        </p:nvSpPr>
        <p:spPr>
          <a:xfrm>
            <a:off x="609600" y="186756"/>
            <a:ext cx="8229600" cy="511199"/>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El-Nino Southern Oscillation (ENSO)</a:t>
            </a:r>
          </a:p>
        </p:txBody>
      </p:sp>
      <p:cxnSp>
        <p:nvCxnSpPr>
          <p:cNvPr id="3" name="Straight Arrow Connector 2"/>
          <p:cNvCxnSpPr/>
          <p:nvPr/>
        </p:nvCxnSpPr>
        <p:spPr>
          <a:xfrm>
            <a:off x="2351314" y="2307773"/>
            <a:ext cx="21771" cy="435428"/>
          </a:xfrm>
          <a:prstGeom prst="straightConnector1">
            <a:avLst/>
          </a:prstGeom>
          <a:ln w="7620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909536" y="1938441"/>
            <a:ext cx="979714" cy="369332"/>
          </a:xfrm>
          <a:prstGeom prst="rect">
            <a:avLst/>
          </a:prstGeom>
          <a:solidFill>
            <a:schemeClr val="bg1"/>
          </a:solidFill>
          <a:ln>
            <a:solidFill>
              <a:schemeClr val="tx2"/>
            </a:solidFill>
          </a:ln>
        </p:spPr>
        <p:txBody>
          <a:bodyPr wrap="square" rtlCol="0">
            <a:spAutoFit/>
          </a:bodyPr>
          <a:lstStyle/>
          <a:p>
            <a:pPr algn="ctr"/>
            <a:r>
              <a:rPr lang="en-US">
                <a:solidFill>
                  <a:srgbClr val="0070C0"/>
                </a:solidFill>
              </a:rPr>
              <a:t>Darwin</a:t>
            </a:r>
          </a:p>
        </p:txBody>
      </p:sp>
      <p:sp>
        <p:nvSpPr>
          <p:cNvPr id="8" name="TextBox 7"/>
          <p:cNvSpPr txBox="1"/>
          <p:nvPr/>
        </p:nvSpPr>
        <p:spPr>
          <a:xfrm>
            <a:off x="3276600" y="1926795"/>
            <a:ext cx="979714" cy="369332"/>
          </a:xfrm>
          <a:prstGeom prst="rect">
            <a:avLst/>
          </a:prstGeom>
          <a:solidFill>
            <a:schemeClr val="bg1"/>
          </a:solidFill>
          <a:ln>
            <a:solidFill>
              <a:srgbClr val="FF0000"/>
            </a:solidFill>
          </a:ln>
        </p:spPr>
        <p:txBody>
          <a:bodyPr wrap="square" rtlCol="0">
            <a:spAutoFit/>
          </a:bodyPr>
          <a:lstStyle/>
          <a:p>
            <a:pPr algn="ctr"/>
            <a:r>
              <a:rPr lang="en-US" dirty="0">
                <a:solidFill>
                  <a:srgbClr val="FF0000"/>
                </a:solidFill>
              </a:rPr>
              <a:t>Tahiti</a:t>
            </a:r>
          </a:p>
        </p:txBody>
      </p:sp>
      <p:cxnSp>
        <p:nvCxnSpPr>
          <p:cNvPr id="9" name="Straight Arrow Connector 8"/>
          <p:cNvCxnSpPr/>
          <p:nvPr/>
        </p:nvCxnSpPr>
        <p:spPr>
          <a:xfrm>
            <a:off x="3370034" y="2296127"/>
            <a:ext cx="21771" cy="435428"/>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501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941"/>
            <a:ext cx="8229600" cy="514854"/>
          </a:xfrm>
        </p:spPr>
        <p:txBody>
          <a:bodyPr>
            <a:normAutofit fontScale="90000"/>
          </a:bodyPr>
          <a:lstStyle/>
          <a:p>
            <a:r>
              <a:rPr lang="en-US" dirty="0"/>
              <a:t>Nino indices for tropical SST</a:t>
            </a:r>
          </a:p>
        </p:txBody>
      </p:sp>
      <p:pic>
        <p:nvPicPr>
          <p:cNvPr id="4" name="Picture 3"/>
          <p:cNvPicPr>
            <a:picLocks noChangeAspect="1"/>
          </p:cNvPicPr>
          <p:nvPr/>
        </p:nvPicPr>
        <p:blipFill>
          <a:blip r:embed="rId2"/>
          <a:stretch>
            <a:fillRect/>
          </a:stretch>
        </p:blipFill>
        <p:spPr>
          <a:xfrm>
            <a:off x="405130" y="2552805"/>
            <a:ext cx="5021845" cy="3223415"/>
          </a:xfrm>
          <a:prstGeom prst="rect">
            <a:avLst/>
          </a:prstGeom>
        </p:spPr>
      </p:pic>
      <p:pic>
        <p:nvPicPr>
          <p:cNvPr id="5" name="Picture 4"/>
          <p:cNvPicPr>
            <a:picLocks noChangeAspect="1"/>
          </p:cNvPicPr>
          <p:nvPr/>
        </p:nvPicPr>
        <p:blipFill>
          <a:blip r:embed="rId3"/>
          <a:srcRect t="7500" r="8338" b="16941"/>
          <a:stretch>
            <a:fillRect/>
          </a:stretch>
        </p:blipFill>
        <p:spPr>
          <a:xfrm>
            <a:off x="5426975" y="2460012"/>
            <a:ext cx="3623446" cy="3982514"/>
          </a:xfrm>
          <a:prstGeom prst="rect">
            <a:avLst/>
          </a:prstGeom>
        </p:spPr>
      </p:pic>
      <p:sp>
        <p:nvSpPr>
          <p:cNvPr id="6" name="TextBox 5"/>
          <p:cNvSpPr txBox="1"/>
          <p:nvPr/>
        </p:nvSpPr>
        <p:spPr>
          <a:xfrm>
            <a:off x="743647" y="1270052"/>
            <a:ext cx="6795791" cy="923330"/>
          </a:xfrm>
          <a:prstGeom prst="rect">
            <a:avLst/>
          </a:prstGeom>
          <a:noFill/>
        </p:spPr>
        <p:txBody>
          <a:bodyPr wrap="square" rtlCol="0">
            <a:spAutoFit/>
          </a:bodyPr>
          <a:lstStyle/>
          <a:p>
            <a:r>
              <a:rPr lang="en-US" dirty="0"/>
              <a:t>Nino 3.4 is most commonly used for its wide coverage of cold tongue SST. If it exceeds the mean by 0.5 degree C, it is operationally classified as El-Nino condition</a:t>
            </a:r>
          </a:p>
        </p:txBody>
      </p:sp>
    </p:spTree>
    <p:extLst>
      <p:ext uri="{BB962C8B-B14F-4D97-AF65-F5344CB8AC3E}">
        <p14:creationId xmlns:p14="http://schemas.microsoft.com/office/powerpoint/2010/main" val="4110091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6062"/>
          </a:xfrm>
        </p:spPr>
        <p:txBody>
          <a:bodyPr>
            <a:normAutofit fontScale="90000"/>
          </a:bodyPr>
          <a:lstStyle/>
          <a:p>
            <a:r>
              <a:rPr lang="en-US" dirty="0"/>
              <a:t>Observed surface wind stress</a:t>
            </a:r>
          </a:p>
        </p:txBody>
      </p:sp>
      <p:pic>
        <p:nvPicPr>
          <p:cNvPr id="3" name="Picture 4"/>
          <p:cNvPicPr>
            <a:picLocks noChangeAspect="1" noChangeArrowheads="1"/>
          </p:cNvPicPr>
          <p:nvPr/>
        </p:nvPicPr>
        <p:blipFill>
          <a:blip r:embed="rId2"/>
          <a:srcRect/>
          <a:stretch>
            <a:fillRect/>
          </a:stretch>
        </p:blipFill>
        <p:spPr bwMode="auto">
          <a:xfrm>
            <a:off x="151200" y="1333620"/>
            <a:ext cx="6804134" cy="5007663"/>
          </a:xfrm>
          <a:prstGeom prst="rect">
            <a:avLst/>
          </a:prstGeom>
          <a:noFill/>
          <a:ln w="9525">
            <a:noFill/>
            <a:miter lim="800000"/>
            <a:headEnd/>
            <a:tailEnd/>
          </a:ln>
        </p:spPr>
      </p:pic>
      <p:sp>
        <p:nvSpPr>
          <p:cNvPr id="4" name="TextBox 3"/>
          <p:cNvSpPr txBox="1"/>
          <p:nvPr/>
        </p:nvSpPr>
        <p:spPr>
          <a:xfrm>
            <a:off x="151200" y="6226689"/>
            <a:ext cx="4105784" cy="461665"/>
          </a:xfrm>
          <a:prstGeom prst="rect">
            <a:avLst/>
          </a:prstGeom>
          <a:noFill/>
        </p:spPr>
        <p:txBody>
          <a:bodyPr wrap="square" rtlCol="0">
            <a:spAutoFit/>
          </a:bodyPr>
          <a:lstStyle/>
          <a:p>
            <a:r>
              <a:rPr lang="en-US" sz="2400" dirty="0">
                <a:solidFill>
                  <a:srgbClr val="0000FF"/>
                </a:solidFill>
              </a:rPr>
              <a:t>Blue = westward (trade wind)</a:t>
            </a:r>
          </a:p>
        </p:txBody>
      </p:sp>
      <p:sp>
        <p:nvSpPr>
          <p:cNvPr id="5" name="TextBox 4"/>
          <p:cNvSpPr txBox="1"/>
          <p:nvPr/>
        </p:nvSpPr>
        <p:spPr>
          <a:xfrm>
            <a:off x="4902442" y="6236319"/>
            <a:ext cx="4105784" cy="461665"/>
          </a:xfrm>
          <a:prstGeom prst="rect">
            <a:avLst/>
          </a:prstGeom>
          <a:noFill/>
        </p:spPr>
        <p:txBody>
          <a:bodyPr wrap="square" rtlCol="0">
            <a:spAutoFit/>
          </a:bodyPr>
          <a:lstStyle/>
          <a:p>
            <a:r>
              <a:rPr lang="en-US" sz="2400" dirty="0">
                <a:solidFill>
                  <a:srgbClr val="FF0000"/>
                </a:solidFill>
              </a:rPr>
              <a:t>Red = eastward (westerly wind)</a:t>
            </a:r>
          </a:p>
        </p:txBody>
      </p:sp>
      <p:pic>
        <p:nvPicPr>
          <p:cNvPr id="6" name="Picture 5" descr="taux_schemati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476" y="1164104"/>
            <a:ext cx="2637427" cy="4789630"/>
          </a:xfrm>
          <a:prstGeom prst="rect">
            <a:avLst/>
          </a:prstGeom>
        </p:spPr>
      </p:pic>
    </p:spTree>
    <p:extLst>
      <p:ext uri="{BB962C8B-B14F-4D97-AF65-F5344CB8AC3E}">
        <p14:creationId xmlns:p14="http://schemas.microsoft.com/office/powerpoint/2010/main" val="1058719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3"/>
          <a:srcRect/>
          <a:stretch>
            <a:fillRect/>
          </a:stretch>
        </p:blipFill>
        <p:spPr bwMode="auto">
          <a:xfrm>
            <a:off x="4495373" y="201159"/>
            <a:ext cx="4371192" cy="6542421"/>
          </a:xfrm>
          <a:prstGeom prst="rect">
            <a:avLst/>
          </a:prstGeom>
          <a:noFill/>
          <a:ln w="9525">
            <a:noFill/>
            <a:miter lim="800000"/>
            <a:headEnd/>
            <a:tailEnd/>
          </a:ln>
        </p:spPr>
      </p:pic>
      <p:sp>
        <p:nvSpPr>
          <p:cNvPr id="67588" name="Text Box 4"/>
          <p:cNvSpPr txBox="1">
            <a:spLocks noChangeArrowheads="1"/>
          </p:cNvSpPr>
          <p:nvPr/>
        </p:nvSpPr>
        <p:spPr bwMode="auto">
          <a:xfrm>
            <a:off x="227983" y="207992"/>
            <a:ext cx="4267390" cy="6463308"/>
          </a:xfrm>
          <a:prstGeom prst="rect">
            <a:avLst/>
          </a:prstGeom>
          <a:noFill/>
          <a:ln w="9525">
            <a:noFill/>
            <a:miter lim="800000"/>
            <a:headEnd/>
            <a:tailEnd/>
          </a:ln>
        </p:spPr>
        <p:txBody>
          <a:bodyPr wrap="square">
            <a:prstTxWarp prst="textNoShape">
              <a:avLst/>
            </a:prstTxWarp>
            <a:spAutoFit/>
          </a:bodyPr>
          <a:lstStyle/>
          <a:p>
            <a:pPr marL="457200" indent="-457200">
              <a:spcBef>
                <a:spcPct val="50000"/>
              </a:spcBef>
            </a:pPr>
            <a:r>
              <a:rPr lang="en-US" b="1" dirty="0">
                <a:solidFill>
                  <a:srgbClr val="FF0000"/>
                </a:solidFill>
              </a:rPr>
              <a:t>What controls what?</a:t>
            </a:r>
            <a:endParaRPr lang="en-US" b="1" dirty="0">
              <a:solidFill>
                <a:srgbClr val="161616"/>
              </a:solidFill>
            </a:endParaRPr>
          </a:p>
          <a:p>
            <a:pPr marL="457200" indent="-457200">
              <a:spcBef>
                <a:spcPct val="50000"/>
              </a:spcBef>
            </a:pPr>
            <a:r>
              <a:rPr lang="en-US" dirty="0">
                <a:solidFill>
                  <a:srgbClr val="161616"/>
                </a:solidFill>
              </a:rPr>
              <a:t>Cold tongue – Warm pool is sustained by the tropical trade wind</a:t>
            </a:r>
          </a:p>
          <a:p>
            <a:pPr marL="457200" indent="-457200">
              <a:spcBef>
                <a:spcPct val="50000"/>
              </a:spcBef>
            </a:pPr>
            <a:r>
              <a:rPr lang="en-US" dirty="0">
                <a:solidFill>
                  <a:srgbClr val="161616"/>
                </a:solidFill>
              </a:rPr>
              <a:t>Walker circulation (whose surface expression is the tropical trade wind) is sustained by the heat from the Warm pool</a:t>
            </a:r>
          </a:p>
          <a:p>
            <a:pPr marL="457200" indent="-457200">
              <a:spcBef>
                <a:spcPct val="50000"/>
              </a:spcBef>
            </a:pPr>
            <a:r>
              <a:rPr lang="en-US" dirty="0">
                <a:solidFill>
                  <a:srgbClr val="161616"/>
                </a:solidFill>
              </a:rPr>
              <a:t>If trade winds weaken, then </a:t>
            </a:r>
          </a:p>
          <a:p>
            <a:pPr marL="457200" indent="-457200">
              <a:spcBef>
                <a:spcPct val="50000"/>
              </a:spcBef>
              <a:buFont typeface="Lucida Grande" charset="0"/>
              <a:buAutoNum type="arabicParenBoth"/>
            </a:pPr>
            <a:r>
              <a:rPr lang="en-US" dirty="0">
                <a:solidFill>
                  <a:srgbClr val="161616"/>
                </a:solidFill>
              </a:rPr>
              <a:t>Equatorial current weakens, allowing western Pacific warm waters to move eastward</a:t>
            </a:r>
          </a:p>
          <a:p>
            <a:pPr marL="457200" indent="-457200">
              <a:spcBef>
                <a:spcPct val="50000"/>
              </a:spcBef>
              <a:buFont typeface="Lucida Grande" charset="0"/>
              <a:buAutoNum type="arabicParenBoth"/>
            </a:pPr>
            <a:r>
              <a:rPr lang="en-US" dirty="0">
                <a:solidFill>
                  <a:srgbClr val="161616"/>
                </a:solidFill>
              </a:rPr>
              <a:t>Warm pool cools down, cold tongue warms up</a:t>
            </a:r>
          </a:p>
          <a:p>
            <a:pPr marL="457200" indent="-457200">
              <a:spcBef>
                <a:spcPct val="50000"/>
              </a:spcBef>
              <a:buFont typeface="Lucida Grande" charset="0"/>
              <a:buAutoNum type="arabicParenBoth"/>
            </a:pPr>
            <a:r>
              <a:rPr lang="en-US" dirty="0">
                <a:solidFill>
                  <a:srgbClr val="161616"/>
                </a:solidFill>
              </a:rPr>
              <a:t>Convection shifts to the central Pacific</a:t>
            </a:r>
          </a:p>
          <a:p>
            <a:pPr marL="457200" indent="-457200">
              <a:spcBef>
                <a:spcPct val="50000"/>
              </a:spcBef>
              <a:buFont typeface="Lucida Grande" charset="0"/>
              <a:buAutoNum type="arabicParenBoth"/>
            </a:pPr>
            <a:r>
              <a:rPr lang="en-US" dirty="0">
                <a:solidFill>
                  <a:srgbClr val="161616"/>
                </a:solidFill>
              </a:rPr>
              <a:t>Walker cell (this trade wind) weakens, reinforcing the original weakening of the wind</a:t>
            </a:r>
          </a:p>
          <a:p>
            <a:pPr marL="457200" indent="-457200">
              <a:spcBef>
                <a:spcPct val="50000"/>
              </a:spcBef>
              <a:buFont typeface="Lucida Grande" charset="0"/>
              <a:buAutoNum type="arabicParenBoth"/>
            </a:pPr>
            <a:r>
              <a:rPr lang="en-US" dirty="0">
                <a:solidFill>
                  <a:srgbClr val="161616"/>
                </a:solidFill>
              </a:rPr>
              <a:t>This then becomes the El Nino condition.</a:t>
            </a:r>
          </a:p>
        </p:txBody>
      </p:sp>
    </p:spTree>
    <p:extLst>
      <p:ext uri="{BB962C8B-B14F-4D97-AF65-F5344CB8AC3E}">
        <p14:creationId xmlns:p14="http://schemas.microsoft.com/office/powerpoint/2010/main" val="255747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1027"/>
          <p:cNvPicPr>
            <a:picLocks noChangeAspect="1" noChangeArrowheads="1"/>
          </p:cNvPicPr>
          <p:nvPr/>
        </p:nvPicPr>
        <p:blipFill>
          <a:blip r:embed="rId3"/>
          <a:srcRect/>
          <a:stretch>
            <a:fillRect/>
          </a:stretch>
        </p:blipFill>
        <p:spPr bwMode="auto">
          <a:xfrm>
            <a:off x="4953000" y="762000"/>
            <a:ext cx="3863975" cy="5783263"/>
          </a:xfrm>
          <a:prstGeom prst="rect">
            <a:avLst/>
          </a:prstGeom>
          <a:noFill/>
          <a:ln w="9525">
            <a:noFill/>
            <a:miter lim="800000"/>
            <a:headEnd/>
            <a:tailEnd/>
          </a:ln>
        </p:spPr>
      </p:pic>
      <p:sp>
        <p:nvSpPr>
          <p:cNvPr id="68612" name="Text Box 1028"/>
          <p:cNvSpPr txBox="1">
            <a:spLocks noChangeArrowheads="1"/>
          </p:cNvSpPr>
          <p:nvPr/>
        </p:nvSpPr>
        <p:spPr bwMode="auto">
          <a:xfrm>
            <a:off x="228600" y="121491"/>
            <a:ext cx="4724400" cy="6878807"/>
          </a:xfrm>
          <a:prstGeom prst="rect">
            <a:avLst/>
          </a:prstGeom>
          <a:noFill/>
          <a:ln w="9525">
            <a:noFill/>
            <a:miter lim="800000"/>
            <a:headEnd/>
            <a:tailEnd/>
          </a:ln>
        </p:spPr>
        <p:txBody>
          <a:bodyPr>
            <a:prstTxWarp prst="textNoShape">
              <a:avLst/>
            </a:prstTxWarp>
            <a:spAutoFit/>
          </a:bodyPr>
          <a:lstStyle/>
          <a:p>
            <a:pPr marL="457200" indent="-457200">
              <a:spcBef>
                <a:spcPct val="50000"/>
              </a:spcBef>
              <a:defRPr/>
            </a:pPr>
            <a:r>
              <a:rPr lang="en-US" b="1" dirty="0">
                <a:solidFill>
                  <a:srgbClr val="FF0000"/>
                </a:solidFill>
              </a:rPr>
              <a:t>*</a:t>
            </a:r>
            <a:r>
              <a:rPr lang="en-US" b="1" dirty="0" err="1">
                <a:solidFill>
                  <a:srgbClr val="FF0000"/>
                </a:solidFill>
              </a:rPr>
              <a:t>Bjerknes</a:t>
            </a:r>
            <a:r>
              <a:rPr lang="en-US" b="1" dirty="0">
                <a:solidFill>
                  <a:srgbClr val="FF0000"/>
                </a:solidFill>
              </a:rPr>
              <a:t> Feedback </a:t>
            </a:r>
            <a:r>
              <a:rPr lang="en-US" dirty="0"/>
              <a:t>(La Nina)</a:t>
            </a:r>
          </a:p>
          <a:p>
            <a:pPr marL="457200" indent="-457200">
              <a:spcBef>
                <a:spcPct val="50000"/>
              </a:spcBef>
              <a:defRPr/>
            </a:pPr>
            <a:r>
              <a:rPr lang="en-US" dirty="0">
                <a:solidFill>
                  <a:schemeClr val="accent4">
                    <a:lumMod val="10000"/>
                  </a:schemeClr>
                </a:solidFill>
              </a:rPr>
              <a:t>If trade winds strengthen, then </a:t>
            </a:r>
          </a:p>
          <a:p>
            <a:pPr marL="457200" indent="-457200">
              <a:spcBef>
                <a:spcPct val="50000"/>
              </a:spcBef>
              <a:buFont typeface="Lucida Grande" charset="0"/>
              <a:buAutoNum type="arabicParenBoth"/>
              <a:defRPr/>
            </a:pPr>
            <a:r>
              <a:rPr lang="en-US" dirty="0">
                <a:solidFill>
                  <a:schemeClr val="accent4">
                    <a:lumMod val="10000"/>
                  </a:schemeClr>
                </a:solidFill>
              </a:rPr>
              <a:t>Equatorial current strengthens, warm pool stays in west</a:t>
            </a:r>
          </a:p>
          <a:p>
            <a:pPr marL="457200" indent="-457200">
              <a:spcBef>
                <a:spcPct val="50000"/>
              </a:spcBef>
              <a:buFont typeface="Lucida Grande" charset="0"/>
              <a:buAutoNum type="arabicParenBoth"/>
              <a:defRPr/>
            </a:pPr>
            <a:r>
              <a:rPr lang="en-US" dirty="0">
                <a:solidFill>
                  <a:schemeClr val="accent4">
                    <a:lumMod val="10000"/>
                  </a:schemeClr>
                </a:solidFill>
              </a:rPr>
              <a:t>Upwelling in the east sustains cold SST there</a:t>
            </a:r>
          </a:p>
          <a:p>
            <a:pPr marL="457200" indent="-457200">
              <a:spcBef>
                <a:spcPct val="50000"/>
              </a:spcBef>
              <a:buFont typeface="Lucida Grande" charset="0"/>
              <a:buAutoNum type="arabicParenBoth"/>
              <a:defRPr/>
            </a:pPr>
            <a:r>
              <a:rPr lang="en-US" dirty="0">
                <a:solidFill>
                  <a:schemeClr val="accent4">
                    <a:lumMod val="10000"/>
                  </a:schemeClr>
                </a:solidFill>
              </a:rPr>
              <a:t>Convection over the warm pool is sustained, thus trade wind is reinforced</a:t>
            </a:r>
          </a:p>
          <a:p>
            <a:pPr marL="457200" indent="-457200">
              <a:spcBef>
                <a:spcPct val="50000"/>
              </a:spcBef>
              <a:buFont typeface="Lucida Grande" charset="0"/>
              <a:buAutoNum type="arabicParenBoth"/>
              <a:defRPr/>
            </a:pPr>
            <a:r>
              <a:rPr lang="en-US" dirty="0">
                <a:solidFill>
                  <a:schemeClr val="accent4">
                    <a:lumMod val="10000"/>
                  </a:schemeClr>
                </a:solidFill>
              </a:rPr>
              <a:t>This then becomes the La Niña condition.</a:t>
            </a:r>
          </a:p>
          <a:p>
            <a:pPr marL="457200" indent="-457200">
              <a:spcBef>
                <a:spcPct val="50000"/>
              </a:spcBef>
              <a:buFont typeface="Lucida Grande" charset="0"/>
              <a:buAutoNum type="arabicParenBoth"/>
              <a:defRPr/>
            </a:pPr>
            <a:endParaRPr lang="en-US" dirty="0">
              <a:solidFill>
                <a:schemeClr val="accent4">
                  <a:lumMod val="10000"/>
                </a:schemeClr>
              </a:solidFill>
            </a:endParaRPr>
          </a:p>
          <a:p>
            <a:pPr>
              <a:spcBef>
                <a:spcPct val="50000"/>
              </a:spcBef>
              <a:defRPr/>
            </a:pPr>
            <a:r>
              <a:rPr lang="en-US" dirty="0"/>
              <a:t>Atmospheric convection preferentially occurs over the warmest SST. </a:t>
            </a:r>
          </a:p>
          <a:p>
            <a:pPr>
              <a:spcBef>
                <a:spcPct val="50000"/>
              </a:spcBef>
              <a:defRPr/>
            </a:pPr>
            <a:endParaRPr lang="en-US" dirty="0"/>
          </a:p>
          <a:p>
            <a:pPr>
              <a:spcBef>
                <a:spcPct val="50000"/>
              </a:spcBef>
              <a:defRPr/>
            </a:pPr>
            <a:r>
              <a:rPr lang="en-US" sz="1600" dirty="0"/>
              <a:t>*</a:t>
            </a:r>
            <a:r>
              <a:rPr lang="en-US" sz="1600" b="1" dirty="0"/>
              <a:t>Jacob </a:t>
            </a:r>
            <a:r>
              <a:rPr lang="en-US" sz="1600" b="1" dirty="0" err="1"/>
              <a:t>Bjerknes</a:t>
            </a:r>
            <a:r>
              <a:rPr lang="en-US" sz="1600" dirty="0"/>
              <a:t>, a Norwegian-American meteorologist who founded UCLA’s Atmospheric Science Department, and also is the son of </a:t>
            </a:r>
            <a:r>
              <a:rPr lang="en-US" sz="1600" b="1" dirty="0" err="1"/>
              <a:t>Vilhelm</a:t>
            </a:r>
            <a:r>
              <a:rPr lang="en-US" sz="1600" b="1" dirty="0"/>
              <a:t> </a:t>
            </a:r>
            <a:r>
              <a:rPr lang="en-US" sz="1600" b="1" dirty="0" err="1"/>
              <a:t>Bjerknes</a:t>
            </a:r>
            <a:r>
              <a:rPr lang="en-US" sz="1600" dirty="0"/>
              <a:t>, a Norwegian physicist and early  meteorologist, establishing Bergen school of Meteorology, whose students included Ekman and </a:t>
            </a:r>
            <a:r>
              <a:rPr lang="en-US" sz="1600" dirty="0" err="1"/>
              <a:t>Rossby</a:t>
            </a:r>
            <a:r>
              <a:rPr lang="en-US" sz="1600" dirty="0"/>
              <a:t>. </a:t>
            </a:r>
          </a:p>
        </p:txBody>
      </p:sp>
      <p:pic>
        <p:nvPicPr>
          <p:cNvPr id="69637" name="Picture 1030"/>
          <p:cNvPicPr>
            <a:picLocks noChangeAspect="1" noChangeArrowheads="1"/>
          </p:cNvPicPr>
          <p:nvPr/>
        </p:nvPicPr>
        <p:blipFill>
          <a:blip r:embed="rId4"/>
          <a:srcRect/>
          <a:stretch>
            <a:fillRect/>
          </a:stretch>
        </p:blipFill>
        <p:spPr bwMode="auto">
          <a:xfrm>
            <a:off x="4953000" y="3581400"/>
            <a:ext cx="3962400" cy="2995613"/>
          </a:xfrm>
          <a:prstGeom prst="rect">
            <a:avLst/>
          </a:prstGeom>
          <a:noFill/>
          <a:ln w="9525">
            <a:noFill/>
            <a:miter lim="800000"/>
            <a:headEnd/>
            <a:tailEnd/>
          </a:ln>
        </p:spPr>
      </p:pic>
    </p:spTree>
    <p:extLst>
      <p:ext uri="{BB962C8B-B14F-4D97-AF65-F5344CB8AC3E}">
        <p14:creationId xmlns:p14="http://schemas.microsoft.com/office/powerpoint/2010/main" val="3458293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389057"/>
            <a:ext cx="8229600" cy="583506"/>
          </a:xfrm>
        </p:spPr>
        <p:txBody>
          <a:bodyPr>
            <a:normAutofit fontScale="90000"/>
          </a:bodyPr>
          <a:lstStyle/>
          <a:p>
            <a:r>
              <a:rPr lang="en-US" dirty="0"/>
              <a:t>Expressions of ENSO</a:t>
            </a:r>
          </a:p>
        </p:txBody>
      </p:sp>
      <p:sp>
        <p:nvSpPr>
          <p:cNvPr id="79875" name="TextBox 2"/>
          <p:cNvSpPr txBox="1">
            <a:spLocks noChangeArrowheads="1"/>
          </p:cNvSpPr>
          <p:nvPr/>
        </p:nvSpPr>
        <p:spPr bwMode="auto">
          <a:xfrm>
            <a:off x="533400" y="1341406"/>
            <a:ext cx="8001000" cy="3785652"/>
          </a:xfrm>
          <a:prstGeom prst="rect">
            <a:avLst/>
          </a:prstGeom>
          <a:noFill/>
          <a:ln w="9525">
            <a:noFill/>
            <a:miter lim="800000"/>
            <a:headEnd/>
            <a:tailEnd/>
          </a:ln>
        </p:spPr>
        <p:txBody>
          <a:bodyPr>
            <a:prstTxWarp prst="textNoShape">
              <a:avLst/>
            </a:prstTxWarp>
            <a:spAutoFit/>
          </a:bodyPr>
          <a:lstStyle/>
          <a:p>
            <a:r>
              <a:rPr lang="en-US" sz="2400" dirty="0">
                <a:solidFill>
                  <a:srgbClr val="161616"/>
                </a:solidFill>
              </a:rPr>
              <a:t>What are the typical metric for El-Nino?</a:t>
            </a:r>
          </a:p>
          <a:p>
            <a:endParaRPr lang="en-US" sz="2400" dirty="0">
              <a:solidFill>
                <a:srgbClr val="161616"/>
              </a:solidFill>
            </a:endParaRPr>
          </a:p>
          <a:p>
            <a:r>
              <a:rPr lang="en-US" sz="2400" dirty="0">
                <a:solidFill>
                  <a:srgbClr val="161616"/>
                </a:solidFill>
              </a:rPr>
              <a:t>1. Eastern Tropical SST</a:t>
            </a:r>
          </a:p>
          <a:p>
            <a:r>
              <a:rPr lang="en-US" sz="2400" dirty="0">
                <a:solidFill>
                  <a:srgbClr val="161616"/>
                </a:solidFill>
              </a:rPr>
              <a:t>2. High SSH in central and eastern equatorial Pacific and low SSH anomaly over the Warm Pool</a:t>
            </a:r>
          </a:p>
          <a:p>
            <a:r>
              <a:rPr lang="en-US" sz="2400" dirty="0">
                <a:solidFill>
                  <a:srgbClr val="161616"/>
                </a:solidFill>
              </a:rPr>
              <a:t>3. Deep thermocline depth in the east, shallow thermocline in the west	</a:t>
            </a:r>
          </a:p>
          <a:p>
            <a:r>
              <a:rPr lang="en-US" sz="2400" dirty="0">
                <a:solidFill>
                  <a:srgbClr val="161616"/>
                </a:solidFill>
              </a:rPr>
              <a:t>4. Winds: weakened trade wind</a:t>
            </a:r>
          </a:p>
          <a:p>
            <a:r>
              <a:rPr lang="en-US" sz="2400" dirty="0">
                <a:solidFill>
                  <a:srgbClr val="161616"/>
                </a:solidFill>
              </a:rPr>
              <a:t>5. Atmospheric pressure anomalies (measure of the walker circulation, Southern Oscillation Index)</a:t>
            </a:r>
          </a:p>
        </p:txBody>
      </p:sp>
    </p:spTree>
    <p:extLst>
      <p:ext uri="{BB962C8B-B14F-4D97-AF65-F5344CB8AC3E}">
        <p14:creationId xmlns:p14="http://schemas.microsoft.com/office/powerpoint/2010/main" val="3592639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2916"/>
            <a:ext cx="8229600" cy="594948"/>
          </a:xfrm>
        </p:spPr>
        <p:txBody>
          <a:bodyPr>
            <a:normAutofit fontScale="90000"/>
          </a:bodyPr>
          <a:lstStyle/>
          <a:p>
            <a:pPr eaLnBrk="1" hangingPunct="1"/>
            <a:r>
              <a:rPr lang="en-US" dirty="0"/>
              <a:t>Sea surface height images</a:t>
            </a:r>
            <a:br>
              <a:rPr lang="en-US" dirty="0"/>
            </a:br>
            <a:r>
              <a:rPr lang="en-US" sz="1400" dirty="0"/>
              <a:t>http://</a:t>
            </a:r>
            <a:r>
              <a:rPr lang="en-US" sz="1400" dirty="0" err="1"/>
              <a:t>topex-www.jpl.nasa.gov</a:t>
            </a:r>
            <a:r>
              <a:rPr lang="en-US" sz="1400" dirty="0"/>
              <a:t>/</a:t>
            </a:r>
            <a:r>
              <a:rPr lang="en-US" sz="1400" dirty="0" err="1"/>
              <a:t>elnino</a:t>
            </a:r>
            <a:r>
              <a:rPr lang="en-US" sz="1400" dirty="0"/>
              <a:t>/</a:t>
            </a:r>
            <a:r>
              <a:rPr lang="en-US" sz="1400" dirty="0" err="1"/>
              <a:t>index.html</a:t>
            </a:r>
            <a:endParaRPr lang="en-US" dirty="0"/>
          </a:p>
        </p:txBody>
      </p:sp>
      <p:pic>
        <p:nvPicPr>
          <p:cNvPr id="80899" name="Picture 4"/>
          <p:cNvPicPr>
            <a:picLocks noChangeAspect="1" noChangeArrowheads="1"/>
          </p:cNvPicPr>
          <p:nvPr/>
        </p:nvPicPr>
        <p:blipFill>
          <a:blip r:embed="rId3"/>
          <a:srcRect/>
          <a:stretch>
            <a:fillRect/>
          </a:stretch>
        </p:blipFill>
        <p:spPr bwMode="auto">
          <a:xfrm>
            <a:off x="0" y="762000"/>
            <a:ext cx="2895600" cy="2892425"/>
          </a:xfrm>
          <a:prstGeom prst="rect">
            <a:avLst/>
          </a:prstGeom>
          <a:noFill/>
          <a:ln w="9525">
            <a:noFill/>
            <a:miter lim="800000"/>
            <a:headEnd/>
            <a:tailEnd/>
          </a:ln>
        </p:spPr>
      </p:pic>
      <p:pic>
        <p:nvPicPr>
          <p:cNvPr id="80900" name="Picture 5"/>
          <p:cNvPicPr>
            <a:picLocks noChangeAspect="1" noChangeArrowheads="1"/>
          </p:cNvPicPr>
          <p:nvPr/>
        </p:nvPicPr>
        <p:blipFill>
          <a:blip r:embed="rId4"/>
          <a:srcRect/>
          <a:stretch>
            <a:fillRect/>
          </a:stretch>
        </p:blipFill>
        <p:spPr bwMode="auto">
          <a:xfrm>
            <a:off x="3048000" y="762000"/>
            <a:ext cx="2895600" cy="2890838"/>
          </a:xfrm>
          <a:prstGeom prst="rect">
            <a:avLst/>
          </a:prstGeom>
          <a:noFill/>
          <a:ln w="9525">
            <a:noFill/>
            <a:miter lim="800000"/>
            <a:headEnd/>
            <a:tailEnd/>
          </a:ln>
        </p:spPr>
      </p:pic>
      <p:pic>
        <p:nvPicPr>
          <p:cNvPr id="80901" name="Picture 6"/>
          <p:cNvPicPr>
            <a:picLocks noChangeAspect="1" noChangeArrowheads="1"/>
          </p:cNvPicPr>
          <p:nvPr/>
        </p:nvPicPr>
        <p:blipFill>
          <a:blip r:embed="rId5"/>
          <a:srcRect/>
          <a:stretch>
            <a:fillRect/>
          </a:stretch>
        </p:blipFill>
        <p:spPr bwMode="auto">
          <a:xfrm>
            <a:off x="2667000" y="3738563"/>
            <a:ext cx="3124200" cy="3119437"/>
          </a:xfrm>
          <a:prstGeom prst="rect">
            <a:avLst/>
          </a:prstGeom>
          <a:noFill/>
          <a:ln w="9525">
            <a:noFill/>
            <a:miter lim="800000"/>
            <a:headEnd/>
            <a:tailEnd/>
          </a:ln>
        </p:spPr>
      </p:pic>
      <p:pic>
        <p:nvPicPr>
          <p:cNvPr id="80902" name="Picture 7"/>
          <p:cNvPicPr>
            <a:picLocks noChangeAspect="1" noChangeArrowheads="1"/>
          </p:cNvPicPr>
          <p:nvPr/>
        </p:nvPicPr>
        <p:blipFill>
          <a:blip r:embed="rId6"/>
          <a:srcRect/>
          <a:stretch>
            <a:fillRect/>
          </a:stretch>
        </p:blipFill>
        <p:spPr bwMode="auto">
          <a:xfrm>
            <a:off x="6019800" y="3738563"/>
            <a:ext cx="3124200" cy="3119437"/>
          </a:xfrm>
          <a:prstGeom prst="rect">
            <a:avLst/>
          </a:prstGeom>
          <a:noFill/>
          <a:ln w="9525">
            <a:noFill/>
            <a:miter lim="800000"/>
            <a:headEnd/>
            <a:tailEnd/>
          </a:ln>
        </p:spPr>
      </p:pic>
      <p:sp>
        <p:nvSpPr>
          <p:cNvPr id="80903" name="Text Box 8"/>
          <p:cNvSpPr txBox="1">
            <a:spLocks noChangeArrowheads="1"/>
          </p:cNvSpPr>
          <p:nvPr/>
        </p:nvSpPr>
        <p:spPr bwMode="auto">
          <a:xfrm>
            <a:off x="6248400" y="990600"/>
            <a:ext cx="2514600" cy="1754326"/>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(top left) Full El Niño condition</a:t>
            </a:r>
          </a:p>
          <a:p>
            <a:pPr>
              <a:spcBef>
                <a:spcPct val="50000"/>
              </a:spcBef>
            </a:pPr>
            <a:endParaRPr lang="en-US" dirty="0">
              <a:solidFill>
                <a:srgbClr val="161616"/>
              </a:solidFill>
            </a:endParaRPr>
          </a:p>
          <a:p>
            <a:pPr>
              <a:spcBef>
                <a:spcPct val="50000"/>
              </a:spcBef>
            </a:pPr>
            <a:r>
              <a:rPr lang="en-US" dirty="0">
                <a:solidFill>
                  <a:srgbClr val="161616"/>
                </a:solidFill>
              </a:rPr>
              <a:t>(top right) El Niño retreating</a:t>
            </a:r>
          </a:p>
        </p:txBody>
      </p:sp>
      <p:sp>
        <p:nvSpPr>
          <p:cNvPr id="80904" name="Text Box 9"/>
          <p:cNvSpPr txBox="1">
            <a:spLocks noChangeArrowheads="1"/>
          </p:cNvSpPr>
          <p:nvPr/>
        </p:nvSpPr>
        <p:spPr bwMode="auto">
          <a:xfrm>
            <a:off x="0" y="4267200"/>
            <a:ext cx="2514600" cy="1754326"/>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(bottom left) Full La Niña condition</a:t>
            </a:r>
          </a:p>
          <a:p>
            <a:pPr>
              <a:spcBef>
                <a:spcPct val="50000"/>
              </a:spcBef>
            </a:pPr>
            <a:endParaRPr lang="en-US" dirty="0">
              <a:solidFill>
                <a:srgbClr val="161616"/>
              </a:solidFill>
            </a:endParaRPr>
          </a:p>
          <a:p>
            <a:pPr>
              <a:spcBef>
                <a:spcPct val="50000"/>
              </a:spcBef>
            </a:pPr>
            <a:r>
              <a:rPr lang="en-US" dirty="0">
                <a:solidFill>
                  <a:srgbClr val="161616"/>
                </a:solidFill>
              </a:rPr>
              <a:t>(bottom right) La Niña fading</a:t>
            </a:r>
          </a:p>
        </p:txBody>
      </p:sp>
    </p:spTree>
    <p:extLst>
      <p:ext uri="{BB962C8B-B14F-4D97-AF65-F5344CB8AC3E}">
        <p14:creationId xmlns:p14="http://schemas.microsoft.com/office/powerpoint/2010/main" val="2527510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0A6A-6362-814C-9631-81777B1088DF}"/>
              </a:ext>
            </a:extLst>
          </p:cNvPr>
          <p:cNvSpPr>
            <a:spLocks noGrp="1"/>
          </p:cNvSpPr>
          <p:nvPr>
            <p:ph type="title"/>
          </p:nvPr>
        </p:nvSpPr>
        <p:spPr/>
        <p:txBody>
          <a:bodyPr/>
          <a:lstStyle/>
          <a:p>
            <a:r>
              <a:rPr lang="en-US" dirty="0"/>
              <a:t>1997-1998 vs 2015-2016</a:t>
            </a:r>
          </a:p>
        </p:txBody>
      </p:sp>
      <p:pic>
        <p:nvPicPr>
          <p:cNvPr id="3" name="Picture 2">
            <a:extLst>
              <a:ext uri="{FF2B5EF4-FFF2-40B4-BE49-F238E27FC236}">
                <a16:creationId xmlns:a16="http://schemas.microsoft.com/office/drawing/2014/main" id="{3E6ED977-EA21-084E-A54E-111C2DE27FBA}"/>
              </a:ext>
            </a:extLst>
          </p:cNvPr>
          <p:cNvPicPr>
            <a:picLocks noChangeAspect="1"/>
          </p:cNvPicPr>
          <p:nvPr/>
        </p:nvPicPr>
        <p:blipFill>
          <a:blip r:embed="rId2"/>
          <a:stretch>
            <a:fillRect/>
          </a:stretch>
        </p:blipFill>
        <p:spPr>
          <a:xfrm>
            <a:off x="0" y="1631424"/>
            <a:ext cx="9144000" cy="4959927"/>
          </a:xfrm>
          <a:prstGeom prst="rect">
            <a:avLst/>
          </a:prstGeom>
        </p:spPr>
      </p:pic>
    </p:spTree>
    <p:extLst>
      <p:ext uri="{BB962C8B-B14F-4D97-AF65-F5344CB8AC3E}">
        <p14:creationId xmlns:p14="http://schemas.microsoft.com/office/powerpoint/2010/main" val="1973789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274638"/>
            <a:ext cx="8229600" cy="439796"/>
          </a:xfrm>
        </p:spPr>
        <p:txBody>
          <a:bodyPr>
            <a:normAutofit fontScale="90000"/>
          </a:bodyPr>
          <a:lstStyle/>
          <a:p>
            <a:pPr eaLnBrk="1" hangingPunct="1"/>
            <a:r>
              <a:rPr lang="en-US" dirty="0"/>
              <a:t>Time series: SST at equator</a:t>
            </a:r>
          </a:p>
        </p:txBody>
      </p:sp>
      <p:pic>
        <p:nvPicPr>
          <p:cNvPr id="95235" name="Picture 3"/>
          <p:cNvPicPr>
            <a:picLocks noChangeAspect="1" noChangeArrowheads="1"/>
          </p:cNvPicPr>
          <p:nvPr/>
        </p:nvPicPr>
        <p:blipFill>
          <a:blip r:embed="rId3"/>
          <a:srcRect/>
          <a:stretch>
            <a:fillRect/>
          </a:stretch>
        </p:blipFill>
        <p:spPr bwMode="auto">
          <a:xfrm>
            <a:off x="234417" y="860880"/>
            <a:ext cx="8024813" cy="5773738"/>
          </a:xfrm>
          <a:prstGeom prst="rect">
            <a:avLst/>
          </a:prstGeom>
          <a:noFill/>
          <a:ln w="9525">
            <a:noFill/>
            <a:miter lim="800000"/>
            <a:headEnd/>
            <a:tailEnd/>
          </a:ln>
        </p:spPr>
      </p:pic>
      <p:sp>
        <p:nvSpPr>
          <p:cNvPr id="95238" name="Footer Placeholder 5"/>
          <p:cNvSpPr>
            <a:spLocks noGrp="1"/>
          </p:cNvSpPr>
          <p:nvPr>
            <p:ph type="ftr" sz="quarter" idx="11"/>
          </p:nvPr>
        </p:nvSpPr>
        <p:spPr>
          <a:noFill/>
        </p:spPr>
        <p:txBody>
          <a:bodyPr/>
          <a:lstStyle/>
          <a:p>
            <a:r>
              <a:rPr lang="en-US" dirty="0">
                <a:solidFill>
                  <a:srgbClr val="000000"/>
                </a:solidFill>
              </a:rPr>
              <a:t>From L. Talley</a:t>
            </a:r>
          </a:p>
        </p:txBody>
      </p:sp>
    </p:spTree>
    <p:extLst>
      <p:ext uri="{BB962C8B-B14F-4D97-AF65-F5344CB8AC3E}">
        <p14:creationId xmlns:p14="http://schemas.microsoft.com/office/powerpoint/2010/main" val="1723373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1027"/>
          <p:cNvPicPr>
            <a:picLocks noChangeAspect="1" noChangeArrowheads="1"/>
          </p:cNvPicPr>
          <p:nvPr/>
        </p:nvPicPr>
        <p:blipFill>
          <a:blip r:embed="rId3"/>
          <a:srcRect/>
          <a:stretch>
            <a:fillRect/>
          </a:stretch>
        </p:blipFill>
        <p:spPr bwMode="auto">
          <a:xfrm>
            <a:off x="609600" y="838200"/>
            <a:ext cx="8024813" cy="5773738"/>
          </a:xfrm>
          <a:prstGeom prst="rect">
            <a:avLst/>
          </a:prstGeom>
          <a:noFill/>
          <a:ln w="9525">
            <a:noFill/>
            <a:miter lim="800000"/>
            <a:headEnd/>
            <a:tailEnd/>
          </a:ln>
        </p:spPr>
      </p:pic>
      <p:sp>
        <p:nvSpPr>
          <p:cNvPr id="97282" name="Rectangle 1026"/>
          <p:cNvSpPr>
            <a:spLocks noGrp="1" noChangeArrowheads="1"/>
          </p:cNvSpPr>
          <p:nvPr>
            <p:ph type="title"/>
          </p:nvPr>
        </p:nvSpPr>
        <p:spPr/>
        <p:txBody>
          <a:bodyPr>
            <a:normAutofit fontScale="90000"/>
          </a:bodyPr>
          <a:lstStyle/>
          <a:p>
            <a:pPr eaLnBrk="1" hangingPunct="1"/>
            <a:r>
              <a:rPr lang="en-US" dirty="0"/>
              <a:t>SST and zonal wind anomalies, equator</a:t>
            </a:r>
          </a:p>
        </p:txBody>
      </p:sp>
      <p:sp>
        <p:nvSpPr>
          <p:cNvPr id="97284" name="Footer Placeholder 3"/>
          <p:cNvSpPr>
            <a:spLocks noGrp="1"/>
          </p:cNvSpPr>
          <p:nvPr>
            <p:ph type="ftr" sz="quarter" idx="11"/>
          </p:nvPr>
        </p:nvSpPr>
        <p:spPr>
          <a:noFill/>
        </p:spPr>
        <p:txBody>
          <a:bodyPr/>
          <a:lstStyle/>
          <a:p>
            <a:r>
              <a:rPr lang="en-US" dirty="0">
                <a:solidFill>
                  <a:srgbClr val="000000"/>
                </a:solidFill>
              </a:rPr>
              <a:t>From L. Talley</a:t>
            </a:r>
          </a:p>
        </p:txBody>
      </p:sp>
    </p:spTree>
    <p:extLst>
      <p:ext uri="{BB962C8B-B14F-4D97-AF65-F5344CB8AC3E}">
        <p14:creationId xmlns:p14="http://schemas.microsoft.com/office/powerpoint/2010/main" val="1583657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fontScale="90000"/>
          </a:bodyPr>
          <a:lstStyle/>
          <a:p>
            <a:pPr eaLnBrk="1" hangingPunct="1"/>
            <a:r>
              <a:rPr lang="en-US"/>
              <a:t>SST and dynamic height anomalies, equator</a:t>
            </a:r>
          </a:p>
        </p:txBody>
      </p:sp>
      <p:pic>
        <p:nvPicPr>
          <p:cNvPr id="99331" name="Picture 3"/>
          <p:cNvPicPr>
            <a:picLocks noChangeAspect="1" noChangeArrowheads="1"/>
          </p:cNvPicPr>
          <p:nvPr/>
        </p:nvPicPr>
        <p:blipFill>
          <a:blip r:embed="rId3"/>
          <a:srcRect/>
          <a:stretch>
            <a:fillRect/>
          </a:stretch>
        </p:blipFill>
        <p:spPr bwMode="auto">
          <a:xfrm>
            <a:off x="533400" y="838200"/>
            <a:ext cx="8024813" cy="5773738"/>
          </a:xfrm>
          <a:prstGeom prst="rect">
            <a:avLst/>
          </a:prstGeom>
          <a:noFill/>
          <a:ln w="9525">
            <a:noFill/>
            <a:miter lim="800000"/>
            <a:headEnd/>
            <a:tailEnd/>
          </a:ln>
        </p:spPr>
      </p:pic>
      <p:sp>
        <p:nvSpPr>
          <p:cNvPr id="99332" name="Footer Placeholder 3"/>
          <p:cNvSpPr>
            <a:spLocks noGrp="1"/>
          </p:cNvSpPr>
          <p:nvPr>
            <p:ph type="ftr" sz="quarter" idx="11"/>
          </p:nvPr>
        </p:nvSpPr>
        <p:spPr>
          <a:noFill/>
        </p:spPr>
        <p:txBody>
          <a:bodyPr/>
          <a:lstStyle/>
          <a:p>
            <a:r>
              <a:rPr lang="en-US" dirty="0">
                <a:solidFill>
                  <a:srgbClr val="000000"/>
                </a:solidFill>
              </a:rPr>
              <a:t>From L. Talley</a:t>
            </a:r>
          </a:p>
        </p:txBody>
      </p:sp>
    </p:spTree>
    <p:extLst>
      <p:ext uri="{BB962C8B-B14F-4D97-AF65-F5344CB8AC3E}">
        <p14:creationId xmlns:p14="http://schemas.microsoft.com/office/powerpoint/2010/main" val="3016306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3478"/>
          </a:xfrm>
        </p:spPr>
        <p:txBody>
          <a:bodyPr>
            <a:normAutofit fontScale="90000"/>
          </a:bodyPr>
          <a:lstStyle/>
          <a:p>
            <a:r>
              <a:rPr lang="en-US" dirty="0"/>
              <a:t>Biogeochemical impacts</a:t>
            </a:r>
          </a:p>
        </p:txBody>
      </p:sp>
      <p:pic>
        <p:nvPicPr>
          <p:cNvPr id="3" name="Picture 2" descr="Screenshot 2015-10-02 22.0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60" y="972949"/>
            <a:ext cx="8741508" cy="4598456"/>
          </a:xfrm>
          <a:prstGeom prst="rect">
            <a:avLst/>
          </a:prstGeom>
        </p:spPr>
      </p:pic>
      <p:sp>
        <p:nvSpPr>
          <p:cNvPr id="4" name="TextBox 3"/>
          <p:cNvSpPr txBox="1"/>
          <p:nvPr/>
        </p:nvSpPr>
        <p:spPr>
          <a:xfrm>
            <a:off x="457200" y="5746625"/>
            <a:ext cx="8355733" cy="830997"/>
          </a:xfrm>
          <a:prstGeom prst="rect">
            <a:avLst/>
          </a:prstGeom>
          <a:noFill/>
        </p:spPr>
        <p:txBody>
          <a:bodyPr wrap="square" rtlCol="0">
            <a:spAutoFit/>
          </a:bodyPr>
          <a:lstStyle/>
          <a:p>
            <a:r>
              <a:rPr lang="en-US" sz="2400" dirty="0" err="1"/>
              <a:t>Deseasonalized</a:t>
            </a:r>
            <a:r>
              <a:rPr lang="en-US" sz="2400" dirty="0"/>
              <a:t>, </a:t>
            </a:r>
            <a:r>
              <a:rPr lang="en-US" sz="2400" dirty="0" err="1"/>
              <a:t>detrended</a:t>
            </a:r>
            <a:r>
              <a:rPr lang="en-US" sz="2400" dirty="0"/>
              <a:t> Chlorophyll-a anomalies (1998-2010) from </a:t>
            </a:r>
            <a:r>
              <a:rPr lang="en-US" sz="2400" dirty="0" err="1"/>
              <a:t>SeaWiFS</a:t>
            </a:r>
            <a:r>
              <a:rPr lang="en-US" sz="2400" dirty="0"/>
              <a:t> satellite negatively correlates with Nino3.4 index </a:t>
            </a:r>
          </a:p>
        </p:txBody>
      </p:sp>
    </p:spTree>
    <p:extLst>
      <p:ext uri="{BB962C8B-B14F-4D97-AF65-F5344CB8AC3E}">
        <p14:creationId xmlns:p14="http://schemas.microsoft.com/office/powerpoint/2010/main" val="1940798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28"/>
            <a:ext cx="8229600" cy="720809"/>
          </a:xfrm>
        </p:spPr>
        <p:txBody>
          <a:bodyPr>
            <a:normAutofit/>
          </a:bodyPr>
          <a:lstStyle/>
          <a:p>
            <a:r>
              <a:rPr lang="en-US" sz="3600" dirty="0"/>
              <a:t>2014: Pacific SSH from satellite </a:t>
            </a:r>
            <a:r>
              <a:rPr lang="en-US" sz="3600" dirty="0" err="1"/>
              <a:t>obs</a:t>
            </a:r>
            <a:endParaRPr lang="en-US" sz="3600" dirty="0"/>
          </a:p>
        </p:txBody>
      </p:sp>
      <p:pic>
        <p:nvPicPr>
          <p:cNvPr id="4" name="Picture 3"/>
          <p:cNvPicPr>
            <a:picLocks noChangeAspect="1"/>
          </p:cNvPicPr>
          <p:nvPr/>
        </p:nvPicPr>
        <p:blipFill>
          <a:blip r:embed="rId2"/>
          <a:stretch>
            <a:fillRect/>
          </a:stretch>
        </p:blipFill>
        <p:spPr>
          <a:xfrm>
            <a:off x="1212610" y="1100930"/>
            <a:ext cx="7081916" cy="5665533"/>
          </a:xfrm>
          <a:prstGeom prst="rect">
            <a:avLst/>
          </a:prstGeom>
        </p:spPr>
      </p:pic>
    </p:spTree>
    <p:extLst>
      <p:ext uri="{BB962C8B-B14F-4D97-AF65-F5344CB8AC3E}">
        <p14:creationId xmlns:p14="http://schemas.microsoft.com/office/powerpoint/2010/main" val="1247746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2251"/>
          </a:xfrm>
        </p:spPr>
        <p:txBody>
          <a:bodyPr>
            <a:normAutofit fontScale="90000"/>
          </a:bodyPr>
          <a:lstStyle/>
          <a:p>
            <a:r>
              <a:rPr lang="en-US" dirty="0"/>
              <a:t>Equatorial upwelling</a:t>
            </a:r>
          </a:p>
        </p:txBody>
      </p:sp>
      <p:pic>
        <p:nvPicPr>
          <p:cNvPr id="5" name="Picture 6" descr="fig7.xx-easternbcs.pdf"/>
          <p:cNvPicPr>
            <a:picLocks noChangeAspect="1"/>
          </p:cNvPicPr>
          <p:nvPr/>
        </p:nvPicPr>
        <p:blipFill>
          <a:blip r:embed="rId2"/>
          <a:srcRect l="15727" t="10001" r="29227" b="56667"/>
          <a:stretch>
            <a:fillRect/>
          </a:stretch>
        </p:blipFill>
        <p:spPr bwMode="auto">
          <a:xfrm>
            <a:off x="1837121" y="1417638"/>
            <a:ext cx="5757961" cy="4935395"/>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634867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28"/>
            <a:ext cx="8229600" cy="720809"/>
          </a:xfrm>
        </p:spPr>
        <p:txBody>
          <a:bodyPr>
            <a:normAutofit/>
          </a:bodyPr>
          <a:lstStyle/>
          <a:p>
            <a:r>
              <a:rPr lang="en-US" sz="3600" dirty="0"/>
              <a:t>2015: Pacific SSH from satellite </a:t>
            </a:r>
            <a:r>
              <a:rPr lang="en-US" sz="3600" dirty="0" err="1"/>
              <a:t>obs</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1" y="1113342"/>
            <a:ext cx="7175500" cy="5731958"/>
          </a:xfrm>
          <a:prstGeom prst="rect">
            <a:avLst/>
          </a:prstGeom>
        </p:spPr>
      </p:pic>
    </p:spTree>
    <p:extLst>
      <p:ext uri="{BB962C8B-B14F-4D97-AF65-F5344CB8AC3E}">
        <p14:creationId xmlns:p14="http://schemas.microsoft.com/office/powerpoint/2010/main" val="1504871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28"/>
            <a:ext cx="8229600" cy="720809"/>
          </a:xfrm>
        </p:spPr>
        <p:txBody>
          <a:bodyPr>
            <a:normAutofit/>
          </a:bodyPr>
          <a:lstStyle/>
          <a:p>
            <a:r>
              <a:rPr lang="en-US" sz="3600" dirty="0"/>
              <a:t>2016: Pacific SSH from satellite </a:t>
            </a:r>
            <a:r>
              <a:rPr lang="en-US" sz="3600" dirty="0" err="1"/>
              <a:t>obs</a:t>
            </a:r>
            <a:endParaRPr lang="en-US" sz="3600" dirty="0"/>
          </a:p>
        </p:txBody>
      </p:sp>
      <p:pic>
        <p:nvPicPr>
          <p:cNvPr id="4" name="Picture 3"/>
          <p:cNvPicPr>
            <a:picLocks noChangeAspect="1"/>
          </p:cNvPicPr>
          <p:nvPr/>
        </p:nvPicPr>
        <p:blipFill>
          <a:blip r:embed="rId2"/>
          <a:stretch>
            <a:fillRect/>
          </a:stretch>
        </p:blipFill>
        <p:spPr>
          <a:xfrm>
            <a:off x="943840" y="938237"/>
            <a:ext cx="7256319" cy="5805055"/>
          </a:xfrm>
          <a:prstGeom prst="rect">
            <a:avLst/>
          </a:prstGeom>
        </p:spPr>
      </p:pic>
    </p:spTree>
    <p:extLst>
      <p:ext uri="{BB962C8B-B14F-4D97-AF65-F5344CB8AC3E}">
        <p14:creationId xmlns:p14="http://schemas.microsoft.com/office/powerpoint/2010/main" val="484872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28"/>
            <a:ext cx="8229600" cy="720809"/>
          </a:xfrm>
        </p:spPr>
        <p:txBody>
          <a:bodyPr>
            <a:normAutofit/>
          </a:bodyPr>
          <a:lstStyle/>
          <a:p>
            <a:r>
              <a:rPr lang="en-US" sz="3600" dirty="0"/>
              <a:t>2017: Pacific SSH from satellite </a:t>
            </a:r>
            <a:r>
              <a:rPr lang="en-US" sz="3600" dirty="0" err="1"/>
              <a:t>obs</a:t>
            </a:r>
            <a:endParaRPr lang="en-US" sz="3600" dirty="0"/>
          </a:p>
        </p:txBody>
      </p:sp>
      <p:pic>
        <p:nvPicPr>
          <p:cNvPr id="4" name="Picture 3"/>
          <p:cNvPicPr>
            <a:picLocks noChangeAspect="1"/>
          </p:cNvPicPr>
          <p:nvPr/>
        </p:nvPicPr>
        <p:blipFill>
          <a:blip r:embed="rId2"/>
          <a:stretch>
            <a:fillRect/>
          </a:stretch>
        </p:blipFill>
        <p:spPr>
          <a:xfrm>
            <a:off x="1047750" y="1052945"/>
            <a:ext cx="7048500" cy="5638800"/>
          </a:xfrm>
          <a:prstGeom prst="rect">
            <a:avLst/>
          </a:prstGeom>
        </p:spPr>
      </p:pic>
    </p:spTree>
    <p:extLst>
      <p:ext uri="{BB962C8B-B14F-4D97-AF65-F5344CB8AC3E}">
        <p14:creationId xmlns:p14="http://schemas.microsoft.com/office/powerpoint/2010/main" val="1703402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28"/>
            <a:ext cx="8229600" cy="720809"/>
          </a:xfrm>
        </p:spPr>
        <p:txBody>
          <a:bodyPr>
            <a:normAutofit/>
          </a:bodyPr>
          <a:lstStyle/>
          <a:p>
            <a:r>
              <a:rPr lang="en-US" sz="3600" dirty="0"/>
              <a:t>2018: Pacific SSH from satellite </a:t>
            </a:r>
            <a:r>
              <a:rPr lang="en-US" sz="3600" dirty="0" err="1"/>
              <a:t>obs</a:t>
            </a:r>
            <a:endParaRPr lang="en-US" sz="3600" dirty="0"/>
          </a:p>
        </p:txBody>
      </p:sp>
      <p:pic>
        <p:nvPicPr>
          <p:cNvPr id="3" name="Picture 2">
            <a:extLst>
              <a:ext uri="{FF2B5EF4-FFF2-40B4-BE49-F238E27FC236}">
                <a16:creationId xmlns:a16="http://schemas.microsoft.com/office/drawing/2014/main" id="{8692D4F7-47DE-2D46-8DDC-E4074A4F934B}"/>
              </a:ext>
            </a:extLst>
          </p:cNvPr>
          <p:cNvPicPr>
            <a:picLocks noChangeAspect="1"/>
          </p:cNvPicPr>
          <p:nvPr/>
        </p:nvPicPr>
        <p:blipFill>
          <a:blip r:embed="rId2"/>
          <a:stretch>
            <a:fillRect/>
          </a:stretch>
        </p:blipFill>
        <p:spPr>
          <a:xfrm>
            <a:off x="992661" y="1033773"/>
            <a:ext cx="7158677" cy="5726942"/>
          </a:xfrm>
          <a:prstGeom prst="rect">
            <a:avLst/>
          </a:prstGeom>
        </p:spPr>
      </p:pic>
    </p:spTree>
    <p:extLst>
      <p:ext uri="{BB962C8B-B14F-4D97-AF65-F5344CB8AC3E}">
        <p14:creationId xmlns:p14="http://schemas.microsoft.com/office/powerpoint/2010/main" val="3534814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0"/>
            <a:ext cx="8229600" cy="377551"/>
          </a:xfrm>
        </p:spPr>
        <p:txBody>
          <a:bodyPr>
            <a:normAutofit fontScale="90000"/>
          </a:bodyPr>
          <a:lstStyle/>
          <a:p>
            <a:r>
              <a:rPr lang="en-US" dirty="0"/>
              <a:t>2014: SST anomaly</a:t>
            </a:r>
          </a:p>
        </p:txBody>
      </p:sp>
      <p:pic>
        <p:nvPicPr>
          <p:cNvPr id="4" name="Picture 3"/>
          <p:cNvPicPr>
            <a:picLocks noChangeAspect="1"/>
          </p:cNvPicPr>
          <p:nvPr/>
        </p:nvPicPr>
        <p:blipFill>
          <a:blip r:embed="rId2"/>
          <a:stretch>
            <a:fillRect/>
          </a:stretch>
        </p:blipFill>
        <p:spPr>
          <a:xfrm>
            <a:off x="0" y="652189"/>
            <a:ext cx="9144000" cy="4984804"/>
          </a:xfrm>
          <a:prstGeom prst="rect">
            <a:avLst/>
          </a:prstGeom>
        </p:spPr>
      </p:pic>
      <p:sp>
        <p:nvSpPr>
          <p:cNvPr id="5" name="Rectangle 4"/>
          <p:cNvSpPr/>
          <p:nvPr/>
        </p:nvSpPr>
        <p:spPr>
          <a:xfrm>
            <a:off x="835173" y="5780851"/>
            <a:ext cx="7333506" cy="646331"/>
          </a:xfrm>
          <a:prstGeom prst="rect">
            <a:avLst/>
          </a:prstGeom>
        </p:spPr>
        <p:txBody>
          <a:bodyPr wrap="square">
            <a:spAutoFit/>
          </a:bodyPr>
          <a:lstStyle/>
          <a:p>
            <a:r>
              <a:rPr lang="en-US" dirty="0"/>
              <a:t>At that time, the prediction was that 58% chance of El Niño during the Northern Hemisphere winter (NOAA Climate Prediction Center)</a:t>
            </a:r>
          </a:p>
        </p:txBody>
      </p:sp>
    </p:spTree>
    <p:extLst>
      <p:ext uri="{BB962C8B-B14F-4D97-AF65-F5344CB8AC3E}">
        <p14:creationId xmlns:p14="http://schemas.microsoft.com/office/powerpoint/2010/main" val="3965868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0"/>
            <a:ext cx="8229600" cy="377551"/>
          </a:xfrm>
        </p:spPr>
        <p:txBody>
          <a:bodyPr>
            <a:normAutofit fontScale="90000"/>
          </a:bodyPr>
          <a:lstStyle/>
          <a:p>
            <a:r>
              <a:rPr lang="en-US" dirty="0"/>
              <a:t>2015: SST anomaly</a:t>
            </a:r>
          </a:p>
        </p:txBody>
      </p:sp>
      <p:sp>
        <p:nvSpPr>
          <p:cNvPr id="5" name="Rectangle 4"/>
          <p:cNvSpPr/>
          <p:nvPr/>
        </p:nvSpPr>
        <p:spPr>
          <a:xfrm>
            <a:off x="799733" y="5821819"/>
            <a:ext cx="7333506" cy="646331"/>
          </a:xfrm>
          <a:prstGeom prst="rect">
            <a:avLst/>
          </a:prstGeom>
        </p:spPr>
        <p:txBody>
          <a:bodyPr wrap="square">
            <a:spAutoFit/>
          </a:bodyPr>
          <a:lstStyle/>
          <a:p>
            <a:r>
              <a:rPr lang="en-US" dirty="0"/>
              <a:t>Much stronger SST anomaly in 2015 compared to 2014, expected to peak in the winter of 2015-2016. </a:t>
            </a:r>
          </a:p>
        </p:txBody>
      </p:sp>
      <p:pic>
        <p:nvPicPr>
          <p:cNvPr id="3" name="Picture 2"/>
          <p:cNvPicPr>
            <a:picLocks noChangeAspect="1"/>
          </p:cNvPicPr>
          <p:nvPr/>
        </p:nvPicPr>
        <p:blipFill>
          <a:blip r:embed="rId2"/>
          <a:stretch>
            <a:fillRect/>
          </a:stretch>
        </p:blipFill>
        <p:spPr>
          <a:xfrm>
            <a:off x="0" y="631798"/>
            <a:ext cx="9144000" cy="4984804"/>
          </a:xfrm>
          <a:prstGeom prst="rect">
            <a:avLst/>
          </a:prstGeom>
        </p:spPr>
      </p:pic>
    </p:spTree>
    <p:extLst>
      <p:ext uri="{BB962C8B-B14F-4D97-AF65-F5344CB8AC3E}">
        <p14:creationId xmlns:p14="http://schemas.microsoft.com/office/powerpoint/2010/main" val="1467199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0"/>
            <a:ext cx="8229600" cy="377551"/>
          </a:xfrm>
        </p:spPr>
        <p:txBody>
          <a:bodyPr>
            <a:normAutofit fontScale="90000"/>
          </a:bodyPr>
          <a:lstStyle/>
          <a:p>
            <a:r>
              <a:rPr lang="en-US" dirty="0"/>
              <a:t>2016: SST anomaly</a:t>
            </a:r>
          </a:p>
        </p:txBody>
      </p:sp>
      <p:sp>
        <p:nvSpPr>
          <p:cNvPr id="5" name="Rectangle 4"/>
          <p:cNvSpPr/>
          <p:nvPr/>
        </p:nvSpPr>
        <p:spPr>
          <a:xfrm>
            <a:off x="799733" y="5821819"/>
            <a:ext cx="7333506" cy="369332"/>
          </a:xfrm>
          <a:prstGeom prst="rect">
            <a:avLst/>
          </a:prstGeom>
        </p:spPr>
        <p:txBody>
          <a:bodyPr wrap="square">
            <a:spAutoFit/>
          </a:bodyPr>
          <a:lstStyle/>
          <a:p>
            <a:r>
              <a:rPr lang="en-US" dirty="0"/>
              <a:t>The 2015-2016 El Nino has ended. We are heading towards La Nina. </a:t>
            </a:r>
          </a:p>
        </p:txBody>
      </p:sp>
      <p:pic>
        <p:nvPicPr>
          <p:cNvPr id="4" name="Picture 3"/>
          <p:cNvPicPr>
            <a:picLocks noChangeAspect="1"/>
          </p:cNvPicPr>
          <p:nvPr/>
        </p:nvPicPr>
        <p:blipFill>
          <a:blip r:embed="rId2"/>
          <a:stretch>
            <a:fillRect/>
          </a:stretch>
        </p:blipFill>
        <p:spPr>
          <a:xfrm>
            <a:off x="0" y="756484"/>
            <a:ext cx="9144000" cy="4984804"/>
          </a:xfrm>
          <a:prstGeom prst="rect">
            <a:avLst/>
          </a:prstGeom>
        </p:spPr>
      </p:pic>
    </p:spTree>
    <p:extLst>
      <p:ext uri="{BB962C8B-B14F-4D97-AF65-F5344CB8AC3E}">
        <p14:creationId xmlns:p14="http://schemas.microsoft.com/office/powerpoint/2010/main" val="839715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0"/>
            <a:ext cx="8229600" cy="377551"/>
          </a:xfrm>
        </p:spPr>
        <p:txBody>
          <a:bodyPr>
            <a:normAutofit fontScale="90000"/>
          </a:bodyPr>
          <a:lstStyle/>
          <a:p>
            <a:r>
              <a:rPr lang="en-US" dirty="0"/>
              <a:t>2017: SST anomaly</a:t>
            </a:r>
          </a:p>
        </p:txBody>
      </p:sp>
      <p:sp>
        <p:nvSpPr>
          <p:cNvPr id="5" name="Rectangle 4"/>
          <p:cNvSpPr/>
          <p:nvPr/>
        </p:nvSpPr>
        <p:spPr>
          <a:xfrm>
            <a:off x="716606" y="5920849"/>
            <a:ext cx="7333506" cy="369332"/>
          </a:xfrm>
          <a:prstGeom prst="rect">
            <a:avLst/>
          </a:prstGeom>
        </p:spPr>
        <p:txBody>
          <a:bodyPr wrap="square">
            <a:spAutoFit/>
          </a:bodyPr>
          <a:lstStyle/>
          <a:p>
            <a:r>
              <a:rPr lang="en-US" dirty="0"/>
              <a:t>Cold SST establishing in the tropical Pacific. 2017-2018 is La Nina. </a:t>
            </a:r>
          </a:p>
        </p:txBody>
      </p:sp>
      <p:pic>
        <p:nvPicPr>
          <p:cNvPr id="4" name="Picture 3"/>
          <p:cNvPicPr>
            <a:picLocks noChangeAspect="1"/>
          </p:cNvPicPr>
          <p:nvPr/>
        </p:nvPicPr>
        <p:blipFill>
          <a:blip r:embed="rId2"/>
          <a:stretch>
            <a:fillRect/>
          </a:stretch>
        </p:blipFill>
        <p:spPr>
          <a:xfrm>
            <a:off x="0" y="742628"/>
            <a:ext cx="9144000" cy="4984804"/>
          </a:xfrm>
          <a:prstGeom prst="rect">
            <a:avLst/>
          </a:prstGeom>
        </p:spPr>
      </p:pic>
    </p:spTree>
    <p:extLst>
      <p:ext uri="{BB962C8B-B14F-4D97-AF65-F5344CB8AC3E}">
        <p14:creationId xmlns:p14="http://schemas.microsoft.com/office/powerpoint/2010/main" val="1988759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0"/>
            <a:ext cx="8229600" cy="377551"/>
          </a:xfrm>
        </p:spPr>
        <p:txBody>
          <a:bodyPr>
            <a:normAutofit fontScale="90000"/>
          </a:bodyPr>
          <a:lstStyle/>
          <a:p>
            <a:r>
              <a:rPr lang="en-US" dirty="0"/>
              <a:t>2018: SST anomaly</a:t>
            </a:r>
          </a:p>
        </p:txBody>
      </p:sp>
      <p:sp>
        <p:nvSpPr>
          <p:cNvPr id="5" name="Rectangle 4"/>
          <p:cNvSpPr/>
          <p:nvPr/>
        </p:nvSpPr>
        <p:spPr>
          <a:xfrm>
            <a:off x="716606" y="5920849"/>
            <a:ext cx="7333506" cy="369332"/>
          </a:xfrm>
          <a:prstGeom prst="rect">
            <a:avLst/>
          </a:prstGeom>
        </p:spPr>
        <p:txBody>
          <a:bodyPr wrap="square">
            <a:spAutoFit/>
          </a:bodyPr>
          <a:lstStyle/>
          <a:p>
            <a:r>
              <a:rPr lang="en-US" dirty="0"/>
              <a:t>Mild El-Nino state developing in Nov 2018. </a:t>
            </a:r>
          </a:p>
        </p:txBody>
      </p:sp>
      <p:pic>
        <p:nvPicPr>
          <p:cNvPr id="3" name="Picture 2">
            <a:extLst>
              <a:ext uri="{FF2B5EF4-FFF2-40B4-BE49-F238E27FC236}">
                <a16:creationId xmlns:a16="http://schemas.microsoft.com/office/drawing/2014/main" id="{C07A884B-3696-D64A-B249-F9B87D77B5BE}"/>
              </a:ext>
            </a:extLst>
          </p:cNvPr>
          <p:cNvPicPr>
            <a:picLocks noChangeAspect="1"/>
          </p:cNvPicPr>
          <p:nvPr/>
        </p:nvPicPr>
        <p:blipFill>
          <a:blip r:embed="rId2"/>
          <a:stretch>
            <a:fillRect/>
          </a:stretch>
        </p:blipFill>
        <p:spPr>
          <a:xfrm>
            <a:off x="0" y="755555"/>
            <a:ext cx="9153810" cy="4990152"/>
          </a:xfrm>
          <a:prstGeom prst="rect">
            <a:avLst/>
          </a:prstGeom>
        </p:spPr>
      </p:pic>
    </p:spTree>
    <p:extLst>
      <p:ext uri="{BB962C8B-B14F-4D97-AF65-F5344CB8AC3E}">
        <p14:creationId xmlns:p14="http://schemas.microsoft.com/office/powerpoint/2010/main" val="2418387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1143000"/>
            <a:ext cx="3352800" cy="2514600"/>
          </a:xfrm>
        </p:spPr>
        <p:txBody>
          <a:bodyPr>
            <a:normAutofit fontScale="90000"/>
          </a:bodyPr>
          <a:lstStyle/>
          <a:p>
            <a:pPr eaLnBrk="1" hangingPunct="1"/>
            <a:r>
              <a:rPr lang="en-US" dirty="0"/>
              <a:t>ENSO anomaly effects</a:t>
            </a:r>
            <a:br>
              <a:rPr lang="en-US" dirty="0"/>
            </a:br>
            <a:r>
              <a:rPr lang="en-US" sz="2000" dirty="0"/>
              <a:t>“warm episode” = El Niño condition</a:t>
            </a:r>
            <a:br>
              <a:rPr lang="en-US" sz="2000" dirty="0"/>
            </a:br>
            <a:br>
              <a:rPr lang="en-US" sz="2000" dirty="0"/>
            </a:br>
            <a:br>
              <a:rPr lang="en-US" sz="2000" dirty="0"/>
            </a:br>
            <a:r>
              <a:rPr lang="en-US" sz="2000" dirty="0"/>
              <a:t>Related to shift in winds, especially the Walker circulation and its “teleconnections” to mid-latitude winds</a:t>
            </a:r>
            <a:endParaRPr lang="en-US" dirty="0"/>
          </a:p>
        </p:txBody>
      </p:sp>
      <p:pic>
        <p:nvPicPr>
          <p:cNvPr id="6" name="Picture 5"/>
          <p:cNvPicPr>
            <a:picLocks noChangeAspect="1"/>
          </p:cNvPicPr>
          <p:nvPr/>
        </p:nvPicPr>
        <p:blipFill>
          <a:blip r:embed="rId3"/>
          <a:stretch>
            <a:fillRect/>
          </a:stretch>
        </p:blipFill>
        <p:spPr>
          <a:xfrm>
            <a:off x="3657600" y="0"/>
            <a:ext cx="4875742" cy="6477000"/>
          </a:xfrm>
          <a:prstGeom prst="rect">
            <a:avLst/>
          </a:prstGeom>
        </p:spPr>
      </p:pic>
    </p:spTree>
    <p:extLst>
      <p:ext uri="{BB962C8B-B14F-4D97-AF65-F5344CB8AC3E}">
        <p14:creationId xmlns:p14="http://schemas.microsoft.com/office/powerpoint/2010/main" val="388432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28870"/>
            <a:ext cx="8229600" cy="434761"/>
          </a:xfrm>
        </p:spPr>
        <p:txBody>
          <a:bodyPr>
            <a:normAutofit fontScale="90000"/>
          </a:bodyPr>
          <a:lstStyle/>
          <a:p>
            <a:pPr eaLnBrk="1" hangingPunct="1"/>
            <a:r>
              <a:rPr lang="en-US" dirty="0"/>
              <a:t>Sea surface temperature (satellite)</a:t>
            </a:r>
          </a:p>
        </p:txBody>
      </p:sp>
      <p:pic>
        <p:nvPicPr>
          <p:cNvPr id="21507" name="Picture 4"/>
          <p:cNvPicPr>
            <a:picLocks noChangeAspect="1" noChangeArrowheads="1"/>
          </p:cNvPicPr>
          <p:nvPr/>
        </p:nvPicPr>
        <p:blipFill>
          <a:blip r:embed="rId3"/>
          <a:srcRect/>
          <a:stretch>
            <a:fillRect/>
          </a:stretch>
        </p:blipFill>
        <p:spPr bwMode="auto">
          <a:xfrm>
            <a:off x="177800" y="914400"/>
            <a:ext cx="8966200" cy="4713288"/>
          </a:xfrm>
          <a:prstGeom prst="rect">
            <a:avLst/>
          </a:prstGeom>
          <a:noFill/>
          <a:ln w="9525">
            <a:noFill/>
            <a:miter lim="800000"/>
            <a:headEnd/>
            <a:tailEnd/>
          </a:ln>
        </p:spPr>
      </p:pic>
      <p:sp>
        <p:nvSpPr>
          <p:cNvPr id="21509" name="TextBox 4"/>
          <p:cNvSpPr txBox="1">
            <a:spLocks noChangeArrowheads="1"/>
          </p:cNvSpPr>
          <p:nvPr/>
        </p:nvSpPr>
        <p:spPr bwMode="auto">
          <a:xfrm>
            <a:off x="354451" y="5707452"/>
            <a:ext cx="4267200" cy="830263"/>
          </a:xfrm>
          <a:prstGeom prst="rect">
            <a:avLst/>
          </a:prstGeom>
          <a:noFill/>
          <a:ln w="9525">
            <a:noFill/>
            <a:miter lim="800000"/>
            <a:headEnd/>
            <a:tailEnd/>
          </a:ln>
        </p:spPr>
        <p:txBody>
          <a:bodyPr>
            <a:prstTxWarp prst="textNoShape">
              <a:avLst/>
            </a:prstTxWarp>
            <a:spAutoFit/>
          </a:bodyPr>
          <a:lstStyle/>
          <a:p>
            <a:r>
              <a:rPr lang="en-US" sz="2400" dirty="0">
                <a:solidFill>
                  <a:srgbClr val="FF020E"/>
                </a:solidFill>
              </a:rPr>
              <a:t>Cold tongue </a:t>
            </a:r>
            <a:r>
              <a:rPr lang="en-US" sz="2400" dirty="0">
                <a:solidFill>
                  <a:srgbClr val="161616"/>
                </a:solidFill>
              </a:rPr>
              <a:t>(colder water along equator in east)</a:t>
            </a:r>
          </a:p>
        </p:txBody>
      </p:sp>
      <p:sp>
        <p:nvSpPr>
          <p:cNvPr id="20486" name="TextBox 5"/>
          <p:cNvSpPr txBox="1">
            <a:spLocks noChangeArrowheads="1"/>
          </p:cNvSpPr>
          <p:nvPr/>
        </p:nvSpPr>
        <p:spPr bwMode="auto">
          <a:xfrm>
            <a:off x="4788939" y="5753220"/>
            <a:ext cx="4267200" cy="830263"/>
          </a:xfrm>
          <a:prstGeom prst="rect">
            <a:avLst/>
          </a:prstGeom>
          <a:noFill/>
          <a:ln w="9525">
            <a:noFill/>
            <a:miter lim="800000"/>
            <a:headEnd/>
            <a:tailEnd/>
          </a:ln>
        </p:spPr>
        <p:txBody>
          <a:bodyPr>
            <a:prstTxWarp prst="textNoShape">
              <a:avLst/>
            </a:prstTxWarp>
            <a:spAutoFit/>
          </a:bodyPr>
          <a:lstStyle/>
          <a:p>
            <a:pPr>
              <a:defRPr/>
            </a:pPr>
            <a:r>
              <a:rPr lang="en-US" sz="2400" dirty="0">
                <a:solidFill>
                  <a:srgbClr val="FF020E"/>
                </a:solidFill>
              </a:rPr>
              <a:t>Warm pool </a:t>
            </a:r>
            <a:r>
              <a:rPr lang="en-US" sz="2400" dirty="0">
                <a:solidFill>
                  <a:schemeClr val="accent4">
                    <a:lumMod val="10000"/>
                  </a:schemeClr>
                </a:solidFill>
              </a:rPr>
              <a:t>(warmer water along equator in west)</a:t>
            </a:r>
          </a:p>
        </p:txBody>
      </p:sp>
      <p:cxnSp>
        <p:nvCxnSpPr>
          <p:cNvPr id="21511" name="Straight Arrow Connector 7"/>
          <p:cNvCxnSpPr>
            <a:cxnSpLocks noChangeShapeType="1"/>
          </p:cNvCxnSpPr>
          <p:nvPr/>
        </p:nvCxnSpPr>
        <p:spPr bwMode="auto">
          <a:xfrm rot="5400000" flipH="1" flipV="1">
            <a:off x="228600" y="3810000"/>
            <a:ext cx="2362200" cy="1295400"/>
          </a:xfrm>
          <a:prstGeom prst="straightConnector1">
            <a:avLst/>
          </a:prstGeom>
          <a:noFill/>
          <a:ln w="76200">
            <a:solidFill>
              <a:schemeClr val="tx1"/>
            </a:solidFill>
            <a:round/>
            <a:headEnd/>
            <a:tailEnd type="arrow" w="med" len="med"/>
          </a:ln>
        </p:spPr>
      </p:cxnSp>
      <p:cxnSp>
        <p:nvCxnSpPr>
          <p:cNvPr id="21512" name="Straight Arrow Connector 8"/>
          <p:cNvCxnSpPr>
            <a:cxnSpLocks noChangeShapeType="1"/>
          </p:cNvCxnSpPr>
          <p:nvPr/>
        </p:nvCxnSpPr>
        <p:spPr bwMode="auto">
          <a:xfrm rot="5400000" flipH="1" flipV="1">
            <a:off x="6400800" y="3733800"/>
            <a:ext cx="2209800" cy="1295400"/>
          </a:xfrm>
          <a:prstGeom prst="straightConnector1">
            <a:avLst/>
          </a:prstGeom>
          <a:noFill/>
          <a:ln w="76200">
            <a:solidFill>
              <a:schemeClr val="tx1"/>
            </a:solidFill>
            <a:round/>
            <a:headEnd/>
            <a:tailEnd type="arrow" w="med" len="med"/>
          </a:ln>
        </p:spPr>
      </p:cxnSp>
    </p:spTree>
    <p:extLst>
      <p:ext uri="{BB962C8B-B14F-4D97-AF65-F5344CB8AC3E}">
        <p14:creationId xmlns:p14="http://schemas.microsoft.com/office/powerpoint/2010/main" val="1352851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953000" y="226805"/>
            <a:ext cx="3581400" cy="1676400"/>
          </a:xfrm>
        </p:spPr>
        <p:txBody>
          <a:bodyPr>
            <a:normAutofit/>
          </a:bodyPr>
          <a:lstStyle/>
          <a:p>
            <a:pPr eaLnBrk="1" hangingPunct="1"/>
            <a:r>
              <a:rPr lang="en-US" sz="3200" dirty="0"/>
              <a:t>USA impacts of El Niño and La Niña: temperature</a:t>
            </a:r>
          </a:p>
        </p:txBody>
      </p:sp>
      <p:pic>
        <p:nvPicPr>
          <p:cNvPr id="103427" name="Picture 3"/>
          <p:cNvPicPr>
            <a:picLocks noChangeAspect="1" noChangeArrowheads="1"/>
          </p:cNvPicPr>
          <p:nvPr/>
        </p:nvPicPr>
        <p:blipFill>
          <a:blip r:embed="rId3"/>
          <a:srcRect/>
          <a:stretch>
            <a:fillRect/>
          </a:stretch>
        </p:blipFill>
        <p:spPr bwMode="auto">
          <a:xfrm>
            <a:off x="0" y="113400"/>
            <a:ext cx="4419600" cy="3311525"/>
          </a:xfrm>
          <a:prstGeom prst="rect">
            <a:avLst/>
          </a:prstGeom>
          <a:noFill/>
          <a:ln w="9525">
            <a:noFill/>
            <a:miter lim="800000"/>
            <a:headEnd/>
            <a:tailEnd/>
          </a:ln>
        </p:spPr>
      </p:pic>
      <p:pic>
        <p:nvPicPr>
          <p:cNvPr id="103428" name="Picture 4"/>
          <p:cNvPicPr>
            <a:picLocks noChangeAspect="1" noChangeArrowheads="1"/>
          </p:cNvPicPr>
          <p:nvPr/>
        </p:nvPicPr>
        <p:blipFill>
          <a:blip r:embed="rId4"/>
          <a:srcRect/>
          <a:stretch>
            <a:fillRect/>
          </a:stretch>
        </p:blipFill>
        <p:spPr bwMode="auto">
          <a:xfrm>
            <a:off x="0" y="3588655"/>
            <a:ext cx="4343400" cy="3235325"/>
          </a:xfrm>
          <a:prstGeom prst="rect">
            <a:avLst/>
          </a:prstGeom>
          <a:noFill/>
          <a:ln w="9525">
            <a:noFill/>
            <a:miter lim="800000"/>
            <a:headEnd/>
            <a:tailEnd/>
          </a:ln>
        </p:spPr>
      </p:pic>
      <p:sp>
        <p:nvSpPr>
          <p:cNvPr id="103429" name="Text Box 5"/>
          <p:cNvSpPr txBox="1">
            <a:spLocks noChangeArrowheads="1"/>
          </p:cNvSpPr>
          <p:nvPr/>
        </p:nvSpPr>
        <p:spPr bwMode="auto">
          <a:xfrm>
            <a:off x="4648200" y="2485147"/>
            <a:ext cx="3429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El Niño winter T anomaly</a:t>
            </a:r>
          </a:p>
        </p:txBody>
      </p:sp>
      <p:sp>
        <p:nvSpPr>
          <p:cNvPr id="103430" name="Text Box 6"/>
          <p:cNvSpPr txBox="1">
            <a:spLocks noChangeArrowheads="1"/>
          </p:cNvSpPr>
          <p:nvPr/>
        </p:nvSpPr>
        <p:spPr bwMode="auto">
          <a:xfrm>
            <a:off x="4648200" y="5796334"/>
            <a:ext cx="3886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161616"/>
                </a:solidFill>
              </a:rPr>
              <a:t>La Niña  winter T anomaly</a:t>
            </a:r>
          </a:p>
        </p:txBody>
      </p:sp>
    </p:spTree>
    <p:extLst>
      <p:ext uri="{BB962C8B-B14F-4D97-AF65-F5344CB8AC3E}">
        <p14:creationId xmlns:p14="http://schemas.microsoft.com/office/powerpoint/2010/main" val="2180573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648200" y="260826"/>
            <a:ext cx="4343400" cy="1524000"/>
          </a:xfrm>
        </p:spPr>
        <p:txBody>
          <a:bodyPr>
            <a:noAutofit/>
          </a:bodyPr>
          <a:lstStyle/>
          <a:p>
            <a:pPr eaLnBrk="1" hangingPunct="1"/>
            <a:r>
              <a:rPr lang="en-US" sz="3200" dirty="0"/>
              <a:t>USA impacts of El Niño and La Nina: precipitation</a:t>
            </a:r>
          </a:p>
        </p:txBody>
      </p:sp>
      <p:pic>
        <p:nvPicPr>
          <p:cNvPr id="105475" name="Picture 3"/>
          <p:cNvPicPr>
            <a:picLocks noChangeAspect="1" noChangeArrowheads="1"/>
          </p:cNvPicPr>
          <p:nvPr/>
        </p:nvPicPr>
        <p:blipFill>
          <a:blip r:embed="rId3"/>
          <a:srcRect/>
          <a:stretch>
            <a:fillRect/>
          </a:stretch>
        </p:blipFill>
        <p:spPr bwMode="auto">
          <a:xfrm>
            <a:off x="181440" y="113400"/>
            <a:ext cx="4343400" cy="3254375"/>
          </a:xfrm>
          <a:prstGeom prst="rect">
            <a:avLst/>
          </a:prstGeom>
          <a:noFill/>
          <a:ln w="9525">
            <a:noFill/>
            <a:miter lim="800000"/>
            <a:headEnd/>
            <a:tailEnd/>
          </a:ln>
        </p:spPr>
      </p:pic>
      <p:pic>
        <p:nvPicPr>
          <p:cNvPr id="105476" name="Picture 4"/>
          <p:cNvPicPr>
            <a:picLocks noChangeAspect="1" noChangeArrowheads="1"/>
          </p:cNvPicPr>
          <p:nvPr/>
        </p:nvPicPr>
        <p:blipFill>
          <a:blip r:embed="rId4"/>
          <a:srcRect/>
          <a:stretch>
            <a:fillRect/>
          </a:stretch>
        </p:blipFill>
        <p:spPr bwMode="auto">
          <a:xfrm>
            <a:off x="124740" y="3634465"/>
            <a:ext cx="4267200" cy="3178175"/>
          </a:xfrm>
          <a:prstGeom prst="rect">
            <a:avLst/>
          </a:prstGeom>
          <a:noFill/>
          <a:ln w="9525">
            <a:noFill/>
            <a:miter lim="800000"/>
            <a:headEnd/>
            <a:tailEnd/>
          </a:ln>
        </p:spPr>
      </p:pic>
      <p:sp>
        <p:nvSpPr>
          <p:cNvPr id="105477" name="Text Box 5"/>
          <p:cNvSpPr txBox="1">
            <a:spLocks noChangeArrowheads="1"/>
          </p:cNvSpPr>
          <p:nvPr/>
        </p:nvSpPr>
        <p:spPr bwMode="auto">
          <a:xfrm>
            <a:off x="4572000" y="1981200"/>
            <a:ext cx="4038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161616"/>
                </a:solidFill>
              </a:rPr>
              <a:t>El Niño winter precip anomaly</a:t>
            </a:r>
          </a:p>
        </p:txBody>
      </p:sp>
      <p:sp>
        <p:nvSpPr>
          <p:cNvPr id="105478" name="Text Box 6"/>
          <p:cNvSpPr txBox="1">
            <a:spLocks noChangeArrowheads="1"/>
          </p:cNvSpPr>
          <p:nvPr/>
        </p:nvSpPr>
        <p:spPr bwMode="auto">
          <a:xfrm>
            <a:off x="4572000" y="4267200"/>
            <a:ext cx="4038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161616"/>
                </a:solidFill>
              </a:rPr>
              <a:t>La Niña winter precip anoma</a:t>
            </a:r>
            <a:r>
              <a:rPr lang="en-US"/>
              <a:t>ly</a:t>
            </a:r>
          </a:p>
        </p:txBody>
      </p:sp>
    </p:spTree>
    <p:extLst>
      <p:ext uri="{BB962C8B-B14F-4D97-AF65-F5344CB8AC3E}">
        <p14:creationId xmlns:p14="http://schemas.microsoft.com/office/powerpoint/2010/main" val="2192120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297458"/>
          </a:xfrm>
        </p:spPr>
        <p:txBody>
          <a:bodyPr>
            <a:normAutofit fontScale="90000"/>
          </a:bodyPr>
          <a:lstStyle/>
          <a:p>
            <a:r>
              <a:rPr lang="en-US" dirty="0"/>
              <a:t>Decadal scale changes in the Pacific </a:t>
            </a:r>
          </a:p>
        </p:txBody>
      </p:sp>
      <p:sp>
        <p:nvSpPr>
          <p:cNvPr id="3" name="Content Placeholder 2"/>
          <p:cNvSpPr>
            <a:spLocks noGrp="1"/>
          </p:cNvSpPr>
          <p:nvPr>
            <p:ph idx="1"/>
          </p:nvPr>
        </p:nvSpPr>
        <p:spPr>
          <a:xfrm>
            <a:off x="457200" y="1018332"/>
            <a:ext cx="8229600" cy="5537888"/>
          </a:xfrm>
        </p:spPr>
        <p:txBody>
          <a:bodyPr>
            <a:normAutofit/>
          </a:bodyPr>
          <a:lstStyle/>
          <a:p>
            <a:r>
              <a:rPr lang="en-US" sz="2400" dirty="0"/>
              <a:t>ENSO cycle timescale : 3-7 years</a:t>
            </a:r>
          </a:p>
          <a:p>
            <a:r>
              <a:rPr lang="en-US" sz="2400" dirty="0"/>
              <a:t>PDO (Pacific Decadal Oscillation) is a decadal scale, ENSO-like changes : ~ 25 years?!</a:t>
            </a:r>
          </a:p>
          <a:p>
            <a:r>
              <a:rPr lang="en-US" sz="2400" dirty="0"/>
              <a:t>Chavez paper</a:t>
            </a:r>
          </a:p>
        </p:txBody>
      </p:sp>
      <p:pic>
        <p:nvPicPr>
          <p:cNvPr id="4" name="Picture 3" descr="Screenshot 2014-11-12 22.24.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341" y="2845510"/>
            <a:ext cx="5742011" cy="4012490"/>
          </a:xfrm>
          <a:prstGeom prst="rect">
            <a:avLst/>
          </a:prstGeom>
        </p:spPr>
      </p:pic>
    </p:spTree>
    <p:extLst>
      <p:ext uri="{BB962C8B-B14F-4D97-AF65-F5344CB8AC3E}">
        <p14:creationId xmlns:p14="http://schemas.microsoft.com/office/powerpoint/2010/main" val="2786375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0435"/>
          </a:xfrm>
        </p:spPr>
        <p:txBody>
          <a:bodyPr>
            <a:normAutofit fontScale="90000"/>
          </a:bodyPr>
          <a:lstStyle/>
          <a:p>
            <a:r>
              <a:rPr lang="en-US" dirty="0"/>
              <a:t>Mechanisms for PDO</a:t>
            </a:r>
          </a:p>
        </p:txBody>
      </p:sp>
      <p:sp>
        <p:nvSpPr>
          <p:cNvPr id="3" name="Content Placeholder 2"/>
          <p:cNvSpPr>
            <a:spLocks noGrp="1"/>
          </p:cNvSpPr>
          <p:nvPr>
            <p:ph idx="1"/>
          </p:nvPr>
        </p:nvSpPr>
        <p:spPr>
          <a:xfrm>
            <a:off x="457200" y="1018331"/>
            <a:ext cx="8229600" cy="2780691"/>
          </a:xfrm>
        </p:spPr>
        <p:txBody>
          <a:bodyPr>
            <a:normAutofit fontScale="92500" lnSpcReduction="20000"/>
          </a:bodyPr>
          <a:lstStyle/>
          <a:p>
            <a:r>
              <a:rPr lang="en-US" sz="2800" dirty="0"/>
              <a:t>To date, no self-sustaining oscillatory mechanism is found on the decadal timescale</a:t>
            </a:r>
          </a:p>
          <a:p>
            <a:pPr lvl="1"/>
            <a:r>
              <a:rPr lang="en-US" sz="2400" dirty="0"/>
              <a:t>PDO may be driven by ENSO and atmospheric variability (Aleutian low </a:t>
            </a:r>
            <a:r>
              <a:rPr lang="en-US" sz="2400" dirty="0" err="1"/>
              <a:t>etc</a:t>
            </a:r>
            <a:r>
              <a:rPr lang="en-US" sz="2400" dirty="0"/>
              <a:t>)</a:t>
            </a:r>
          </a:p>
          <a:p>
            <a:r>
              <a:rPr lang="en-US" sz="2800" dirty="0"/>
              <a:t>The link between ENSO and mid-latitude climate is established through “atmospheric bridge”</a:t>
            </a:r>
          </a:p>
          <a:p>
            <a:pPr lvl="1"/>
            <a:r>
              <a:rPr lang="en-US" sz="2400" dirty="0"/>
              <a:t>So the SST pattern somewhat looks alike between ENSO and PDO</a:t>
            </a:r>
          </a:p>
          <a:p>
            <a:endParaRPr lang="en-US" sz="2800" dirty="0"/>
          </a:p>
        </p:txBody>
      </p:sp>
      <p:pic>
        <p:nvPicPr>
          <p:cNvPr id="4" name="Picture 3" descr="Screenshot 2014-11-12 22.51.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99" y="3799022"/>
            <a:ext cx="5857652" cy="2928826"/>
          </a:xfrm>
          <a:prstGeom prst="rect">
            <a:avLst/>
          </a:prstGeom>
        </p:spPr>
      </p:pic>
      <p:sp>
        <p:nvSpPr>
          <p:cNvPr id="5" name="TextBox 4"/>
          <p:cNvSpPr txBox="1"/>
          <p:nvPr/>
        </p:nvSpPr>
        <p:spPr>
          <a:xfrm>
            <a:off x="6784351" y="3844790"/>
            <a:ext cx="1887719" cy="923330"/>
          </a:xfrm>
          <a:prstGeom prst="rect">
            <a:avLst/>
          </a:prstGeom>
          <a:noFill/>
        </p:spPr>
        <p:txBody>
          <a:bodyPr wrap="square" rtlCol="0">
            <a:spAutoFit/>
          </a:bodyPr>
          <a:lstStyle/>
          <a:p>
            <a:r>
              <a:rPr lang="en-US" dirty="0"/>
              <a:t>Alexander et al., (2002); Newman et al., (2003)</a:t>
            </a:r>
          </a:p>
        </p:txBody>
      </p:sp>
    </p:spTree>
    <p:extLst>
      <p:ext uri="{BB962C8B-B14F-4D97-AF65-F5344CB8AC3E}">
        <p14:creationId xmlns:p14="http://schemas.microsoft.com/office/powerpoint/2010/main" val="2005394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3226"/>
          </a:xfrm>
        </p:spPr>
        <p:txBody>
          <a:bodyPr>
            <a:normAutofit fontScale="90000"/>
          </a:bodyPr>
          <a:lstStyle/>
          <a:p>
            <a:r>
              <a:rPr lang="en-US" dirty="0"/>
              <a:t>Global warming </a:t>
            </a:r>
            <a:r>
              <a:rPr lang="en-US" dirty="0" err="1"/>
              <a:t>vs</a:t>
            </a:r>
            <a:r>
              <a:rPr lang="en-US" dirty="0"/>
              <a:t> PDO</a:t>
            </a:r>
          </a:p>
        </p:txBody>
      </p:sp>
      <p:grpSp>
        <p:nvGrpSpPr>
          <p:cNvPr id="6" name="Group 5"/>
          <p:cNvGrpSpPr/>
          <p:nvPr/>
        </p:nvGrpSpPr>
        <p:grpSpPr>
          <a:xfrm>
            <a:off x="0" y="2222434"/>
            <a:ext cx="6827792" cy="4301979"/>
            <a:chOff x="1086440" y="940939"/>
            <a:chExt cx="6827792" cy="4301979"/>
          </a:xfrm>
        </p:grpSpPr>
        <p:pic>
          <p:nvPicPr>
            <p:cNvPr id="4" name="Picture 3" descr="Screenshot 2014-11-12 23.03.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40" y="940939"/>
              <a:ext cx="6827792" cy="4196483"/>
            </a:xfrm>
            <a:prstGeom prst="rect">
              <a:avLst/>
            </a:prstGeom>
          </p:spPr>
        </p:pic>
        <p:pic>
          <p:nvPicPr>
            <p:cNvPr id="5" name="Picture 4" descr="Screenshot 2014-11-12 23.05.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819" y="5072884"/>
              <a:ext cx="5033010" cy="170034"/>
            </a:xfrm>
            <a:prstGeom prst="rect">
              <a:avLst/>
            </a:prstGeom>
          </p:spPr>
        </p:pic>
      </p:grpSp>
      <p:sp>
        <p:nvSpPr>
          <p:cNvPr id="7" name="TextBox 6"/>
          <p:cNvSpPr txBox="1"/>
          <p:nvPr/>
        </p:nvSpPr>
        <p:spPr>
          <a:xfrm>
            <a:off x="6323971" y="6155081"/>
            <a:ext cx="2608485" cy="369332"/>
          </a:xfrm>
          <a:prstGeom prst="rect">
            <a:avLst/>
          </a:prstGeom>
          <a:noFill/>
        </p:spPr>
        <p:txBody>
          <a:bodyPr wrap="square" rtlCol="0">
            <a:spAutoFit/>
          </a:bodyPr>
          <a:lstStyle/>
          <a:p>
            <a:pPr algn="r"/>
            <a:r>
              <a:rPr lang="en-US" dirty="0" err="1"/>
              <a:t>Kosaka</a:t>
            </a:r>
            <a:r>
              <a:rPr lang="en-US" dirty="0"/>
              <a:t> and </a:t>
            </a:r>
            <a:r>
              <a:rPr lang="en-US" dirty="0" err="1"/>
              <a:t>Xie</a:t>
            </a:r>
            <a:r>
              <a:rPr lang="en-US" dirty="0"/>
              <a:t> (2013)</a:t>
            </a:r>
          </a:p>
        </p:txBody>
      </p:sp>
      <p:sp>
        <p:nvSpPr>
          <p:cNvPr id="8" name="TextBox 7"/>
          <p:cNvSpPr txBox="1"/>
          <p:nvPr/>
        </p:nvSpPr>
        <p:spPr>
          <a:xfrm>
            <a:off x="493290" y="982410"/>
            <a:ext cx="8439166" cy="1200329"/>
          </a:xfrm>
          <a:prstGeom prst="rect">
            <a:avLst/>
          </a:prstGeom>
          <a:noFill/>
        </p:spPr>
        <p:txBody>
          <a:bodyPr wrap="square" rtlCol="0">
            <a:spAutoFit/>
          </a:bodyPr>
          <a:lstStyle/>
          <a:p>
            <a:r>
              <a:rPr lang="en-US" dirty="0"/>
              <a:t>Global mean surface temperature has not increased since ~2000 while the greenhouse gas concentration has been rising steadily. Climate modelers instructed their model to have observed SST in the eastern tropical Pacific (i.e. cool SST during 2000s due to PDO). They were able to reproduce the global mean T hiatus (stagnant T after 2000). </a:t>
            </a:r>
          </a:p>
        </p:txBody>
      </p:sp>
      <p:sp>
        <p:nvSpPr>
          <p:cNvPr id="9" name="TextBox 8"/>
          <p:cNvSpPr txBox="1"/>
          <p:nvPr/>
        </p:nvSpPr>
        <p:spPr>
          <a:xfrm>
            <a:off x="6827792" y="2700293"/>
            <a:ext cx="1993007" cy="2031325"/>
          </a:xfrm>
          <a:prstGeom prst="rect">
            <a:avLst/>
          </a:prstGeom>
          <a:noFill/>
        </p:spPr>
        <p:txBody>
          <a:bodyPr wrap="square" rtlCol="0">
            <a:spAutoFit/>
          </a:bodyPr>
          <a:lstStyle/>
          <a:p>
            <a:r>
              <a:rPr lang="en-US" dirty="0"/>
              <a:t>PDO has a global influence</a:t>
            </a:r>
          </a:p>
          <a:p>
            <a:endParaRPr lang="en-US" dirty="0"/>
          </a:p>
          <a:p>
            <a:r>
              <a:rPr lang="en-US" dirty="0"/>
              <a:t>Future change in PDO may accelerate global warming…</a:t>
            </a:r>
          </a:p>
        </p:txBody>
      </p:sp>
    </p:spTree>
    <p:extLst>
      <p:ext uri="{BB962C8B-B14F-4D97-AF65-F5344CB8AC3E}">
        <p14:creationId xmlns:p14="http://schemas.microsoft.com/office/powerpoint/2010/main" val="1612665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9462"/>
          </a:xfrm>
        </p:spPr>
        <p:txBody>
          <a:bodyPr/>
          <a:lstStyle/>
          <a:p>
            <a:r>
              <a:rPr lang="en-US" dirty="0"/>
              <a:t>Review question</a:t>
            </a:r>
          </a:p>
        </p:txBody>
      </p:sp>
      <p:sp>
        <p:nvSpPr>
          <p:cNvPr id="3" name="Content Placeholder 2"/>
          <p:cNvSpPr>
            <a:spLocks noGrp="1"/>
          </p:cNvSpPr>
          <p:nvPr>
            <p:ph idx="1"/>
          </p:nvPr>
        </p:nvSpPr>
        <p:spPr>
          <a:xfrm>
            <a:off x="457200" y="1358900"/>
            <a:ext cx="8229600" cy="4932363"/>
          </a:xfrm>
        </p:spPr>
        <p:txBody>
          <a:bodyPr>
            <a:normAutofit/>
          </a:bodyPr>
          <a:lstStyle/>
          <a:p>
            <a:r>
              <a:rPr lang="en-US" sz="2800" dirty="0"/>
              <a:t>2018-2019 is going to be a El Nino year. Will the biological productivity of the tropical Pacific be higher or lower than normal condition?</a:t>
            </a:r>
          </a:p>
          <a:p>
            <a:endParaRPr lang="en-US" sz="2800" dirty="0"/>
          </a:p>
          <a:p>
            <a:pPr lvl="1"/>
            <a:r>
              <a:rPr lang="en-US" dirty="0"/>
              <a:t>1. Higher due to warmer sea surface temperature</a:t>
            </a:r>
          </a:p>
          <a:p>
            <a:pPr lvl="1"/>
            <a:r>
              <a:rPr lang="en-US" dirty="0"/>
              <a:t>2. Higher due to higher nutrient supply</a:t>
            </a:r>
          </a:p>
          <a:p>
            <a:pPr lvl="1"/>
            <a:r>
              <a:rPr lang="en-US" dirty="0"/>
              <a:t>3. Lower due to colder sea surface temperature</a:t>
            </a:r>
          </a:p>
          <a:p>
            <a:pPr lvl="1"/>
            <a:r>
              <a:rPr lang="en-US" dirty="0"/>
              <a:t>4. Lower due to lower nutrient supply</a:t>
            </a:r>
          </a:p>
        </p:txBody>
      </p:sp>
    </p:spTree>
    <p:extLst>
      <p:ext uri="{BB962C8B-B14F-4D97-AF65-F5344CB8AC3E}">
        <p14:creationId xmlns:p14="http://schemas.microsoft.com/office/powerpoint/2010/main" val="1110357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ENSO theory: oscillation</a:t>
            </a:r>
          </a:p>
        </p:txBody>
      </p:sp>
      <p:sp>
        <p:nvSpPr>
          <p:cNvPr id="3" name="Content Placeholder 2"/>
          <p:cNvSpPr>
            <a:spLocks noGrp="1"/>
          </p:cNvSpPr>
          <p:nvPr>
            <p:ph idx="1"/>
          </p:nvPr>
        </p:nvSpPr>
        <p:spPr>
          <a:xfrm>
            <a:off x="457200" y="1181100"/>
            <a:ext cx="8229600" cy="5295900"/>
          </a:xfrm>
        </p:spPr>
        <p:txBody>
          <a:bodyPr>
            <a:normAutofit/>
          </a:bodyPr>
          <a:lstStyle/>
          <a:p>
            <a:r>
              <a:rPr lang="en-US" sz="2400" b="1" dirty="0" err="1"/>
              <a:t>Bjerknes</a:t>
            </a:r>
            <a:r>
              <a:rPr lang="en-US" sz="2400" b="1" dirty="0"/>
              <a:t> feedback </a:t>
            </a:r>
            <a:r>
              <a:rPr lang="en-US" sz="2400" dirty="0"/>
              <a:t>(</a:t>
            </a:r>
            <a:r>
              <a:rPr lang="en-US" sz="2400" dirty="0" err="1"/>
              <a:t>Bjerknes</a:t>
            </a:r>
            <a:r>
              <a:rPr lang="en-US" sz="2400" dirty="0"/>
              <a:t>, 1969)	Weakened trade wind causes warm SST in the eastern tropical Pacific. The warm SST slows down the atmospheric, Walker circulation keeping the trade wind weak </a:t>
            </a:r>
            <a:r>
              <a:rPr lang="en-US" sz="2400" dirty="0">
                <a:sym typeface="Wingdings"/>
              </a:rPr>
              <a:t> the “El-Nino” state</a:t>
            </a:r>
          </a:p>
          <a:p>
            <a:endParaRPr lang="en-US" sz="2400" dirty="0">
              <a:sym typeface="Wingdings"/>
            </a:endParaRPr>
          </a:p>
          <a:p>
            <a:r>
              <a:rPr lang="en-US" sz="2400" b="1" dirty="0">
                <a:sym typeface="Wingdings"/>
              </a:rPr>
              <a:t>How does it switch between El-Nino and La-Nina?</a:t>
            </a:r>
            <a:endParaRPr lang="en-US" sz="2000" dirty="0">
              <a:sym typeface="Wingdings"/>
            </a:endParaRPr>
          </a:p>
          <a:p>
            <a:r>
              <a:rPr lang="en-US" sz="2400" dirty="0">
                <a:sym typeface="Wingdings"/>
              </a:rPr>
              <a:t>In another words, what is the mechanism behind the oscillation of the tropical climate?</a:t>
            </a:r>
          </a:p>
          <a:p>
            <a:endParaRPr lang="en-US" sz="2400" dirty="0">
              <a:sym typeface="Wingdings"/>
            </a:endParaRPr>
          </a:p>
          <a:p>
            <a:r>
              <a:rPr lang="en-US" sz="2400" dirty="0">
                <a:sym typeface="Wingdings"/>
              </a:rPr>
              <a:t>Hypothesis 1 : Delayed oscillator theory (equatorial waves)</a:t>
            </a:r>
          </a:p>
          <a:p>
            <a:r>
              <a:rPr lang="en-US" sz="2400" dirty="0">
                <a:sym typeface="Wingdings"/>
              </a:rPr>
              <a:t>Hypothesis 2 : Recharge oscillator theory (heat content)</a:t>
            </a:r>
          </a:p>
          <a:p>
            <a:endParaRPr lang="en-US" sz="2400" dirty="0">
              <a:sym typeface="Wingdings"/>
            </a:endParaRPr>
          </a:p>
        </p:txBody>
      </p:sp>
    </p:spTree>
    <p:extLst>
      <p:ext uri="{BB962C8B-B14F-4D97-AF65-F5344CB8AC3E}">
        <p14:creationId xmlns:p14="http://schemas.microsoft.com/office/powerpoint/2010/main" val="1401585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0759"/>
          </a:xfrm>
        </p:spPr>
        <p:txBody>
          <a:bodyPr>
            <a:normAutofit fontScale="90000"/>
          </a:bodyPr>
          <a:lstStyle/>
          <a:p>
            <a:r>
              <a:rPr lang="en-US" sz="4000" dirty="0" err="1"/>
              <a:t>Zebiak</a:t>
            </a:r>
            <a:r>
              <a:rPr lang="en-US" sz="4000" dirty="0"/>
              <a:t> and Cane (1987)</a:t>
            </a:r>
          </a:p>
        </p:txBody>
      </p:sp>
      <p:sp>
        <p:nvSpPr>
          <p:cNvPr id="3" name="Content Placeholder 2"/>
          <p:cNvSpPr>
            <a:spLocks noGrp="1"/>
          </p:cNvSpPr>
          <p:nvPr>
            <p:ph idx="1"/>
          </p:nvPr>
        </p:nvSpPr>
        <p:spPr>
          <a:xfrm>
            <a:off x="457200" y="1131378"/>
            <a:ext cx="8229600" cy="4886299"/>
          </a:xfrm>
        </p:spPr>
        <p:txBody>
          <a:bodyPr>
            <a:normAutofit/>
          </a:bodyPr>
          <a:lstStyle/>
          <a:p>
            <a:r>
              <a:rPr lang="en-US" sz="2800" dirty="0"/>
              <a:t>Developed coupled ocean-atmosphere model of equatorial waves. </a:t>
            </a:r>
          </a:p>
          <a:p>
            <a:r>
              <a:rPr lang="en-US" sz="2800" dirty="0"/>
              <a:t>Without external forcing, this model spontaneously oscillates, and it reproduces many features of ENSO cycles (SST, trade wind, </a:t>
            </a:r>
            <a:r>
              <a:rPr lang="en-US" sz="2800" dirty="0" err="1"/>
              <a:t>themocline</a:t>
            </a:r>
            <a:r>
              <a:rPr lang="en-US" sz="2800" dirty="0"/>
              <a:t> depth)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31" y="3620359"/>
            <a:ext cx="8426938" cy="3136900"/>
          </a:xfrm>
          <a:prstGeom prst="rect">
            <a:avLst/>
          </a:prstGeom>
        </p:spPr>
      </p:pic>
    </p:spTree>
    <p:extLst>
      <p:ext uri="{BB962C8B-B14F-4D97-AF65-F5344CB8AC3E}">
        <p14:creationId xmlns:p14="http://schemas.microsoft.com/office/powerpoint/2010/main" val="1879426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79" y="181649"/>
            <a:ext cx="8786470" cy="451926"/>
          </a:xfrm>
        </p:spPr>
        <p:txBody>
          <a:bodyPr>
            <a:noAutofit/>
          </a:bodyPr>
          <a:lstStyle/>
          <a:p>
            <a:r>
              <a:rPr lang="en-US" sz="2800" dirty="0"/>
              <a:t>Mechanism: Equatorial waves (</a:t>
            </a:r>
            <a:r>
              <a:rPr lang="en-US" sz="2800" dirty="0" err="1">
                <a:sym typeface="Wingdings"/>
              </a:rPr>
              <a:t>Schopf</a:t>
            </a:r>
            <a:r>
              <a:rPr lang="en-US" sz="2800" dirty="0">
                <a:sym typeface="Wingdings"/>
              </a:rPr>
              <a:t>, 1987; </a:t>
            </a:r>
            <a:r>
              <a:rPr lang="en-US" sz="2800" dirty="0" err="1">
                <a:sym typeface="Wingdings"/>
              </a:rPr>
              <a:t>Battisti</a:t>
            </a:r>
            <a:r>
              <a:rPr lang="en-US" sz="2800" dirty="0">
                <a:sym typeface="Wingdings"/>
              </a:rPr>
              <a:t> 1988) </a:t>
            </a:r>
            <a:endParaRPr lang="en-US" sz="2800" dirty="0"/>
          </a:p>
        </p:txBody>
      </p:sp>
      <p:sp>
        <p:nvSpPr>
          <p:cNvPr id="3" name="Content Placeholder 2"/>
          <p:cNvSpPr>
            <a:spLocks noGrp="1"/>
          </p:cNvSpPr>
          <p:nvPr>
            <p:ph idx="1"/>
          </p:nvPr>
        </p:nvSpPr>
        <p:spPr>
          <a:xfrm>
            <a:off x="457200" y="835261"/>
            <a:ext cx="8376834" cy="5130716"/>
          </a:xfrm>
        </p:spPr>
        <p:txBody>
          <a:bodyPr>
            <a:normAutofit/>
          </a:bodyPr>
          <a:lstStyle/>
          <a:p>
            <a:r>
              <a:rPr lang="en-US" sz="2400" dirty="0"/>
              <a:t>There are two waves that are crucial. Kelvin and </a:t>
            </a:r>
            <a:r>
              <a:rPr lang="en-US" sz="2400" dirty="0" err="1"/>
              <a:t>Rossby</a:t>
            </a:r>
            <a:r>
              <a:rPr lang="en-US" sz="2400" dirty="0"/>
              <a:t> waves. </a:t>
            </a:r>
          </a:p>
          <a:p>
            <a:r>
              <a:rPr lang="en-US" sz="2400" dirty="0"/>
              <a:t>It starts with the weakened trade wind in the central Pacific. It triggers El-Nino. </a:t>
            </a:r>
          </a:p>
          <a:p>
            <a:r>
              <a:rPr lang="en-US" sz="2400" dirty="0"/>
              <a:t>But it also seeds two </a:t>
            </a:r>
            <a:r>
              <a:rPr lang="en-US" sz="2400" dirty="0" err="1"/>
              <a:t>Rossby</a:t>
            </a:r>
            <a:r>
              <a:rPr lang="en-US" sz="2400" dirty="0"/>
              <a:t> waves that eventually destroy the El-Nino state</a:t>
            </a:r>
          </a:p>
        </p:txBody>
      </p:sp>
      <p:pic>
        <p:nvPicPr>
          <p:cNvPr id="5" name="Picture 4" descr="Screenshot 2014-11-11 00.4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40" y="2943313"/>
            <a:ext cx="5740400" cy="2590800"/>
          </a:xfrm>
          <a:prstGeom prst="rect">
            <a:avLst/>
          </a:prstGeom>
        </p:spPr>
      </p:pic>
      <p:sp>
        <p:nvSpPr>
          <p:cNvPr id="6" name="TextBox 5"/>
          <p:cNvSpPr txBox="1"/>
          <p:nvPr/>
        </p:nvSpPr>
        <p:spPr>
          <a:xfrm>
            <a:off x="6315540" y="2969372"/>
            <a:ext cx="2625913" cy="2308324"/>
          </a:xfrm>
          <a:prstGeom prst="rect">
            <a:avLst/>
          </a:prstGeom>
          <a:noFill/>
        </p:spPr>
        <p:txBody>
          <a:bodyPr wrap="square" rtlCol="0">
            <a:spAutoFit/>
          </a:bodyPr>
          <a:lstStyle/>
          <a:p>
            <a:r>
              <a:rPr lang="en-US" dirty="0"/>
              <a:t>1. Weaker trade wind excites Kelvin wave</a:t>
            </a:r>
          </a:p>
          <a:p>
            <a:endParaRPr lang="en-US" dirty="0"/>
          </a:p>
          <a:p>
            <a:r>
              <a:rPr lang="en-US" dirty="0"/>
              <a:t>2. Within 1-2 months, the eastern Pacific warms up </a:t>
            </a:r>
          </a:p>
          <a:p>
            <a:endParaRPr lang="en-US" dirty="0"/>
          </a:p>
          <a:p>
            <a:r>
              <a:rPr lang="en-US" dirty="0"/>
              <a:t>3. Weaker trade wind also excites cold </a:t>
            </a:r>
            <a:r>
              <a:rPr lang="en-US" dirty="0" err="1"/>
              <a:t>Rossby</a:t>
            </a:r>
            <a:r>
              <a:rPr lang="en-US" dirty="0"/>
              <a:t> wave</a:t>
            </a:r>
          </a:p>
        </p:txBody>
      </p:sp>
      <p:sp>
        <p:nvSpPr>
          <p:cNvPr id="7" name="TextBox 6"/>
          <p:cNvSpPr txBox="1"/>
          <p:nvPr/>
        </p:nvSpPr>
        <p:spPr>
          <a:xfrm>
            <a:off x="906651" y="5580819"/>
            <a:ext cx="7570922" cy="923330"/>
          </a:xfrm>
          <a:prstGeom prst="rect">
            <a:avLst/>
          </a:prstGeom>
          <a:noFill/>
        </p:spPr>
        <p:txBody>
          <a:bodyPr wrap="square" rtlCol="0">
            <a:spAutoFit/>
          </a:bodyPr>
          <a:lstStyle/>
          <a:p>
            <a:r>
              <a:rPr lang="en-US" dirty="0"/>
              <a:t>4. </a:t>
            </a:r>
            <a:r>
              <a:rPr lang="en-US" dirty="0" err="1"/>
              <a:t>Rossby</a:t>
            </a:r>
            <a:r>
              <a:rPr lang="en-US" dirty="0"/>
              <a:t> wave reflects at the western boundary as cold Kelvin wave, then it takes 6 months to reach the eastern Pacific, terminating the El-Nino event </a:t>
            </a:r>
            <a:r>
              <a:rPr lang="en-US" dirty="0">
                <a:sym typeface="Wingdings"/>
              </a:rPr>
              <a:t> “</a:t>
            </a:r>
            <a:r>
              <a:rPr lang="en-US" b="1" dirty="0">
                <a:sym typeface="Wingdings"/>
              </a:rPr>
              <a:t>Delayed Oscillator Theory </a:t>
            </a:r>
            <a:r>
              <a:rPr lang="en-US" dirty="0">
                <a:sym typeface="Wingdings"/>
              </a:rPr>
              <a:t>(</a:t>
            </a:r>
            <a:r>
              <a:rPr lang="en-US" dirty="0" err="1">
                <a:sym typeface="Wingdings"/>
              </a:rPr>
              <a:t>Schopf</a:t>
            </a:r>
            <a:r>
              <a:rPr lang="en-US" dirty="0">
                <a:sym typeface="Wingdings"/>
              </a:rPr>
              <a:t>, 1987; </a:t>
            </a:r>
            <a:r>
              <a:rPr lang="en-US" dirty="0" err="1">
                <a:sym typeface="Wingdings"/>
              </a:rPr>
              <a:t>Battisti</a:t>
            </a:r>
            <a:r>
              <a:rPr lang="en-US" dirty="0">
                <a:sym typeface="Wingdings"/>
              </a:rPr>
              <a:t> 1988)”</a:t>
            </a:r>
            <a:endParaRPr lang="en-US" dirty="0"/>
          </a:p>
        </p:txBody>
      </p:sp>
    </p:spTree>
    <p:extLst>
      <p:ext uri="{BB962C8B-B14F-4D97-AF65-F5344CB8AC3E}">
        <p14:creationId xmlns:p14="http://schemas.microsoft.com/office/powerpoint/2010/main" val="2771544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3226"/>
          </a:xfrm>
        </p:spPr>
        <p:txBody>
          <a:bodyPr>
            <a:noAutofit/>
          </a:bodyPr>
          <a:lstStyle/>
          <a:p>
            <a:r>
              <a:rPr lang="en-US" sz="3200" dirty="0"/>
              <a:t>Delayed oscillator model: tropical wave</a:t>
            </a:r>
          </a:p>
        </p:txBody>
      </p:sp>
      <p:pic>
        <p:nvPicPr>
          <p:cNvPr id="5" name="Picture 4" descr="Screenshot 2014-11-11 00.44.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05495"/>
            <a:ext cx="5740400" cy="2590800"/>
          </a:xfrm>
          <a:prstGeom prst="rect">
            <a:avLst/>
          </a:prstGeom>
        </p:spPr>
      </p:pic>
      <p:sp>
        <p:nvSpPr>
          <p:cNvPr id="6" name="TextBox 5"/>
          <p:cNvSpPr txBox="1"/>
          <p:nvPr/>
        </p:nvSpPr>
        <p:spPr>
          <a:xfrm>
            <a:off x="6452254" y="1205495"/>
            <a:ext cx="2234546" cy="2308324"/>
          </a:xfrm>
          <a:prstGeom prst="rect">
            <a:avLst/>
          </a:prstGeom>
          <a:noFill/>
        </p:spPr>
        <p:txBody>
          <a:bodyPr wrap="square" rtlCol="0">
            <a:spAutoFit/>
          </a:bodyPr>
          <a:lstStyle/>
          <a:p>
            <a:r>
              <a:rPr lang="en-US" dirty="0"/>
              <a:t>1. Weaker trade wind excites Kelvin wave</a:t>
            </a:r>
          </a:p>
          <a:p>
            <a:r>
              <a:rPr lang="en-US" dirty="0"/>
              <a:t>2. Within 1-2 months, the eastern Pacific warms up </a:t>
            </a:r>
          </a:p>
          <a:p>
            <a:r>
              <a:rPr lang="en-US" dirty="0"/>
              <a:t>3. Weaker trade wind also excites cold </a:t>
            </a:r>
            <a:r>
              <a:rPr lang="en-US" dirty="0" err="1"/>
              <a:t>Rossby</a:t>
            </a:r>
            <a:r>
              <a:rPr lang="en-US" dirty="0"/>
              <a:t> wave</a:t>
            </a:r>
          </a:p>
        </p:txBody>
      </p:sp>
      <p:sp>
        <p:nvSpPr>
          <p:cNvPr id="7" name="TextBox 6"/>
          <p:cNvSpPr txBox="1"/>
          <p:nvPr/>
        </p:nvSpPr>
        <p:spPr>
          <a:xfrm>
            <a:off x="648761" y="3718146"/>
            <a:ext cx="7764037" cy="1200329"/>
          </a:xfrm>
          <a:prstGeom prst="rect">
            <a:avLst/>
          </a:prstGeom>
          <a:noFill/>
        </p:spPr>
        <p:txBody>
          <a:bodyPr wrap="square" rtlCol="0">
            <a:spAutoFit/>
          </a:bodyPr>
          <a:lstStyle/>
          <a:p>
            <a:r>
              <a:rPr lang="en-US" dirty="0"/>
              <a:t>4. </a:t>
            </a:r>
            <a:r>
              <a:rPr lang="en-US" dirty="0" err="1"/>
              <a:t>Rossby</a:t>
            </a:r>
            <a:r>
              <a:rPr lang="en-US" dirty="0"/>
              <a:t> wave reflects at the western boundary as cold Kelvin wave, then it takes 6 months to reach the eastern Pacific, terminating the El-Nino event </a:t>
            </a:r>
            <a:r>
              <a:rPr lang="en-US" dirty="0">
                <a:sym typeface="Wingdings"/>
              </a:rPr>
              <a:t> “</a:t>
            </a:r>
            <a:r>
              <a:rPr lang="en-US" b="1" dirty="0">
                <a:sym typeface="Wingdings"/>
              </a:rPr>
              <a:t>Delayed Oscillator Theory </a:t>
            </a:r>
            <a:r>
              <a:rPr lang="en-US" dirty="0">
                <a:sym typeface="Wingdings"/>
              </a:rPr>
              <a:t>(</a:t>
            </a:r>
            <a:r>
              <a:rPr lang="en-US" dirty="0" err="1">
                <a:sym typeface="Wingdings"/>
              </a:rPr>
              <a:t>Schopf</a:t>
            </a:r>
            <a:r>
              <a:rPr lang="en-US" dirty="0">
                <a:sym typeface="Wingdings"/>
              </a:rPr>
              <a:t>, 1987; </a:t>
            </a:r>
            <a:r>
              <a:rPr lang="en-US" dirty="0" err="1">
                <a:sym typeface="Wingdings"/>
              </a:rPr>
              <a:t>Battisti</a:t>
            </a:r>
            <a:r>
              <a:rPr lang="en-US" dirty="0">
                <a:sym typeface="Wingdings"/>
              </a:rPr>
              <a:t> 1988)”. The following simple equation was used to illustrate the point by Suarez and </a:t>
            </a:r>
            <a:r>
              <a:rPr lang="en-US" dirty="0" err="1">
                <a:sym typeface="Wingdings"/>
              </a:rPr>
              <a:t>Shopf</a:t>
            </a:r>
            <a:r>
              <a:rPr lang="en-US" dirty="0">
                <a:sym typeface="Wingdings"/>
              </a:rPr>
              <a:t> (1988)</a:t>
            </a:r>
            <a:endParaRPr lang="en-US" dirty="0"/>
          </a:p>
        </p:txBody>
      </p:sp>
      <p:pic>
        <p:nvPicPr>
          <p:cNvPr id="8" name="Picture 7" descr="Screenshot 2014-11-12 20.42.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328" y="5078663"/>
            <a:ext cx="5263826" cy="885504"/>
          </a:xfrm>
          <a:prstGeom prst="rect">
            <a:avLst/>
          </a:prstGeom>
        </p:spPr>
      </p:pic>
      <p:cxnSp>
        <p:nvCxnSpPr>
          <p:cNvPr id="10" name="Straight Arrow Connector 9"/>
          <p:cNvCxnSpPr/>
          <p:nvPr/>
        </p:nvCxnSpPr>
        <p:spPr>
          <a:xfrm flipH="1" flipV="1">
            <a:off x="4770785" y="5870102"/>
            <a:ext cx="217373" cy="434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07646" y="6304895"/>
            <a:ext cx="3088996" cy="369332"/>
          </a:xfrm>
          <a:prstGeom prst="rect">
            <a:avLst/>
          </a:prstGeom>
          <a:noFill/>
        </p:spPr>
        <p:txBody>
          <a:bodyPr wrap="square" rtlCol="0">
            <a:spAutoFit/>
          </a:bodyPr>
          <a:lstStyle/>
          <a:p>
            <a:r>
              <a:rPr lang="en-US" dirty="0"/>
              <a:t>Wave effect (leads to decay)</a:t>
            </a:r>
          </a:p>
        </p:txBody>
      </p:sp>
      <p:cxnSp>
        <p:nvCxnSpPr>
          <p:cNvPr id="13" name="Straight Arrow Connector 12"/>
          <p:cNvCxnSpPr/>
          <p:nvPr/>
        </p:nvCxnSpPr>
        <p:spPr>
          <a:xfrm flipV="1">
            <a:off x="3294929" y="5820976"/>
            <a:ext cx="228815" cy="2203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431155" y="6087499"/>
            <a:ext cx="2185178" cy="646331"/>
          </a:xfrm>
          <a:prstGeom prst="rect">
            <a:avLst/>
          </a:prstGeom>
          <a:noFill/>
        </p:spPr>
        <p:txBody>
          <a:bodyPr wrap="square" rtlCol="0">
            <a:spAutoFit/>
          </a:bodyPr>
          <a:lstStyle/>
          <a:p>
            <a:r>
              <a:rPr lang="en-US" dirty="0" err="1"/>
              <a:t>Bjerknes</a:t>
            </a:r>
            <a:r>
              <a:rPr lang="en-US" dirty="0"/>
              <a:t> feedback (leads to growth)</a:t>
            </a:r>
          </a:p>
        </p:txBody>
      </p:sp>
      <p:cxnSp>
        <p:nvCxnSpPr>
          <p:cNvPr id="18" name="Straight Arrow Connector 17"/>
          <p:cNvCxnSpPr/>
          <p:nvPr/>
        </p:nvCxnSpPr>
        <p:spPr>
          <a:xfrm flipH="1" flipV="1">
            <a:off x="6343568" y="5820977"/>
            <a:ext cx="395019" cy="266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104682" y="5325924"/>
            <a:ext cx="1983426" cy="646331"/>
          </a:xfrm>
          <a:prstGeom prst="rect">
            <a:avLst/>
          </a:prstGeom>
          <a:noFill/>
        </p:spPr>
        <p:txBody>
          <a:bodyPr wrap="square" rtlCol="0">
            <a:spAutoFit/>
          </a:bodyPr>
          <a:lstStyle/>
          <a:p>
            <a:r>
              <a:rPr lang="en-US" dirty="0"/>
              <a:t>Non-linear effect (leads to decay)</a:t>
            </a:r>
          </a:p>
        </p:txBody>
      </p:sp>
    </p:spTree>
    <p:extLst>
      <p:ext uri="{BB962C8B-B14F-4D97-AF65-F5344CB8AC3E}">
        <p14:creationId xmlns:p14="http://schemas.microsoft.com/office/powerpoint/2010/main" val="2330376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0"/>
            <a:ext cx="8229600" cy="762000"/>
          </a:xfrm>
        </p:spPr>
        <p:txBody>
          <a:bodyPr>
            <a:noAutofit/>
          </a:bodyPr>
          <a:lstStyle/>
          <a:p>
            <a:pPr eaLnBrk="1" hangingPunct="1"/>
            <a:r>
              <a:rPr lang="en-US" sz="3600" dirty="0"/>
              <a:t>Pacific equatorial structures: mean state</a:t>
            </a:r>
          </a:p>
        </p:txBody>
      </p:sp>
      <p:pic>
        <p:nvPicPr>
          <p:cNvPr id="24579" name="Picture 3"/>
          <p:cNvPicPr>
            <a:picLocks noChangeAspect="1" noChangeArrowheads="1"/>
          </p:cNvPicPr>
          <p:nvPr/>
        </p:nvPicPr>
        <p:blipFill>
          <a:blip r:embed="rId3"/>
          <a:srcRect b="52567"/>
          <a:stretch>
            <a:fillRect/>
          </a:stretch>
        </p:blipFill>
        <p:spPr bwMode="auto">
          <a:xfrm>
            <a:off x="0" y="1143000"/>
            <a:ext cx="6400800" cy="4543425"/>
          </a:xfrm>
          <a:prstGeom prst="rect">
            <a:avLst/>
          </a:prstGeom>
          <a:noFill/>
          <a:ln w="9525">
            <a:noFill/>
            <a:miter lim="800000"/>
            <a:headEnd/>
            <a:tailEnd/>
          </a:ln>
        </p:spPr>
      </p:pic>
      <p:sp>
        <p:nvSpPr>
          <p:cNvPr id="24581" name="TextBox 5"/>
          <p:cNvSpPr txBox="1">
            <a:spLocks noChangeArrowheads="1"/>
          </p:cNvSpPr>
          <p:nvPr/>
        </p:nvSpPr>
        <p:spPr bwMode="auto">
          <a:xfrm>
            <a:off x="533400" y="5791200"/>
            <a:ext cx="8229600" cy="369332"/>
          </a:xfrm>
          <a:prstGeom prst="rect">
            <a:avLst/>
          </a:prstGeom>
          <a:noFill/>
          <a:ln w="9525">
            <a:noFill/>
            <a:miter lim="800000"/>
            <a:headEnd/>
            <a:tailEnd/>
          </a:ln>
        </p:spPr>
        <p:txBody>
          <a:bodyPr>
            <a:prstTxWarp prst="textNoShape">
              <a:avLst/>
            </a:prstTxWarp>
            <a:spAutoFit/>
          </a:bodyPr>
          <a:lstStyle/>
          <a:p>
            <a:r>
              <a:rPr lang="en-US" dirty="0">
                <a:solidFill>
                  <a:srgbClr val="161616"/>
                </a:solidFill>
              </a:rPr>
              <a:t>Figure credit: NOAA PMEL</a:t>
            </a:r>
          </a:p>
        </p:txBody>
      </p:sp>
      <p:sp>
        <p:nvSpPr>
          <p:cNvPr id="23558" name="TextBox 6"/>
          <p:cNvSpPr txBox="1">
            <a:spLocks noChangeArrowheads="1"/>
          </p:cNvSpPr>
          <p:nvPr/>
        </p:nvSpPr>
        <p:spPr bwMode="auto">
          <a:xfrm>
            <a:off x="5617397" y="838200"/>
            <a:ext cx="3237726" cy="5632312"/>
          </a:xfrm>
          <a:prstGeom prst="rect">
            <a:avLst/>
          </a:prstGeom>
          <a:noFill/>
          <a:ln w="9525">
            <a:noFill/>
            <a:miter lim="800000"/>
            <a:headEnd/>
            <a:tailEnd/>
          </a:ln>
        </p:spPr>
        <p:txBody>
          <a:bodyPr wrap="square">
            <a:prstTxWarp prst="textNoShape">
              <a:avLst/>
            </a:prstTxWarp>
            <a:spAutoFit/>
          </a:bodyPr>
          <a:lstStyle/>
          <a:p>
            <a:pPr>
              <a:defRPr/>
            </a:pPr>
            <a:r>
              <a:rPr lang="en-US" sz="1800" dirty="0">
                <a:solidFill>
                  <a:schemeClr val="accent4">
                    <a:lumMod val="10000"/>
                  </a:schemeClr>
                </a:solidFill>
                <a:latin typeface="+mn-lt"/>
              </a:rPr>
              <a:t>1. </a:t>
            </a:r>
            <a:r>
              <a:rPr lang="en-US" sz="1800" b="1" dirty="0">
                <a:solidFill>
                  <a:schemeClr val="accent4">
                    <a:lumMod val="10000"/>
                  </a:schemeClr>
                </a:solidFill>
                <a:latin typeface="+mn-lt"/>
              </a:rPr>
              <a:t>Trade wind </a:t>
            </a:r>
            <a:r>
              <a:rPr lang="en-US" sz="1800" dirty="0">
                <a:solidFill>
                  <a:schemeClr val="accent4">
                    <a:lumMod val="10000"/>
                  </a:schemeClr>
                </a:solidFill>
                <a:latin typeface="+mn-lt"/>
              </a:rPr>
              <a:t>on the equator (driven by atmospheric Walker circulation)</a:t>
            </a:r>
          </a:p>
          <a:p>
            <a:pPr>
              <a:defRPr/>
            </a:pPr>
            <a:endParaRPr lang="en-US" sz="1800" dirty="0">
              <a:solidFill>
                <a:schemeClr val="accent4">
                  <a:lumMod val="10000"/>
                </a:schemeClr>
              </a:solidFill>
              <a:latin typeface="+mn-lt"/>
            </a:endParaRPr>
          </a:p>
          <a:p>
            <a:pPr>
              <a:defRPr/>
            </a:pPr>
            <a:r>
              <a:rPr lang="en-US" sz="1800" dirty="0">
                <a:solidFill>
                  <a:schemeClr val="accent4">
                    <a:lumMod val="10000"/>
                  </a:schemeClr>
                </a:solidFill>
                <a:latin typeface="+mn-lt"/>
              </a:rPr>
              <a:t>2. </a:t>
            </a:r>
            <a:r>
              <a:rPr lang="en-US" sz="1800" b="1" dirty="0">
                <a:solidFill>
                  <a:schemeClr val="accent4">
                    <a:lumMod val="10000"/>
                  </a:schemeClr>
                </a:solidFill>
                <a:latin typeface="+mn-lt"/>
              </a:rPr>
              <a:t>Poleward Ekman transport </a:t>
            </a:r>
            <a:r>
              <a:rPr lang="en-US" sz="1800" dirty="0">
                <a:solidFill>
                  <a:schemeClr val="accent4">
                    <a:lumMod val="10000"/>
                  </a:schemeClr>
                </a:solidFill>
                <a:latin typeface="+mn-lt"/>
              </a:rPr>
              <a:t>creates </a:t>
            </a:r>
            <a:r>
              <a:rPr lang="en-US" sz="1800" dirty="0" err="1">
                <a:solidFill>
                  <a:schemeClr val="accent4">
                    <a:lumMod val="10000"/>
                  </a:schemeClr>
                </a:solidFill>
                <a:latin typeface="+mn-lt"/>
              </a:rPr>
              <a:t>meridional</a:t>
            </a:r>
            <a:r>
              <a:rPr lang="en-US" sz="1800" dirty="0">
                <a:solidFill>
                  <a:schemeClr val="accent4">
                    <a:lumMod val="10000"/>
                  </a:schemeClr>
                </a:solidFill>
                <a:latin typeface="+mn-lt"/>
              </a:rPr>
              <a:t> </a:t>
            </a:r>
            <a:r>
              <a:rPr lang="en-US" dirty="0">
                <a:solidFill>
                  <a:schemeClr val="accent4">
                    <a:lumMod val="10000"/>
                  </a:schemeClr>
                </a:solidFill>
              </a:rPr>
              <a:t>PGF, supporting westward geostrophic flow off-equator</a:t>
            </a:r>
          </a:p>
          <a:p>
            <a:pPr>
              <a:defRPr/>
            </a:pPr>
            <a:endParaRPr lang="en-US" sz="1800" dirty="0">
              <a:solidFill>
                <a:schemeClr val="accent4">
                  <a:lumMod val="10000"/>
                </a:schemeClr>
              </a:solidFill>
              <a:latin typeface="+mn-lt"/>
            </a:endParaRPr>
          </a:p>
          <a:p>
            <a:pPr>
              <a:defRPr/>
            </a:pPr>
            <a:r>
              <a:rPr lang="en-US" sz="1800" dirty="0">
                <a:solidFill>
                  <a:schemeClr val="accent4">
                    <a:lumMod val="10000"/>
                  </a:schemeClr>
                </a:solidFill>
                <a:latin typeface="+mn-lt"/>
              </a:rPr>
              <a:t>3. </a:t>
            </a:r>
            <a:r>
              <a:rPr lang="en-US" b="1" dirty="0">
                <a:solidFill>
                  <a:schemeClr val="accent4">
                    <a:lumMod val="10000"/>
                  </a:schemeClr>
                </a:solidFill>
              </a:rPr>
              <a:t>Westward</a:t>
            </a:r>
            <a:r>
              <a:rPr lang="en-US" sz="1800" b="1" dirty="0">
                <a:solidFill>
                  <a:schemeClr val="accent4">
                    <a:lumMod val="10000"/>
                  </a:schemeClr>
                </a:solidFill>
              </a:rPr>
              <a:t> surface flow </a:t>
            </a:r>
            <a:r>
              <a:rPr lang="en-US" sz="1800" dirty="0">
                <a:solidFill>
                  <a:schemeClr val="accent4">
                    <a:lumMod val="10000"/>
                  </a:schemeClr>
                </a:solidFill>
                <a:latin typeface="+mn-lt"/>
              </a:rPr>
              <a:t>on equator </a:t>
            </a:r>
            <a:r>
              <a:rPr lang="en-US" dirty="0">
                <a:solidFill>
                  <a:schemeClr val="accent4">
                    <a:lumMod val="10000"/>
                  </a:schemeClr>
                </a:solidFill>
              </a:rPr>
              <a:t>by direct effect of the wind (no </a:t>
            </a:r>
            <a:r>
              <a:rPr lang="en-US" dirty="0" err="1">
                <a:solidFill>
                  <a:schemeClr val="accent4">
                    <a:lumMod val="10000"/>
                  </a:schemeClr>
                </a:solidFill>
              </a:rPr>
              <a:t>Coriolis</a:t>
            </a:r>
            <a:r>
              <a:rPr lang="en-US" dirty="0">
                <a:solidFill>
                  <a:schemeClr val="accent4">
                    <a:lumMod val="10000"/>
                  </a:schemeClr>
                </a:solidFill>
              </a:rPr>
              <a:t> effect there)</a:t>
            </a:r>
          </a:p>
          <a:p>
            <a:pPr>
              <a:defRPr/>
            </a:pPr>
            <a:endParaRPr lang="en-US" sz="1800" dirty="0">
              <a:solidFill>
                <a:schemeClr val="accent4">
                  <a:lumMod val="10000"/>
                </a:schemeClr>
              </a:solidFill>
              <a:latin typeface="+mn-lt"/>
            </a:endParaRPr>
          </a:p>
          <a:p>
            <a:pPr>
              <a:defRPr/>
            </a:pPr>
            <a:r>
              <a:rPr lang="en-US" sz="1800" dirty="0">
                <a:solidFill>
                  <a:schemeClr val="accent4">
                    <a:lumMod val="10000"/>
                  </a:schemeClr>
                </a:solidFill>
                <a:latin typeface="+mn-lt"/>
              </a:rPr>
              <a:t>4. </a:t>
            </a:r>
            <a:r>
              <a:rPr lang="en-US" sz="1800" b="1" dirty="0">
                <a:solidFill>
                  <a:schemeClr val="accent4">
                    <a:lumMod val="10000"/>
                  </a:schemeClr>
                </a:solidFill>
                <a:latin typeface="+mn-lt"/>
              </a:rPr>
              <a:t>Equatorial upwelling </a:t>
            </a:r>
            <a:r>
              <a:rPr lang="en-US" sz="1800" dirty="0">
                <a:solidFill>
                  <a:schemeClr val="accent4">
                    <a:lumMod val="10000"/>
                  </a:schemeClr>
                </a:solidFill>
                <a:latin typeface="+mn-lt"/>
              </a:rPr>
              <a:t>due to (</a:t>
            </a:r>
            <a:r>
              <a:rPr lang="en-US" dirty="0">
                <a:solidFill>
                  <a:schemeClr val="accent4">
                    <a:lumMod val="10000"/>
                  </a:schemeClr>
                </a:solidFill>
              </a:rPr>
              <a:t>a</a:t>
            </a:r>
            <a:r>
              <a:rPr lang="en-US" sz="1800" dirty="0">
                <a:solidFill>
                  <a:schemeClr val="accent4">
                    <a:lumMod val="10000"/>
                  </a:schemeClr>
                </a:solidFill>
                <a:latin typeface="+mn-lt"/>
              </a:rPr>
              <a:t>) Ekman divergence and (b) the westward surface flow</a:t>
            </a:r>
          </a:p>
          <a:p>
            <a:pPr>
              <a:defRPr/>
            </a:pPr>
            <a:endParaRPr lang="en-US" dirty="0">
              <a:solidFill>
                <a:schemeClr val="accent4">
                  <a:lumMod val="10000"/>
                </a:schemeClr>
              </a:solidFill>
            </a:endParaRPr>
          </a:p>
          <a:p>
            <a:pPr>
              <a:defRPr/>
            </a:pPr>
            <a:r>
              <a:rPr lang="en-US" sz="1800" dirty="0">
                <a:solidFill>
                  <a:schemeClr val="accent4">
                    <a:lumMod val="10000"/>
                  </a:schemeClr>
                </a:solidFill>
                <a:latin typeface="+mn-lt"/>
              </a:rPr>
              <a:t>5. As a result of (b), </a:t>
            </a:r>
            <a:r>
              <a:rPr lang="en-US" sz="1800" b="1" dirty="0">
                <a:solidFill>
                  <a:schemeClr val="accent4">
                    <a:lumMod val="10000"/>
                  </a:schemeClr>
                </a:solidFill>
                <a:latin typeface="+mn-lt"/>
              </a:rPr>
              <a:t>thermocline is tilted: </a:t>
            </a:r>
            <a:r>
              <a:rPr lang="en-US" sz="1800" dirty="0">
                <a:solidFill>
                  <a:schemeClr val="accent4">
                    <a:lumMod val="10000"/>
                  </a:schemeClr>
                </a:solidFill>
                <a:latin typeface="+mn-lt"/>
              </a:rPr>
              <a:t>shallower in the eastern margin</a:t>
            </a:r>
          </a:p>
        </p:txBody>
      </p:sp>
      <p:grpSp>
        <p:nvGrpSpPr>
          <p:cNvPr id="2" name="Group 9"/>
          <p:cNvGrpSpPr>
            <a:grpSpLocks/>
          </p:cNvGrpSpPr>
          <p:nvPr/>
        </p:nvGrpSpPr>
        <p:grpSpPr bwMode="auto">
          <a:xfrm>
            <a:off x="304800" y="2362200"/>
            <a:ext cx="5105400" cy="461963"/>
            <a:chOff x="304800" y="2362200"/>
            <a:chExt cx="5105400" cy="461665"/>
          </a:xfrm>
        </p:grpSpPr>
        <p:sp>
          <p:nvSpPr>
            <p:cNvPr id="24586" name="TextBox 7"/>
            <p:cNvSpPr txBox="1">
              <a:spLocks noChangeArrowheads="1"/>
            </p:cNvSpPr>
            <p:nvPr/>
          </p:nvSpPr>
          <p:spPr bwMode="auto">
            <a:xfrm>
              <a:off x="304800" y="2362200"/>
              <a:ext cx="2209800" cy="461665"/>
            </a:xfrm>
            <a:prstGeom prst="rect">
              <a:avLst/>
            </a:prstGeom>
            <a:noFill/>
            <a:ln w="9525">
              <a:noFill/>
              <a:miter lim="800000"/>
              <a:headEnd/>
              <a:tailEnd/>
            </a:ln>
          </p:spPr>
          <p:txBody>
            <a:bodyPr>
              <a:prstTxWarp prst="textNoShape">
                <a:avLst/>
              </a:prstTxWarp>
              <a:spAutoFit/>
            </a:bodyPr>
            <a:lstStyle/>
            <a:p>
              <a:r>
                <a:rPr lang="en-US">
                  <a:solidFill>
                    <a:srgbClr val="FF0000"/>
                  </a:solidFill>
                </a:rPr>
                <a:t>Warm pool</a:t>
              </a:r>
            </a:p>
          </p:txBody>
        </p:sp>
        <p:sp>
          <p:nvSpPr>
            <p:cNvPr id="24587" name="TextBox 8"/>
            <p:cNvSpPr txBox="1">
              <a:spLocks noChangeArrowheads="1"/>
            </p:cNvSpPr>
            <p:nvPr/>
          </p:nvSpPr>
          <p:spPr bwMode="auto">
            <a:xfrm>
              <a:off x="3429000" y="2362200"/>
              <a:ext cx="1981200" cy="457200"/>
            </a:xfrm>
            <a:prstGeom prst="rect">
              <a:avLst/>
            </a:prstGeom>
            <a:noFill/>
            <a:ln w="9525">
              <a:noFill/>
              <a:miter lim="800000"/>
              <a:headEnd/>
              <a:tailEnd/>
            </a:ln>
          </p:spPr>
          <p:txBody>
            <a:bodyPr>
              <a:prstTxWarp prst="textNoShape">
                <a:avLst/>
              </a:prstTxWarp>
              <a:spAutoFit/>
            </a:bodyPr>
            <a:lstStyle/>
            <a:p>
              <a:r>
                <a:rPr lang="en-US">
                  <a:solidFill>
                    <a:srgbClr val="0000FF"/>
                  </a:solidFill>
                </a:rPr>
                <a:t>Cold tongue</a:t>
              </a:r>
            </a:p>
          </p:txBody>
        </p:sp>
      </p:grpSp>
    </p:spTree>
    <p:extLst>
      <p:ext uri="{BB962C8B-B14F-4D97-AF65-F5344CB8AC3E}">
        <p14:creationId xmlns:p14="http://schemas.microsoft.com/office/powerpoint/2010/main" val="25094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83270"/>
            <a:ext cx="4176294" cy="4525963"/>
          </a:xfrm>
        </p:spPr>
        <p:txBody>
          <a:bodyPr>
            <a:normAutofit/>
          </a:bodyPr>
          <a:lstStyle/>
          <a:p>
            <a:r>
              <a:rPr lang="en-US" sz="2400" dirty="0"/>
              <a:t>Suarez and </a:t>
            </a:r>
            <a:r>
              <a:rPr lang="en-US" sz="2400" dirty="0" err="1"/>
              <a:t>Shopf</a:t>
            </a:r>
            <a:r>
              <a:rPr lang="en-US" sz="2400" dirty="0"/>
              <a:t> (1988)</a:t>
            </a:r>
          </a:p>
          <a:p>
            <a:r>
              <a:rPr lang="en-US" sz="2400" dirty="0"/>
              <a:t>Delayed, negative feedback = </a:t>
            </a:r>
            <a:r>
              <a:rPr lang="en-US" sz="2400" dirty="0" err="1"/>
              <a:t>Rossby</a:t>
            </a:r>
            <a:r>
              <a:rPr lang="en-US" sz="2400" dirty="0"/>
              <a:t> wave</a:t>
            </a:r>
          </a:p>
          <a:p>
            <a:endParaRPr lang="en-US" sz="2400" dirty="0"/>
          </a:p>
          <a:p>
            <a:r>
              <a:rPr lang="en-US" sz="2400" dirty="0">
                <a:sym typeface="Wingdings"/>
              </a:rPr>
              <a:t>Stability analysis/numerical calculation show that the typical period is several times the delay.  </a:t>
            </a:r>
            <a:endParaRPr lang="en-US" sz="2400" dirty="0"/>
          </a:p>
        </p:txBody>
      </p:sp>
      <p:pic>
        <p:nvPicPr>
          <p:cNvPr id="4" name="Picture 3" descr="Screenshot 2014-11-12 20.42.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270" y="513338"/>
            <a:ext cx="5263826" cy="885504"/>
          </a:xfrm>
          <a:prstGeom prst="rect">
            <a:avLst/>
          </a:prstGeom>
        </p:spPr>
      </p:pic>
      <p:pic>
        <p:nvPicPr>
          <p:cNvPr id="5" name="Picture 4" descr="Screenshot 2014-11-12 21.00.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952" y="1533218"/>
            <a:ext cx="3746357" cy="5210364"/>
          </a:xfrm>
          <a:prstGeom prst="rect">
            <a:avLst/>
          </a:prstGeom>
        </p:spPr>
      </p:pic>
    </p:spTree>
    <p:extLst>
      <p:ext uri="{BB962C8B-B14F-4D97-AF65-F5344CB8AC3E}">
        <p14:creationId xmlns:p14="http://schemas.microsoft.com/office/powerpoint/2010/main" val="2005092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122"/>
            <a:ext cx="8229600" cy="457645"/>
          </a:xfrm>
        </p:spPr>
        <p:txBody>
          <a:bodyPr>
            <a:noAutofit/>
          </a:bodyPr>
          <a:lstStyle/>
          <a:p>
            <a:r>
              <a:rPr lang="en-US" sz="3600" dirty="0"/>
              <a:t>Hypothesis 2: Recharge oscillator theory</a:t>
            </a:r>
          </a:p>
        </p:txBody>
      </p:sp>
      <p:sp>
        <p:nvSpPr>
          <p:cNvPr id="3" name="Content Placeholder 2"/>
          <p:cNvSpPr>
            <a:spLocks noGrp="1"/>
          </p:cNvSpPr>
          <p:nvPr>
            <p:ph idx="1"/>
          </p:nvPr>
        </p:nvSpPr>
        <p:spPr>
          <a:xfrm>
            <a:off x="457200" y="1116329"/>
            <a:ext cx="8229600" cy="4895415"/>
          </a:xfrm>
        </p:spPr>
        <p:txBody>
          <a:bodyPr>
            <a:normAutofit/>
          </a:bodyPr>
          <a:lstStyle/>
          <a:p>
            <a:r>
              <a:rPr lang="en-US" sz="2400" dirty="0"/>
              <a:t>Jin (1997) put forward the theory, </a:t>
            </a:r>
            <a:r>
              <a:rPr lang="en-US" sz="2400" dirty="0" err="1"/>
              <a:t>Meinen</a:t>
            </a:r>
            <a:r>
              <a:rPr lang="en-US" sz="2400" dirty="0"/>
              <a:t> and </a:t>
            </a:r>
            <a:r>
              <a:rPr lang="en-US" sz="2400" dirty="0" err="1"/>
              <a:t>McPhaden</a:t>
            </a:r>
            <a:r>
              <a:rPr lang="en-US" sz="2400" dirty="0"/>
              <a:t> (2000) showed it with observation</a:t>
            </a:r>
          </a:p>
        </p:txBody>
      </p:sp>
      <p:pic>
        <p:nvPicPr>
          <p:cNvPr id="4" name="Picture 3" descr="Screenshot 2014-11-12 21.29.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070" y="1975295"/>
            <a:ext cx="6203860" cy="4775570"/>
          </a:xfrm>
          <a:prstGeom prst="rect">
            <a:avLst/>
          </a:prstGeom>
        </p:spPr>
      </p:pic>
    </p:spTree>
    <p:extLst>
      <p:ext uri="{BB962C8B-B14F-4D97-AF65-F5344CB8AC3E}">
        <p14:creationId xmlns:p14="http://schemas.microsoft.com/office/powerpoint/2010/main" val="3363913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9087"/>
          </a:xfrm>
        </p:spPr>
        <p:txBody>
          <a:bodyPr>
            <a:normAutofit fontScale="90000"/>
          </a:bodyPr>
          <a:lstStyle/>
          <a:p>
            <a:r>
              <a:rPr lang="en-US" dirty="0"/>
              <a:t>Recharge oscillator theory</a:t>
            </a:r>
          </a:p>
        </p:txBody>
      </p:sp>
      <p:sp>
        <p:nvSpPr>
          <p:cNvPr id="3" name="Content Placeholder 2"/>
          <p:cNvSpPr>
            <a:spLocks noGrp="1"/>
          </p:cNvSpPr>
          <p:nvPr>
            <p:ph idx="1"/>
          </p:nvPr>
        </p:nvSpPr>
        <p:spPr>
          <a:xfrm>
            <a:off x="457200" y="1098424"/>
            <a:ext cx="8229600" cy="5027740"/>
          </a:xfrm>
        </p:spPr>
        <p:txBody>
          <a:bodyPr>
            <a:normAutofit fontScale="92500" lnSpcReduction="20000"/>
          </a:bodyPr>
          <a:lstStyle/>
          <a:p>
            <a:r>
              <a:rPr lang="en-US" sz="2400" dirty="0"/>
              <a:t>1. During the El-Nino condition, trade wind is weaker (equivalent of anomalous westerly wind)</a:t>
            </a:r>
          </a:p>
          <a:p>
            <a:endParaRPr lang="en-US" sz="2400" dirty="0"/>
          </a:p>
          <a:p>
            <a:r>
              <a:rPr lang="en-US" sz="2400" dirty="0"/>
              <a:t>2. Sverdrup circulation gradually discharges warm water under the equator to off-equatorial regions</a:t>
            </a:r>
          </a:p>
          <a:p>
            <a:endParaRPr lang="en-US" sz="2400" dirty="0"/>
          </a:p>
          <a:p>
            <a:r>
              <a:rPr lang="en-US" sz="2400" dirty="0"/>
              <a:t>3. Ocean heat content decreases under the equator, leading to a shallower thermocline depth </a:t>
            </a:r>
            <a:r>
              <a:rPr lang="en-US" sz="2400" dirty="0">
                <a:sym typeface="Wingdings"/>
              </a:rPr>
              <a:t> cooler SST</a:t>
            </a:r>
            <a:endParaRPr lang="en-US" sz="2400" dirty="0"/>
          </a:p>
          <a:p>
            <a:endParaRPr lang="en-US" sz="2400" dirty="0"/>
          </a:p>
          <a:p>
            <a:r>
              <a:rPr lang="en-US" sz="2400" dirty="0"/>
              <a:t>4. Cooler SST initiates La Nina condition. Stronger trade wind. </a:t>
            </a:r>
          </a:p>
          <a:p>
            <a:endParaRPr lang="en-US" sz="2400" dirty="0"/>
          </a:p>
          <a:p>
            <a:r>
              <a:rPr lang="en-US" sz="2400" dirty="0"/>
              <a:t>5. Sverdrup circulation gradually recharges warm water under the equator from off-equatorial regions </a:t>
            </a:r>
            <a:r>
              <a:rPr lang="en-US" sz="2400" dirty="0">
                <a:sym typeface="Wingdings"/>
              </a:rPr>
              <a:t> deeper thermocline</a:t>
            </a:r>
            <a:endParaRPr lang="en-US" sz="2400" dirty="0"/>
          </a:p>
          <a:p>
            <a:endParaRPr lang="en-US" sz="2400" dirty="0"/>
          </a:p>
          <a:p>
            <a:r>
              <a:rPr lang="en-US" sz="2400" dirty="0"/>
              <a:t>6. Deeper thermocline </a:t>
            </a:r>
            <a:r>
              <a:rPr lang="en-US" sz="2400" dirty="0">
                <a:sym typeface="Wingdings"/>
              </a:rPr>
              <a:t> Warmer SST  El Nino returns. </a:t>
            </a:r>
            <a:endParaRPr lang="en-US" sz="2400" dirty="0"/>
          </a:p>
        </p:txBody>
      </p:sp>
    </p:spTree>
    <p:extLst>
      <p:ext uri="{BB962C8B-B14F-4D97-AF65-F5344CB8AC3E}">
        <p14:creationId xmlns:p14="http://schemas.microsoft.com/office/powerpoint/2010/main" val="3963102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1971"/>
          </a:xfrm>
        </p:spPr>
        <p:txBody>
          <a:bodyPr>
            <a:normAutofit fontScale="90000"/>
          </a:bodyPr>
          <a:lstStyle/>
          <a:p>
            <a:r>
              <a:rPr lang="en-US" dirty="0"/>
              <a:t>On irregularity</a:t>
            </a:r>
            <a:endParaRPr lang="en-US" sz="3600" dirty="0"/>
          </a:p>
        </p:txBody>
      </p:sp>
      <p:sp>
        <p:nvSpPr>
          <p:cNvPr id="3" name="Content Placeholder 2"/>
          <p:cNvSpPr>
            <a:spLocks noGrp="1"/>
          </p:cNvSpPr>
          <p:nvPr>
            <p:ph idx="1"/>
          </p:nvPr>
        </p:nvSpPr>
        <p:spPr>
          <a:xfrm>
            <a:off x="514942" y="1041216"/>
            <a:ext cx="8229600" cy="5084948"/>
          </a:xfrm>
        </p:spPr>
        <p:txBody>
          <a:bodyPr>
            <a:normAutofit/>
          </a:bodyPr>
          <a:lstStyle/>
          <a:p>
            <a:r>
              <a:rPr lang="en-US" sz="2800" dirty="0"/>
              <a:t>Data (e.g. Nino3.4) shows that ENSO irregular</a:t>
            </a:r>
            <a:endParaRPr lang="en-US" sz="2400" dirty="0"/>
          </a:p>
        </p:txBody>
      </p:sp>
      <p:pic>
        <p:nvPicPr>
          <p:cNvPr id="4" name="Picture 3" descr="Screenshot 2014-11-12 21.46.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603" y="1723692"/>
            <a:ext cx="7216794" cy="1859998"/>
          </a:xfrm>
          <a:prstGeom prst="rect">
            <a:avLst/>
          </a:prstGeom>
        </p:spPr>
      </p:pic>
      <p:sp>
        <p:nvSpPr>
          <p:cNvPr id="5" name="TextBox 4"/>
          <p:cNvSpPr txBox="1"/>
          <p:nvPr/>
        </p:nvSpPr>
        <p:spPr>
          <a:xfrm>
            <a:off x="649976" y="3827301"/>
            <a:ext cx="7719110" cy="2677656"/>
          </a:xfrm>
          <a:prstGeom prst="rect">
            <a:avLst/>
          </a:prstGeom>
          <a:noFill/>
        </p:spPr>
        <p:txBody>
          <a:bodyPr wrap="square" rtlCol="0">
            <a:spAutoFit/>
          </a:bodyPr>
          <a:lstStyle/>
          <a:p>
            <a:r>
              <a:rPr lang="en-US" sz="2800" dirty="0"/>
              <a:t>On average, El-Nino event occurs every 3-7 years, and each event lasts 12-18 months. But the ENSO cycles are irregular and difficult to predict. Simple theory predicts self-sustained oscillation (e.g. delayed oscillator/recharge oscillator theory) with a consistent amplitude and periodicity. Reality is not.  </a:t>
            </a:r>
          </a:p>
        </p:txBody>
      </p:sp>
    </p:spTree>
    <p:extLst>
      <p:ext uri="{BB962C8B-B14F-4D97-AF65-F5344CB8AC3E}">
        <p14:creationId xmlns:p14="http://schemas.microsoft.com/office/powerpoint/2010/main" val="2179050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Issues with coupling mechanism</a:t>
            </a:r>
          </a:p>
        </p:txBody>
      </p:sp>
      <p:sp>
        <p:nvSpPr>
          <p:cNvPr id="3" name="Content Placeholder 2"/>
          <p:cNvSpPr>
            <a:spLocks noGrp="1"/>
          </p:cNvSpPr>
          <p:nvPr>
            <p:ph idx="1"/>
          </p:nvPr>
        </p:nvSpPr>
        <p:spPr>
          <a:xfrm>
            <a:off x="457200" y="1144192"/>
            <a:ext cx="8229600" cy="4981971"/>
          </a:xfrm>
        </p:spPr>
        <p:txBody>
          <a:bodyPr>
            <a:normAutofit/>
          </a:bodyPr>
          <a:lstStyle/>
          <a:p>
            <a:r>
              <a:rPr lang="en-US" sz="2400" dirty="0"/>
              <a:t>Atmospheric trade wind driven by SST</a:t>
            </a:r>
          </a:p>
          <a:p>
            <a:r>
              <a:rPr lang="en-US" sz="2400" dirty="0"/>
              <a:t>Thermocline tilt driven by the trade wind</a:t>
            </a:r>
          </a:p>
          <a:p>
            <a:r>
              <a:rPr lang="en-US" sz="2400" dirty="0"/>
              <a:t>SST change driven by the thermocline tilt</a:t>
            </a:r>
          </a:p>
          <a:p>
            <a:r>
              <a:rPr lang="en-US" sz="2400" dirty="0"/>
              <a:t>Generation of propagation of the equatorial waves</a:t>
            </a:r>
          </a:p>
          <a:p>
            <a:endParaRPr lang="en-US" sz="2400" dirty="0"/>
          </a:p>
          <a:p>
            <a:r>
              <a:rPr lang="en-US" sz="2400" dirty="0"/>
              <a:t>Simple models (delayed oscillator, recharge oscillator) assumes strong, consistent coupling to reproduce the oscillatory behavior. If any one of couplings becomes weak, oscillation may dampen and the system may require external energy input </a:t>
            </a:r>
            <a:r>
              <a:rPr lang="en-US" sz="2400" dirty="0">
                <a:sym typeface="Wingdings"/>
              </a:rPr>
              <a:t> source of irregularity. Also the coupling strength may change seasonally. </a:t>
            </a:r>
            <a:endParaRPr lang="en-US" sz="2000" dirty="0"/>
          </a:p>
        </p:txBody>
      </p:sp>
    </p:spTree>
    <p:extLst>
      <p:ext uri="{BB962C8B-B14F-4D97-AF65-F5344CB8AC3E}">
        <p14:creationId xmlns:p14="http://schemas.microsoft.com/office/powerpoint/2010/main" val="619255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ENSO theory: feedback</a:t>
            </a:r>
          </a:p>
        </p:txBody>
      </p:sp>
      <p:sp>
        <p:nvSpPr>
          <p:cNvPr id="3" name="Content Placeholder 2"/>
          <p:cNvSpPr>
            <a:spLocks noGrp="1"/>
          </p:cNvSpPr>
          <p:nvPr>
            <p:ph idx="1"/>
          </p:nvPr>
        </p:nvSpPr>
        <p:spPr>
          <a:xfrm>
            <a:off x="457200" y="1377862"/>
            <a:ext cx="8229600" cy="5099137"/>
          </a:xfrm>
        </p:spPr>
        <p:txBody>
          <a:bodyPr>
            <a:normAutofit/>
          </a:bodyPr>
          <a:lstStyle/>
          <a:p>
            <a:r>
              <a:rPr lang="en-US" sz="2400" dirty="0"/>
              <a:t>Besides the </a:t>
            </a:r>
            <a:r>
              <a:rPr lang="en-US" sz="2400" dirty="0" err="1"/>
              <a:t>Bjerknes</a:t>
            </a:r>
            <a:r>
              <a:rPr lang="en-US" sz="2400" dirty="0"/>
              <a:t> feedback, what other climate feedbacks are there?</a:t>
            </a:r>
            <a:endParaRPr lang="en-US" sz="2400" dirty="0">
              <a:sym typeface="Wingdings"/>
            </a:endParaRPr>
          </a:p>
          <a:p>
            <a:r>
              <a:rPr lang="en-US" sz="2400" dirty="0">
                <a:sym typeface="Wingdings"/>
              </a:rPr>
              <a:t>In another words, what is the mechanism behind the tropical climate variability and ENSO cycles?</a:t>
            </a:r>
          </a:p>
          <a:p>
            <a:endParaRPr lang="en-US" sz="2400" dirty="0">
              <a:sym typeface="Wingdings"/>
            </a:endParaRPr>
          </a:p>
          <a:p>
            <a:r>
              <a:rPr lang="en-US" sz="2400" dirty="0">
                <a:sym typeface="Wingdings"/>
              </a:rPr>
              <a:t>WES feedback (Wind-Evaporation-SST feedback)</a:t>
            </a:r>
          </a:p>
          <a:p>
            <a:r>
              <a:rPr lang="en-US" sz="2400" dirty="0">
                <a:sym typeface="Wingdings"/>
              </a:rPr>
              <a:t>Cloud Feedback</a:t>
            </a:r>
          </a:p>
          <a:p>
            <a:endParaRPr lang="en-US" sz="2400" dirty="0">
              <a:sym typeface="Wingdings"/>
            </a:endParaRPr>
          </a:p>
        </p:txBody>
      </p:sp>
    </p:spTree>
    <p:extLst>
      <p:ext uri="{BB962C8B-B14F-4D97-AF65-F5344CB8AC3E}">
        <p14:creationId xmlns:p14="http://schemas.microsoft.com/office/powerpoint/2010/main" val="2117922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WES feedback</a:t>
            </a:r>
          </a:p>
        </p:txBody>
      </p:sp>
      <p:sp>
        <p:nvSpPr>
          <p:cNvPr id="4" name="Content Placeholder 3"/>
          <p:cNvSpPr>
            <a:spLocks noGrp="1"/>
          </p:cNvSpPr>
          <p:nvPr>
            <p:ph idx="1"/>
          </p:nvPr>
        </p:nvSpPr>
        <p:spPr>
          <a:xfrm>
            <a:off x="457200" y="1035698"/>
            <a:ext cx="8229600" cy="5090465"/>
          </a:xfrm>
        </p:spPr>
        <p:txBody>
          <a:bodyPr>
            <a:normAutofit/>
          </a:bodyPr>
          <a:lstStyle/>
          <a:p>
            <a:r>
              <a:rPr lang="en-US" sz="2800" dirty="0"/>
              <a:t>Wind </a:t>
            </a:r>
            <a:r>
              <a:rPr lang="mr-IN" sz="2800" dirty="0"/>
              <a:t>–</a:t>
            </a:r>
            <a:r>
              <a:rPr lang="en-US" sz="2800" dirty="0"/>
              <a:t> Evaporation </a:t>
            </a:r>
            <a:r>
              <a:rPr lang="mr-IN" sz="2800" dirty="0"/>
              <a:t>–</a:t>
            </a:r>
            <a:r>
              <a:rPr lang="en-US" sz="2800" dirty="0"/>
              <a:t> SST (WES) feedback, </a:t>
            </a:r>
            <a:r>
              <a:rPr lang="en-US" sz="2800" dirty="0" err="1"/>
              <a:t>Xie</a:t>
            </a:r>
            <a:r>
              <a:rPr lang="en-US" sz="2800" dirty="0"/>
              <a:t> and Philander (1994)</a:t>
            </a:r>
          </a:p>
          <a:p>
            <a:pPr lvl="1"/>
            <a:r>
              <a:rPr lang="en-US" sz="2400" dirty="0"/>
              <a:t>Thermodynamic coupling; exists in Atlantic and Pacific</a:t>
            </a:r>
          </a:p>
          <a:p>
            <a:pPr lvl="1"/>
            <a:r>
              <a:rPr lang="en-US" sz="2400" dirty="0"/>
              <a:t>Weaker wind </a:t>
            </a:r>
            <a:r>
              <a:rPr lang="en-US" sz="2400" dirty="0">
                <a:sym typeface="Wingdings"/>
              </a:rPr>
              <a:t> Less evaporation  Warmer SST</a:t>
            </a:r>
          </a:p>
          <a:p>
            <a:pPr lvl="1"/>
            <a:r>
              <a:rPr lang="en-US" sz="2400" dirty="0">
                <a:sym typeface="Wingdings"/>
              </a:rPr>
              <a:t>Stronger wind  More evaporation  Cooler SST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395" y="3580930"/>
            <a:ext cx="6137210" cy="2815074"/>
          </a:xfrm>
          <a:prstGeom prst="rect">
            <a:avLst/>
          </a:prstGeom>
        </p:spPr>
      </p:pic>
    </p:spTree>
    <p:extLst>
      <p:ext uri="{BB962C8B-B14F-4D97-AF65-F5344CB8AC3E}">
        <p14:creationId xmlns:p14="http://schemas.microsoft.com/office/powerpoint/2010/main" val="2104368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WES feedback</a:t>
            </a:r>
          </a:p>
        </p:txBody>
      </p:sp>
      <p:sp>
        <p:nvSpPr>
          <p:cNvPr id="4" name="Content Placeholder 3"/>
          <p:cNvSpPr>
            <a:spLocks noGrp="1"/>
          </p:cNvSpPr>
          <p:nvPr>
            <p:ph idx="1"/>
          </p:nvPr>
        </p:nvSpPr>
        <p:spPr>
          <a:xfrm>
            <a:off x="457200" y="1035698"/>
            <a:ext cx="8229600" cy="5090465"/>
          </a:xfrm>
        </p:spPr>
        <p:txBody>
          <a:bodyPr>
            <a:normAutofit/>
          </a:bodyPr>
          <a:lstStyle/>
          <a:p>
            <a:r>
              <a:rPr lang="en-US" sz="2800" dirty="0"/>
              <a:t>Wind </a:t>
            </a:r>
            <a:r>
              <a:rPr lang="mr-IN" sz="2800" dirty="0"/>
              <a:t>–</a:t>
            </a:r>
            <a:r>
              <a:rPr lang="en-US" sz="2800" dirty="0"/>
              <a:t> Evaporation </a:t>
            </a:r>
            <a:r>
              <a:rPr lang="mr-IN" sz="2800" dirty="0"/>
              <a:t>–</a:t>
            </a:r>
            <a:r>
              <a:rPr lang="en-US" sz="2800" dirty="0"/>
              <a:t> SST (WES) feedback, </a:t>
            </a:r>
            <a:r>
              <a:rPr lang="en-US" sz="2800" dirty="0" err="1"/>
              <a:t>Xie</a:t>
            </a:r>
            <a:r>
              <a:rPr lang="en-US" sz="2800" dirty="0"/>
              <a:t> and Philander (1994)</a:t>
            </a:r>
          </a:p>
          <a:p>
            <a:pPr lvl="1"/>
            <a:r>
              <a:rPr lang="en-US" sz="2400" dirty="0"/>
              <a:t>Thermodynamic coupling; exists in Atlantic and Pacific</a:t>
            </a:r>
          </a:p>
          <a:p>
            <a:pPr lvl="1"/>
            <a:r>
              <a:rPr lang="en-US" sz="2400" dirty="0"/>
              <a:t>Weaker wind </a:t>
            </a:r>
            <a:r>
              <a:rPr lang="en-US" sz="2400" dirty="0">
                <a:sym typeface="Wingdings"/>
              </a:rPr>
              <a:t> Less evaporation  Warmer SST</a:t>
            </a:r>
          </a:p>
          <a:p>
            <a:pPr lvl="1"/>
            <a:r>
              <a:rPr lang="en-US" sz="2400" dirty="0">
                <a:sym typeface="Wingdings"/>
              </a:rPr>
              <a:t>Stronger wind  More evaporation  Cooler SST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906" y="3580930"/>
            <a:ext cx="5960188" cy="2901209"/>
          </a:xfrm>
          <a:prstGeom prst="rect">
            <a:avLst/>
          </a:prstGeom>
        </p:spPr>
      </p:pic>
    </p:spTree>
    <p:extLst>
      <p:ext uri="{BB962C8B-B14F-4D97-AF65-F5344CB8AC3E}">
        <p14:creationId xmlns:p14="http://schemas.microsoft.com/office/powerpoint/2010/main" val="749395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WES feedback</a:t>
            </a:r>
          </a:p>
        </p:txBody>
      </p:sp>
      <p:sp>
        <p:nvSpPr>
          <p:cNvPr id="4" name="Content Placeholder 3"/>
          <p:cNvSpPr>
            <a:spLocks noGrp="1"/>
          </p:cNvSpPr>
          <p:nvPr>
            <p:ph idx="1"/>
          </p:nvPr>
        </p:nvSpPr>
        <p:spPr>
          <a:xfrm>
            <a:off x="457200" y="1035698"/>
            <a:ext cx="8229600" cy="5090465"/>
          </a:xfrm>
        </p:spPr>
        <p:txBody>
          <a:bodyPr>
            <a:normAutofit/>
          </a:bodyPr>
          <a:lstStyle/>
          <a:p>
            <a:r>
              <a:rPr lang="en-US" sz="2800" dirty="0"/>
              <a:t>Wind </a:t>
            </a:r>
            <a:r>
              <a:rPr lang="mr-IN" sz="2800" dirty="0"/>
              <a:t>–</a:t>
            </a:r>
            <a:r>
              <a:rPr lang="en-US" sz="2800" dirty="0"/>
              <a:t> Evaporation </a:t>
            </a:r>
            <a:r>
              <a:rPr lang="mr-IN" sz="2800" dirty="0"/>
              <a:t>–</a:t>
            </a:r>
            <a:r>
              <a:rPr lang="en-US" sz="2800" dirty="0"/>
              <a:t> SST (WES) feedback, </a:t>
            </a:r>
            <a:r>
              <a:rPr lang="en-US" sz="2800" dirty="0" err="1"/>
              <a:t>Xie</a:t>
            </a:r>
            <a:r>
              <a:rPr lang="en-US" sz="2800" dirty="0"/>
              <a:t> and Philander (1994)</a:t>
            </a:r>
          </a:p>
          <a:p>
            <a:pPr lvl="1"/>
            <a:r>
              <a:rPr lang="en-US" sz="2400" dirty="0"/>
              <a:t>Thermodynamic coupling; exists in Atlantic and Pacific</a:t>
            </a:r>
          </a:p>
          <a:p>
            <a:pPr lvl="1"/>
            <a:r>
              <a:rPr lang="en-US" sz="2400" dirty="0"/>
              <a:t>Weaker wind </a:t>
            </a:r>
            <a:r>
              <a:rPr lang="en-US" sz="2400" dirty="0">
                <a:sym typeface="Wingdings"/>
              </a:rPr>
              <a:t> Less evaporation  Warmer SST</a:t>
            </a:r>
          </a:p>
          <a:p>
            <a:pPr lvl="1"/>
            <a:r>
              <a:rPr lang="en-US" sz="2400" dirty="0">
                <a:sym typeface="Wingdings"/>
              </a:rPr>
              <a:t>Stronger wind  More evaporation  Cooler SST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209" y="3580930"/>
            <a:ext cx="5879582" cy="2840503"/>
          </a:xfrm>
          <a:prstGeom prst="rect">
            <a:avLst/>
          </a:prstGeom>
        </p:spPr>
      </p:pic>
    </p:spTree>
    <p:extLst>
      <p:ext uri="{BB962C8B-B14F-4D97-AF65-F5344CB8AC3E}">
        <p14:creationId xmlns:p14="http://schemas.microsoft.com/office/powerpoint/2010/main" val="1023940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“Zonal Mode” and “Meridional Mode”</a:t>
            </a:r>
          </a:p>
        </p:txBody>
      </p:sp>
      <p:sp>
        <p:nvSpPr>
          <p:cNvPr id="4" name="Content Placeholder 3"/>
          <p:cNvSpPr>
            <a:spLocks noGrp="1"/>
          </p:cNvSpPr>
          <p:nvPr>
            <p:ph idx="1"/>
          </p:nvPr>
        </p:nvSpPr>
        <p:spPr>
          <a:xfrm>
            <a:off x="457200" y="1035698"/>
            <a:ext cx="8229600" cy="5090465"/>
          </a:xfrm>
        </p:spPr>
        <p:txBody>
          <a:bodyPr>
            <a:normAutofit/>
          </a:bodyPr>
          <a:lstStyle/>
          <a:p>
            <a:r>
              <a:rPr lang="en-US" sz="2800" b="1" dirty="0"/>
              <a:t>Zonal Mode</a:t>
            </a:r>
            <a:r>
              <a:rPr lang="en-US" sz="2800" dirty="0"/>
              <a:t> </a:t>
            </a:r>
            <a:r>
              <a:rPr lang="en-US" sz="2400" dirty="0"/>
              <a:t>refers to the SST variability associated with ENSO, primarily reflecting the </a:t>
            </a:r>
            <a:r>
              <a:rPr lang="en-US" sz="2400" dirty="0" err="1"/>
              <a:t>Bjerknes</a:t>
            </a:r>
            <a:r>
              <a:rPr lang="en-US" sz="2400" dirty="0"/>
              <a:t> feedback</a:t>
            </a:r>
          </a:p>
          <a:p>
            <a:r>
              <a:rPr lang="en-US" sz="2800" b="1" dirty="0"/>
              <a:t>Meridional Mode</a:t>
            </a:r>
            <a:r>
              <a:rPr lang="en-US" sz="2800" dirty="0"/>
              <a:t> </a:t>
            </a:r>
            <a:r>
              <a:rPr lang="en-US" sz="2400" dirty="0"/>
              <a:t>refers to the SST variability associated with the WES feedback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3" y="3174201"/>
            <a:ext cx="8414657" cy="3458567"/>
          </a:xfrm>
          <a:prstGeom prst="rect">
            <a:avLst/>
          </a:prstGeom>
        </p:spPr>
      </p:pic>
      <p:sp>
        <p:nvSpPr>
          <p:cNvPr id="6" name="TextBox 5"/>
          <p:cNvSpPr txBox="1"/>
          <p:nvPr/>
        </p:nvSpPr>
        <p:spPr>
          <a:xfrm>
            <a:off x="5131837" y="6338043"/>
            <a:ext cx="3881535" cy="369332"/>
          </a:xfrm>
          <a:prstGeom prst="rect">
            <a:avLst/>
          </a:prstGeom>
          <a:noFill/>
        </p:spPr>
        <p:txBody>
          <a:bodyPr wrap="square" rtlCol="0">
            <a:spAutoFit/>
          </a:bodyPr>
          <a:lstStyle/>
          <a:p>
            <a:r>
              <a:rPr lang="en-US" dirty="0" err="1"/>
              <a:t>Xie</a:t>
            </a:r>
            <a:r>
              <a:rPr lang="en-US" dirty="0"/>
              <a:t> (1999) GRL</a:t>
            </a:r>
          </a:p>
        </p:txBody>
      </p:sp>
      <p:sp>
        <p:nvSpPr>
          <p:cNvPr id="7" name="TextBox 6"/>
          <p:cNvSpPr txBox="1"/>
          <p:nvPr/>
        </p:nvSpPr>
        <p:spPr>
          <a:xfrm>
            <a:off x="2611793" y="2962321"/>
            <a:ext cx="2248678" cy="369332"/>
          </a:xfrm>
          <a:prstGeom prst="rect">
            <a:avLst/>
          </a:prstGeom>
          <a:noFill/>
        </p:spPr>
        <p:txBody>
          <a:bodyPr wrap="square" rtlCol="0">
            <a:spAutoFit/>
          </a:bodyPr>
          <a:lstStyle/>
          <a:p>
            <a:r>
              <a:rPr lang="en-US" b="1"/>
              <a:t>Zonal Mode</a:t>
            </a:r>
          </a:p>
        </p:txBody>
      </p:sp>
      <p:sp>
        <p:nvSpPr>
          <p:cNvPr id="8" name="TextBox 7"/>
          <p:cNvSpPr txBox="1"/>
          <p:nvPr/>
        </p:nvSpPr>
        <p:spPr>
          <a:xfrm>
            <a:off x="6077338" y="2959634"/>
            <a:ext cx="2248678" cy="369332"/>
          </a:xfrm>
          <a:prstGeom prst="rect">
            <a:avLst/>
          </a:prstGeom>
          <a:noFill/>
        </p:spPr>
        <p:txBody>
          <a:bodyPr wrap="square" rtlCol="0">
            <a:spAutoFit/>
          </a:bodyPr>
          <a:lstStyle/>
          <a:p>
            <a:r>
              <a:rPr lang="en-US" b="1"/>
              <a:t>Meridional Mode</a:t>
            </a:r>
          </a:p>
        </p:txBody>
      </p:sp>
    </p:spTree>
    <p:extLst>
      <p:ext uri="{BB962C8B-B14F-4D97-AF65-F5344CB8AC3E}">
        <p14:creationId xmlns:p14="http://schemas.microsoft.com/office/powerpoint/2010/main" val="348961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2" y="216238"/>
            <a:ext cx="8229600" cy="1143000"/>
          </a:xfrm>
        </p:spPr>
        <p:txBody>
          <a:bodyPr>
            <a:normAutofit fontScale="90000"/>
          </a:bodyPr>
          <a:lstStyle/>
          <a:p>
            <a:r>
              <a:rPr lang="en-US" dirty="0"/>
              <a:t>Equatorial Pacific SST, SSH and thermocline</a:t>
            </a:r>
          </a:p>
        </p:txBody>
      </p:sp>
      <p:graphicFrame>
        <p:nvGraphicFramePr>
          <p:cNvPr id="3" name="Object 2"/>
          <p:cNvGraphicFramePr>
            <a:graphicFrameLocks noChangeAspect="1"/>
          </p:cNvGraphicFramePr>
          <p:nvPr>
            <p:extLst>
              <p:ext uri="{D42A27DB-BD31-4B8C-83A1-F6EECF244321}">
                <p14:modId xmlns:p14="http://schemas.microsoft.com/office/powerpoint/2010/main" val="2989232304"/>
              </p:ext>
            </p:extLst>
          </p:nvPr>
        </p:nvGraphicFramePr>
        <p:xfrm>
          <a:off x="512396" y="1421409"/>
          <a:ext cx="8266358" cy="5207735"/>
        </p:xfrm>
        <a:graphic>
          <a:graphicData uri="http://schemas.openxmlformats.org/presentationml/2006/ole">
            <mc:AlternateContent xmlns:mc="http://schemas.openxmlformats.org/markup-compatibility/2006">
              <mc:Choice xmlns:v="urn:schemas-microsoft-com:vml" Requires="v">
                <p:oleObj spid="_x0000_s1184" name="Document" r:id="rId3" imgW="5080000" imgH="3200400" progId="Word.Document.12">
                  <p:link updateAutomatic="1"/>
                </p:oleObj>
              </mc:Choice>
              <mc:Fallback>
                <p:oleObj name="Document" r:id="rId3" imgW="5080000" imgH="32004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396" y="1421409"/>
                        <a:ext cx="8266358" cy="5207735"/>
                      </a:xfrm>
                      <a:prstGeom prst="rect">
                        <a:avLst/>
                      </a:prstGeom>
                      <a:noFill/>
                      <a:ln>
                        <a:noFill/>
                      </a:ln>
                      <a:effectLst/>
                    </p:spPr>
                  </p:pic>
                </p:oleObj>
              </mc:Fallback>
            </mc:AlternateContent>
          </a:graphicData>
        </a:graphic>
      </p:graphicFrame>
      <p:sp>
        <p:nvSpPr>
          <p:cNvPr id="4" name="TextBox 3"/>
          <p:cNvSpPr txBox="1"/>
          <p:nvPr/>
        </p:nvSpPr>
        <p:spPr>
          <a:xfrm>
            <a:off x="5941454" y="1008484"/>
            <a:ext cx="2837300" cy="369332"/>
          </a:xfrm>
          <a:prstGeom prst="rect">
            <a:avLst/>
          </a:prstGeom>
          <a:noFill/>
        </p:spPr>
        <p:txBody>
          <a:bodyPr wrap="square" rtlCol="0">
            <a:spAutoFit/>
          </a:bodyPr>
          <a:lstStyle/>
          <a:p>
            <a:r>
              <a:rPr lang="en-US" dirty="0"/>
              <a:t>Normal / La Nina condition</a:t>
            </a:r>
          </a:p>
        </p:txBody>
      </p:sp>
    </p:spTree>
    <p:extLst>
      <p:ext uri="{BB962C8B-B14F-4D97-AF65-F5344CB8AC3E}">
        <p14:creationId xmlns:p14="http://schemas.microsoft.com/office/powerpoint/2010/main" val="1410658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Cloud feedback</a:t>
            </a:r>
          </a:p>
        </p:txBody>
      </p:sp>
      <p:sp>
        <p:nvSpPr>
          <p:cNvPr id="4" name="Content Placeholder 3"/>
          <p:cNvSpPr>
            <a:spLocks noGrp="1"/>
          </p:cNvSpPr>
          <p:nvPr>
            <p:ph idx="1"/>
          </p:nvPr>
        </p:nvSpPr>
        <p:spPr>
          <a:xfrm>
            <a:off x="457200" y="1035698"/>
            <a:ext cx="8416212" cy="5090465"/>
          </a:xfrm>
        </p:spPr>
        <p:txBody>
          <a:bodyPr>
            <a:normAutofit/>
          </a:bodyPr>
          <a:lstStyle/>
          <a:p>
            <a:r>
              <a:rPr lang="en-US" sz="2000" dirty="0"/>
              <a:t>In the tropics, deep convection (cumulonimbus clouds) generally occurs over warm SST (&gt;27C), and cloud cover increases with SST </a:t>
            </a:r>
            <a:r>
              <a:rPr lang="en-US" sz="2000" dirty="0">
                <a:sym typeface="Wingdings"/>
              </a:rPr>
              <a:t> </a:t>
            </a:r>
            <a:r>
              <a:rPr lang="en-US" sz="2000" dirty="0"/>
              <a:t>Dense cloud cover reflects sunlight, cooling the SST (negative feedback).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335" y="2974910"/>
            <a:ext cx="4969329" cy="3786155"/>
          </a:xfrm>
          <a:prstGeom prst="rect">
            <a:avLst/>
          </a:prstGeom>
        </p:spPr>
      </p:pic>
    </p:spTree>
    <p:extLst>
      <p:ext uri="{BB962C8B-B14F-4D97-AF65-F5344CB8AC3E}">
        <p14:creationId xmlns:p14="http://schemas.microsoft.com/office/powerpoint/2010/main" val="439440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Cloud feedback</a:t>
            </a:r>
          </a:p>
        </p:txBody>
      </p:sp>
      <p:sp>
        <p:nvSpPr>
          <p:cNvPr id="4" name="Content Placeholder 3"/>
          <p:cNvSpPr>
            <a:spLocks noGrp="1"/>
          </p:cNvSpPr>
          <p:nvPr>
            <p:ph idx="1"/>
          </p:nvPr>
        </p:nvSpPr>
        <p:spPr>
          <a:xfrm>
            <a:off x="457200" y="1035698"/>
            <a:ext cx="8416212" cy="5090465"/>
          </a:xfrm>
        </p:spPr>
        <p:txBody>
          <a:bodyPr>
            <a:normAutofit/>
          </a:bodyPr>
          <a:lstStyle/>
          <a:p>
            <a:r>
              <a:rPr lang="en-US" sz="2000" dirty="0"/>
              <a:t>In the tropics, deep convection (cumulonimbus clouds) generally occurs over warm SST (&gt;27C), and cloud cover increases with SST </a:t>
            </a:r>
            <a:r>
              <a:rPr lang="en-US" sz="2000" dirty="0">
                <a:sym typeface="Wingdings"/>
              </a:rPr>
              <a:t> </a:t>
            </a:r>
            <a:r>
              <a:rPr lang="en-US" sz="2000" dirty="0"/>
              <a:t>Dense cloud cover reflects sunlight, cooling the SST (negative feedback). </a:t>
            </a:r>
          </a:p>
          <a:p>
            <a:r>
              <a:rPr lang="en-US" sz="2000" dirty="0"/>
              <a:t>Over the cold tongue region, dense shallow (stratus) clouds dominates. Cloud cover decreases with SST. (positive feedback)</a:t>
            </a:r>
          </a:p>
          <a:p>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428" y="2805691"/>
            <a:ext cx="5561045" cy="4052309"/>
          </a:xfrm>
          <a:prstGeom prst="rect">
            <a:avLst/>
          </a:prstGeom>
        </p:spPr>
      </p:pic>
    </p:spTree>
    <p:extLst>
      <p:ext uri="{BB962C8B-B14F-4D97-AF65-F5344CB8AC3E}">
        <p14:creationId xmlns:p14="http://schemas.microsoft.com/office/powerpoint/2010/main" val="408851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Cloud feedback</a:t>
            </a:r>
          </a:p>
        </p:txBody>
      </p:sp>
      <p:sp>
        <p:nvSpPr>
          <p:cNvPr id="4" name="Content Placeholder 3"/>
          <p:cNvSpPr>
            <a:spLocks noGrp="1"/>
          </p:cNvSpPr>
          <p:nvPr>
            <p:ph idx="1"/>
          </p:nvPr>
        </p:nvSpPr>
        <p:spPr>
          <a:xfrm>
            <a:off x="457200" y="1035698"/>
            <a:ext cx="8416212" cy="5090465"/>
          </a:xfrm>
        </p:spPr>
        <p:txBody>
          <a:bodyPr>
            <a:normAutofit/>
          </a:bodyPr>
          <a:lstStyle/>
          <a:p>
            <a:r>
              <a:rPr lang="en-US" sz="2000" dirty="0"/>
              <a:t>In the tropics, deep convection (cumulonimbus clouds) generally occurs over warm SST (&gt;27C), and cloud cover increases with SST </a:t>
            </a:r>
            <a:r>
              <a:rPr lang="en-US" sz="2000" dirty="0">
                <a:sym typeface="Wingdings"/>
              </a:rPr>
              <a:t> </a:t>
            </a:r>
            <a:r>
              <a:rPr lang="en-US" sz="2000" dirty="0"/>
              <a:t>Dense cloud cover reflects sunlight, cooling the SST (negative feedback). </a:t>
            </a:r>
          </a:p>
          <a:p>
            <a:r>
              <a:rPr lang="en-US" sz="2000" dirty="0"/>
              <a:t>Over the cold tongue region, dense shallow (stratus) clouds dominates. Cloud cover decreases with SST. (positive feedback)</a:t>
            </a:r>
          </a:p>
          <a:p>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502" y="2832054"/>
            <a:ext cx="6313132" cy="4025946"/>
          </a:xfrm>
          <a:prstGeom prst="rect">
            <a:avLst/>
          </a:prstGeom>
        </p:spPr>
      </p:pic>
    </p:spTree>
    <p:extLst>
      <p:ext uri="{BB962C8B-B14F-4D97-AF65-F5344CB8AC3E}">
        <p14:creationId xmlns:p14="http://schemas.microsoft.com/office/powerpoint/2010/main" val="112980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ENSO theory: triggers</a:t>
            </a:r>
          </a:p>
        </p:txBody>
      </p:sp>
      <p:sp>
        <p:nvSpPr>
          <p:cNvPr id="3" name="Content Placeholder 2"/>
          <p:cNvSpPr>
            <a:spLocks noGrp="1"/>
          </p:cNvSpPr>
          <p:nvPr>
            <p:ph idx="1"/>
          </p:nvPr>
        </p:nvSpPr>
        <p:spPr>
          <a:xfrm>
            <a:off x="457200" y="1377862"/>
            <a:ext cx="8229600" cy="5099137"/>
          </a:xfrm>
        </p:spPr>
        <p:txBody>
          <a:bodyPr>
            <a:normAutofit/>
          </a:bodyPr>
          <a:lstStyle/>
          <a:p>
            <a:r>
              <a:rPr lang="en-US" sz="2400" dirty="0">
                <a:sym typeface="Wingdings"/>
              </a:rPr>
              <a:t>Are there any events that can cause the onset of an El-Nino event?</a:t>
            </a:r>
          </a:p>
          <a:p>
            <a:r>
              <a:rPr lang="en-US" sz="2400" b="1" dirty="0">
                <a:sym typeface="Wingdings"/>
              </a:rPr>
              <a:t>Westerly wind burst (WWB) = </a:t>
            </a:r>
            <a:r>
              <a:rPr lang="en-US" sz="2400" dirty="0">
                <a:sym typeface="Wingdings"/>
              </a:rPr>
              <a:t>a westerly wind anomaly over the central Pacific. It starts a warm Kelvin wave that initiates an El-Nino event. </a:t>
            </a:r>
          </a:p>
          <a:p>
            <a:r>
              <a:rPr lang="en-US" sz="2400" b="1" dirty="0">
                <a:sym typeface="Wingdings"/>
              </a:rPr>
              <a:t>Madden Julian Oscillation (MJO) </a:t>
            </a:r>
            <a:r>
              <a:rPr lang="en-US" sz="2400" dirty="0">
                <a:sym typeface="Wingdings"/>
              </a:rPr>
              <a:t>= tropical intra-seasonal variability. </a:t>
            </a:r>
          </a:p>
          <a:p>
            <a:r>
              <a:rPr lang="en-US" sz="2400" b="1" dirty="0">
                <a:sym typeface="Wingdings"/>
              </a:rPr>
              <a:t>Extratropical influences </a:t>
            </a:r>
            <a:r>
              <a:rPr lang="en-US" sz="2400" dirty="0">
                <a:sym typeface="Wingdings"/>
              </a:rPr>
              <a:t>= influences from the subtropics. Seasonal </a:t>
            </a:r>
            <a:r>
              <a:rPr lang="en-US" sz="2400" dirty="0" err="1">
                <a:sym typeface="Wingdings"/>
              </a:rPr>
              <a:t>footprinting</a:t>
            </a:r>
            <a:r>
              <a:rPr lang="en-US" sz="2400" dirty="0">
                <a:sym typeface="Wingdings"/>
              </a:rPr>
              <a:t> mechanism (</a:t>
            </a:r>
            <a:r>
              <a:rPr lang="en-US" sz="2400" dirty="0" err="1">
                <a:sym typeface="Wingdings"/>
              </a:rPr>
              <a:t>Vimont</a:t>
            </a:r>
            <a:r>
              <a:rPr lang="en-US" sz="2400" dirty="0">
                <a:sym typeface="Wingdings"/>
              </a:rPr>
              <a:t> 2003). Meridional Mode. </a:t>
            </a:r>
            <a:endParaRPr lang="en-US" sz="2400" b="1" dirty="0">
              <a:sym typeface="Wingdings"/>
            </a:endParaRPr>
          </a:p>
        </p:txBody>
      </p:sp>
    </p:spTree>
    <p:extLst>
      <p:ext uri="{BB962C8B-B14F-4D97-AF65-F5344CB8AC3E}">
        <p14:creationId xmlns:p14="http://schemas.microsoft.com/office/powerpoint/2010/main" val="1753788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946"/>
            <a:ext cx="9144000" cy="4877599"/>
          </a:xfrm>
          <a:prstGeom prst="rect">
            <a:avLst/>
          </a:prstGeom>
        </p:spPr>
      </p:pic>
      <p:sp>
        <p:nvSpPr>
          <p:cNvPr id="5" name="TextBox 4"/>
          <p:cNvSpPr txBox="1"/>
          <p:nvPr/>
        </p:nvSpPr>
        <p:spPr>
          <a:xfrm>
            <a:off x="945715" y="300624"/>
            <a:ext cx="7252570" cy="584775"/>
          </a:xfrm>
          <a:prstGeom prst="rect">
            <a:avLst/>
          </a:prstGeom>
          <a:noFill/>
        </p:spPr>
        <p:txBody>
          <a:bodyPr wrap="square" rtlCol="0">
            <a:spAutoFit/>
          </a:bodyPr>
          <a:lstStyle/>
          <a:p>
            <a:pPr algn="ctr"/>
            <a:r>
              <a:rPr lang="en-US" sz="3200" dirty="0"/>
              <a:t>1997-1998 El Nino</a:t>
            </a:r>
          </a:p>
        </p:txBody>
      </p:sp>
      <p:sp>
        <p:nvSpPr>
          <p:cNvPr id="6" name="TextBox 5"/>
          <p:cNvSpPr txBox="1"/>
          <p:nvPr/>
        </p:nvSpPr>
        <p:spPr>
          <a:xfrm>
            <a:off x="2154477" y="5311036"/>
            <a:ext cx="3056350" cy="369332"/>
          </a:xfrm>
          <a:prstGeom prst="rect">
            <a:avLst/>
          </a:prstGeom>
          <a:noFill/>
        </p:spPr>
        <p:txBody>
          <a:bodyPr wrap="square" rtlCol="0">
            <a:spAutoFit/>
          </a:bodyPr>
          <a:lstStyle/>
          <a:p>
            <a:r>
              <a:rPr lang="en-US"/>
              <a:t>NASA JPL</a:t>
            </a:r>
          </a:p>
        </p:txBody>
      </p:sp>
    </p:spTree>
    <p:extLst>
      <p:ext uri="{BB962C8B-B14F-4D97-AF65-F5344CB8AC3E}">
        <p14:creationId xmlns:p14="http://schemas.microsoft.com/office/powerpoint/2010/main" val="1948819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5715" y="300624"/>
            <a:ext cx="7252570" cy="584775"/>
          </a:xfrm>
          <a:prstGeom prst="rect">
            <a:avLst/>
          </a:prstGeom>
          <a:noFill/>
        </p:spPr>
        <p:txBody>
          <a:bodyPr wrap="square" rtlCol="0">
            <a:spAutoFit/>
          </a:bodyPr>
          <a:lstStyle/>
          <a:p>
            <a:pPr algn="ctr"/>
            <a:r>
              <a:rPr lang="en-US" sz="3200" dirty="0"/>
              <a:t>1997-1998 El Nino</a:t>
            </a:r>
          </a:p>
        </p:txBody>
      </p:sp>
      <p:sp>
        <p:nvSpPr>
          <p:cNvPr id="6" name="TextBox 5"/>
          <p:cNvSpPr txBox="1"/>
          <p:nvPr/>
        </p:nvSpPr>
        <p:spPr>
          <a:xfrm>
            <a:off x="2567835" y="6447865"/>
            <a:ext cx="5523978" cy="369332"/>
          </a:xfrm>
          <a:prstGeom prst="rect">
            <a:avLst/>
          </a:prstGeom>
          <a:noFill/>
        </p:spPr>
        <p:txBody>
          <a:bodyPr wrap="square" rtlCol="0">
            <a:spAutoFit/>
          </a:bodyPr>
          <a:lstStyle/>
          <a:p>
            <a:r>
              <a:rPr lang="en-US" dirty="0"/>
              <a:t>NASA JPL: </a:t>
            </a:r>
            <a:r>
              <a:rPr lang="en-US" dirty="0" err="1"/>
              <a:t>sealevel.jpl.nasa.gov</a:t>
            </a:r>
            <a:endParaRPr lang="en-US" dirty="0"/>
          </a:p>
        </p:txBody>
      </p:sp>
      <p:pic>
        <p:nvPicPr>
          <p:cNvPr id="3" name="Picture 2"/>
          <p:cNvPicPr>
            <a:picLocks noChangeAspect="1"/>
          </p:cNvPicPr>
          <p:nvPr/>
        </p:nvPicPr>
        <p:blipFill>
          <a:blip r:embed="rId2"/>
          <a:stretch>
            <a:fillRect/>
          </a:stretch>
        </p:blipFill>
        <p:spPr>
          <a:xfrm>
            <a:off x="1944666" y="892572"/>
            <a:ext cx="5555293" cy="5555293"/>
          </a:xfrm>
          <a:prstGeom prst="rect">
            <a:avLst/>
          </a:prstGeom>
        </p:spPr>
      </p:pic>
      <p:sp>
        <p:nvSpPr>
          <p:cNvPr id="7" name="TextBox 6"/>
          <p:cNvSpPr txBox="1"/>
          <p:nvPr/>
        </p:nvSpPr>
        <p:spPr>
          <a:xfrm>
            <a:off x="444674" y="892572"/>
            <a:ext cx="1002082" cy="646331"/>
          </a:xfrm>
          <a:prstGeom prst="rect">
            <a:avLst/>
          </a:prstGeom>
          <a:noFill/>
        </p:spPr>
        <p:txBody>
          <a:bodyPr wrap="square" rtlCol="0">
            <a:spAutoFit/>
          </a:bodyPr>
          <a:lstStyle/>
          <a:p>
            <a:r>
              <a:rPr lang="en-US" dirty="0"/>
              <a:t>WWB trigger</a:t>
            </a:r>
          </a:p>
        </p:txBody>
      </p:sp>
      <p:cxnSp>
        <p:nvCxnSpPr>
          <p:cNvPr id="9" name="Straight Arrow Connector 8"/>
          <p:cNvCxnSpPr/>
          <p:nvPr/>
        </p:nvCxnSpPr>
        <p:spPr>
          <a:xfrm>
            <a:off x="1290181" y="1528175"/>
            <a:ext cx="914400" cy="939452"/>
          </a:xfrm>
          <a:prstGeom prst="straightConnector1">
            <a:avLst/>
          </a:prstGeom>
          <a:ln w="28575">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697244" y="894183"/>
            <a:ext cx="1002082" cy="646331"/>
          </a:xfrm>
          <a:prstGeom prst="rect">
            <a:avLst/>
          </a:prstGeom>
          <a:noFill/>
        </p:spPr>
        <p:txBody>
          <a:bodyPr wrap="square" rtlCol="0">
            <a:spAutoFit/>
          </a:bodyPr>
          <a:lstStyle/>
          <a:p>
            <a:r>
              <a:rPr lang="en-US" dirty="0"/>
              <a:t>Kelvin wave</a:t>
            </a:r>
          </a:p>
        </p:txBody>
      </p:sp>
      <p:cxnSp>
        <p:nvCxnSpPr>
          <p:cNvPr id="11" name="Straight Arrow Connector 10"/>
          <p:cNvCxnSpPr/>
          <p:nvPr/>
        </p:nvCxnSpPr>
        <p:spPr>
          <a:xfrm flipH="1">
            <a:off x="6939419" y="1528175"/>
            <a:ext cx="1099160" cy="1027135"/>
          </a:xfrm>
          <a:prstGeom prst="straightConnector1">
            <a:avLst/>
          </a:prstGeom>
          <a:ln w="28575">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7055284" y="4264386"/>
            <a:ext cx="1099160" cy="1027135"/>
          </a:xfrm>
          <a:prstGeom prst="straightConnector1">
            <a:avLst/>
          </a:prstGeom>
          <a:ln w="28575">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653402" y="3532091"/>
            <a:ext cx="1352811" cy="646331"/>
          </a:xfrm>
          <a:prstGeom prst="rect">
            <a:avLst/>
          </a:prstGeom>
          <a:noFill/>
        </p:spPr>
        <p:txBody>
          <a:bodyPr wrap="square" rtlCol="0">
            <a:spAutoFit/>
          </a:bodyPr>
          <a:lstStyle/>
          <a:p>
            <a:r>
              <a:rPr lang="en-US" dirty="0"/>
              <a:t>Build-up of warm water</a:t>
            </a:r>
          </a:p>
        </p:txBody>
      </p:sp>
    </p:spTree>
    <p:extLst>
      <p:ext uri="{BB962C8B-B14F-4D97-AF65-F5344CB8AC3E}">
        <p14:creationId xmlns:p14="http://schemas.microsoft.com/office/powerpoint/2010/main" val="2733181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267"/>
          </a:xfrm>
        </p:spPr>
        <p:txBody>
          <a:bodyPr>
            <a:normAutofit fontScale="90000"/>
          </a:bodyPr>
          <a:lstStyle/>
          <a:p>
            <a:r>
              <a:rPr lang="en-US" dirty="0"/>
              <a:t>Westerly wind burst</a:t>
            </a:r>
          </a:p>
        </p:txBody>
      </p:sp>
      <p:sp>
        <p:nvSpPr>
          <p:cNvPr id="3" name="Content Placeholder 2"/>
          <p:cNvSpPr>
            <a:spLocks noGrp="1"/>
          </p:cNvSpPr>
          <p:nvPr>
            <p:ph idx="1"/>
          </p:nvPr>
        </p:nvSpPr>
        <p:spPr>
          <a:xfrm>
            <a:off x="275573" y="1131376"/>
            <a:ext cx="8580328" cy="5315919"/>
          </a:xfrm>
        </p:spPr>
        <p:txBody>
          <a:bodyPr>
            <a:normAutofit/>
          </a:bodyPr>
          <a:lstStyle/>
          <a:p>
            <a:r>
              <a:rPr lang="en-US" sz="2800" dirty="0"/>
              <a:t>Are there different types of WWB?</a:t>
            </a:r>
          </a:p>
          <a:p>
            <a:r>
              <a:rPr lang="en-US" sz="2800" dirty="0"/>
              <a:t>Harrison and </a:t>
            </a:r>
            <a:r>
              <a:rPr lang="en-US" sz="2800" dirty="0" err="1"/>
              <a:t>Vecchi</a:t>
            </a:r>
            <a:r>
              <a:rPr lang="en-US" sz="2800" dirty="0"/>
              <a:t> (1997) categorized WWBs by their geographic locations</a:t>
            </a:r>
          </a:p>
          <a:p>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36469"/>
            <a:ext cx="4607968" cy="2371998"/>
          </a:xfrm>
          <a:prstGeom prst="rect">
            <a:avLst/>
          </a:prstGeom>
        </p:spPr>
      </p:pic>
      <p:sp>
        <p:nvSpPr>
          <p:cNvPr id="5" name="TextBox 4"/>
          <p:cNvSpPr txBox="1"/>
          <p:nvPr/>
        </p:nvSpPr>
        <p:spPr>
          <a:xfrm>
            <a:off x="2030261" y="2916087"/>
            <a:ext cx="2141950" cy="461665"/>
          </a:xfrm>
          <a:prstGeom prst="rect">
            <a:avLst/>
          </a:prstGeom>
          <a:noFill/>
        </p:spPr>
        <p:txBody>
          <a:bodyPr wrap="square" rtlCol="0">
            <a:spAutoFit/>
          </a:bodyPr>
          <a:lstStyle/>
          <a:p>
            <a:r>
              <a:rPr lang="en-US" sz="2400"/>
              <a:t>NE pattern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168" y="3436469"/>
            <a:ext cx="3929370" cy="2371998"/>
          </a:xfrm>
          <a:prstGeom prst="rect">
            <a:avLst/>
          </a:prstGeom>
        </p:spPr>
      </p:pic>
      <p:sp>
        <p:nvSpPr>
          <p:cNvPr id="7" name="TextBox 6"/>
          <p:cNvSpPr txBox="1"/>
          <p:nvPr/>
        </p:nvSpPr>
        <p:spPr>
          <a:xfrm>
            <a:off x="5958878" y="2638773"/>
            <a:ext cx="2141950" cy="830997"/>
          </a:xfrm>
          <a:prstGeom prst="rect">
            <a:avLst/>
          </a:prstGeom>
          <a:noFill/>
        </p:spPr>
        <p:txBody>
          <a:bodyPr wrap="square" rtlCol="0">
            <a:spAutoFit/>
          </a:bodyPr>
          <a:lstStyle/>
          <a:p>
            <a:r>
              <a:rPr lang="en-US" sz="2400" dirty="0"/>
              <a:t>Occurrence of extreme event</a:t>
            </a:r>
          </a:p>
        </p:txBody>
      </p:sp>
    </p:spTree>
    <p:extLst>
      <p:ext uri="{BB962C8B-B14F-4D97-AF65-F5344CB8AC3E}">
        <p14:creationId xmlns:p14="http://schemas.microsoft.com/office/powerpoint/2010/main" val="1532556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267"/>
          </a:xfrm>
        </p:spPr>
        <p:txBody>
          <a:bodyPr>
            <a:normAutofit fontScale="90000"/>
          </a:bodyPr>
          <a:lstStyle/>
          <a:p>
            <a:r>
              <a:rPr lang="en-US" dirty="0"/>
              <a:t>Westerly wind burst</a:t>
            </a:r>
          </a:p>
        </p:txBody>
      </p:sp>
      <p:sp>
        <p:nvSpPr>
          <p:cNvPr id="3" name="Content Placeholder 2"/>
          <p:cNvSpPr>
            <a:spLocks noGrp="1"/>
          </p:cNvSpPr>
          <p:nvPr>
            <p:ph idx="1"/>
          </p:nvPr>
        </p:nvSpPr>
        <p:spPr>
          <a:xfrm>
            <a:off x="275573" y="1131376"/>
            <a:ext cx="8580328" cy="5315919"/>
          </a:xfrm>
        </p:spPr>
        <p:txBody>
          <a:bodyPr>
            <a:normAutofit/>
          </a:bodyPr>
          <a:lstStyle/>
          <a:p>
            <a:r>
              <a:rPr lang="en-US" sz="2800" dirty="0"/>
              <a:t>Are there different types of WWB?</a:t>
            </a:r>
          </a:p>
          <a:p>
            <a:r>
              <a:rPr lang="en-US" sz="2800" dirty="0"/>
              <a:t>Harrison and </a:t>
            </a:r>
            <a:r>
              <a:rPr lang="en-US" sz="2800" dirty="0" err="1"/>
              <a:t>Vecchi</a:t>
            </a:r>
            <a:r>
              <a:rPr lang="en-US" sz="2800" dirty="0"/>
              <a:t> (1997) categorized WWBs by their geographic locations</a:t>
            </a:r>
          </a:p>
          <a:p>
            <a:endParaRPr lang="en-US" sz="2800" dirty="0"/>
          </a:p>
        </p:txBody>
      </p:sp>
      <p:sp>
        <p:nvSpPr>
          <p:cNvPr id="5" name="TextBox 4"/>
          <p:cNvSpPr txBox="1"/>
          <p:nvPr/>
        </p:nvSpPr>
        <p:spPr>
          <a:xfrm>
            <a:off x="2030261" y="2916087"/>
            <a:ext cx="2141950" cy="461665"/>
          </a:xfrm>
          <a:prstGeom prst="rect">
            <a:avLst/>
          </a:prstGeom>
          <a:noFill/>
        </p:spPr>
        <p:txBody>
          <a:bodyPr wrap="square" rtlCol="0">
            <a:spAutoFit/>
          </a:bodyPr>
          <a:lstStyle/>
          <a:p>
            <a:r>
              <a:rPr lang="en-US" sz="2400" dirty="0"/>
              <a:t>N pattern</a:t>
            </a:r>
          </a:p>
        </p:txBody>
      </p:sp>
      <p:sp>
        <p:nvSpPr>
          <p:cNvPr id="7" name="TextBox 6"/>
          <p:cNvSpPr txBox="1"/>
          <p:nvPr/>
        </p:nvSpPr>
        <p:spPr>
          <a:xfrm>
            <a:off x="5958878" y="2638773"/>
            <a:ext cx="2141950" cy="830997"/>
          </a:xfrm>
          <a:prstGeom prst="rect">
            <a:avLst/>
          </a:prstGeom>
          <a:noFill/>
        </p:spPr>
        <p:txBody>
          <a:bodyPr wrap="square" rtlCol="0">
            <a:spAutoFit/>
          </a:bodyPr>
          <a:lstStyle/>
          <a:p>
            <a:r>
              <a:rPr lang="en-US" sz="2400" dirty="0"/>
              <a:t>Occurrence of extreme event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4" y="3377752"/>
            <a:ext cx="4984827" cy="25802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974" y="3571242"/>
            <a:ext cx="3849927" cy="2193292"/>
          </a:xfrm>
          <a:prstGeom prst="rect">
            <a:avLst/>
          </a:prstGeom>
        </p:spPr>
      </p:pic>
    </p:spTree>
    <p:extLst>
      <p:ext uri="{BB962C8B-B14F-4D97-AF65-F5344CB8AC3E}">
        <p14:creationId xmlns:p14="http://schemas.microsoft.com/office/powerpoint/2010/main" val="1934208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267"/>
          </a:xfrm>
        </p:spPr>
        <p:txBody>
          <a:bodyPr>
            <a:normAutofit fontScale="90000"/>
          </a:bodyPr>
          <a:lstStyle/>
          <a:p>
            <a:r>
              <a:rPr lang="en-US" dirty="0"/>
              <a:t>Westerly wind burst</a:t>
            </a:r>
          </a:p>
        </p:txBody>
      </p:sp>
      <p:sp>
        <p:nvSpPr>
          <p:cNvPr id="3" name="Content Placeholder 2"/>
          <p:cNvSpPr>
            <a:spLocks noGrp="1"/>
          </p:cNvSpPr>
          <p:nvPr>
            <p:ph idx="1"/>
          </p:nvPr>
        </p:nvSpPr>
        <p:spPr>
          <a:xfrm>
            <a:off x="275573" y="1131376"/>
            <a:ext cx="8580328" cy="5315919"/>
          </a:xfrm>
        </p:spPr>
        <p:txBody>
          <a:bodyPr>
            <a:normAutofit/>
          </a:bodyPr>
          <a:lstStyle/>
          <a:p>
            <a:r>
              <a:rPr lang="en-US" sz="2800" dirty="0"/>
              <a:t>Are there different types of WWB?</a:t>
            </a:r>
          </a:p>
          <a:p>
            <a:r>
              <a:rPr lang="en-US" sz="2800" dirty="0"/>
              <a:t>Harrison and </a:t>
            </a:r>
            <a:r>
              <a:rPr lang="en-US" sz="2800" dirty="0" err="1"/>
              <a:t>Vecchi</a:t>
            </a:r>
            <a:r>
              <a:rPr lang="en-US" sz="2800" dirty="0"/>
              <a:t> (1997) categorized WWBs by their geographic locations</a:t>
            </a:r>
          </a:p>
          <a:p>
            <a:endParaRPr lang="en-US" sz="2800" dirty="0"/>
          </a:p>
        </p:txBody>
      </p:sp>
      <p:sp>
        <p:nvSpPr>
          <p:cNvPr id="5" name="TextBox 4"/>
          <p:cNvSpPr txBox="1"/>
          <p:nvPr/>
        </p:nvSpPr>
        <p:spPr>
          <a:xfrm>
            <a:off x="2030261" y="2916087"/>
            <a:ext cx="2141950" cy="461665"/>
          </a:xfrm>
          <a:prstGeom prst="rect">
            <a:avLst/>
          </a:prstGeom>
          <a:noFill/>
        </p:spPr>
        <p:txBody>
          <a:bodyPr wrap="square" rtlCol="0">
            <a:spAutoFit/>
          </a:bodyPr>
          <a:lstStyle/>
          <a:p>
            <a:r>
              <a:rPr lang="en-US" sz="2400" dirty="0"/>
              <a:t>C pattern</a:t>
            </a:r>
          </a:p>
        </p:txBody>
      </p:sp>
      <p:sp>
        <p:nvSpPr>
          <p:cNvPr id="7" name="TextBox 6"/>
          <p:cNvSpPr txBox="1"/>
          <p:nvPr/>
        </p:nvSpPr>
        <p:spPr>
          <a:xfrm>
            <a:off x="5958878" y="2638773"/>
            <a:ext cx="2141950" cy="830997"/>
          </a:xfrm>
          <a:prstGeom prst="rect">
            <a:avLst/>
          </a:prstGeom>
          <a:noFill/>
        </p:spPr>
        <p:txBody>
          <a:bodyPr wrap="square" rtlCol="0">
            <a:spAutoFit/>
          </a:bodyPr>
          <a:lstStyle/>
          <a:p>
            <a:r>
              <a:rPr lang="en-US" sz="2400" dirty="0"/>
              <a:t>Occurrence of extreme event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36" y="3350015"/>
            <a:ext cx="4906723" cy="254490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061" y="3538323"/>
            <a:ext cx="3777739" cy="2168288"/>
          </a:xfrm>
          <a:prstGeom prst="rect">
            <a:avLst/>
          </a:prstGeom>
        </p:spPr>
      </p:pic>
    </p:spTree>
    <p:extLst>
      <p:ext uri="{BB962C8B-B14F-4D97-AF65-F5344CB8AC3E}">
        <p14:creationId xmlns:p14="http://schemas.microsoft.com/office/powerpoint/2010/main" val="15740715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8204"/>
            <a:ext cx="8229600" cy="6109092"/>
          </a:xfrm>
        </p:spPr>
        <p:txBody>
          <a:bodyPr>
            <a:normAutofit/>
          </a:bodyPr>
          <a:lstStyle/>
          <a:p>
            <a:r>
              <a:rPr lang="en-US" sz="2800" dirty="0"/>
              <a:t>WWB are known to initiate the El Nino events. What atmospheric processes can cause WWBs?</a:t>
            </a:r>
          </a:p>
          <a:p>
            <a:pPr lvl="1"/>
            <a:r>
              <a:rPr lang="en-US" sz="2400" dirty="0"/>
              <a:t>Madden Julian Oscillation (MJO) is the major fluctuation in tropical weather on weekly to monthly timescales. </a:t>
            </a:r>
          </a:p>
        </p:txBody>
      </p:sp>
      <p:pic>
        <p:nvPicPr>
          <p:cNvPr id="5" name="Picture 4"/>
          <p:cNvPicPr>
            <a:picLocks noChangeAspect="1"/>
          </p:cNvPicPr>
          <p:nvPr/>
        </p:nvPicPr>
        <p:blipFill>
          <a:blip r:embed="rId2"/>
          <a:stretch>
            <a:fillRect/>
          </a:stretch>
        </p:blipFill>
        <p:spPr>
          <a:xfrm>
            <a:off x="219205" y="2597224"/>
            <a:ext cx="5298510" cy="3587091"/>
          </a:xfrm>
          <a:prstGeom prst="rect">
            <a:avLst/>
          </a:prstGeom>
        </p:spPr>
      </p:pic>
      <p:sp>
        <p:nvSpPr>
          <p:cNvPr id="6" name="TextBox 5"/>
          <p:cNvSpPr txBox="1"/>
          <p:nvPr/>
        </p:nvSpPr>
        <p:spPr>
          <a:xfrm>
            <a:off x="6212910" y="6265842"/>
            <a:ext cx="2304789" cy="369332"/>
          </a:xfrm>
          <a:prstGeom prst="rect">
            <a:avLst/>
          </a:prstGeom>
          <a:noFill/>
        </p:spPr>
        <p:txBody>
          <a:bodyPr wrap="square" rtlCol="0">
            <a:spAutoFit/>
          </a:bodyPr>
          <a:lstStyle/>
          <a:p>
            <a:r>
              <a:rPr lang="en-US"/>
              <a:t>Image from NOAA</a:t>
            </a:r>
          </a:p>
        </p:txBody>
      </p:sp>
      <p:sp>
        <p:nvSpPr>
          <p:cNvPr id="7" name="TextBox 6"/>
          <p:cNvSpPr txBox="1"/>
          <p:nvPr/>
        </p:nvSpPr>
        <p:spPr>
          <a:xfrm>
            <a:off x="5805814" y="2286359"/>
            <a:ext cx="3187874" cy="400110"/>
          </a:xfrm>
          <a:prstGeom prst="rect">
            <a:avLst/>
          </a:prstGeom>
          <a:noFill/>
        </p:spPr>
        <p:txBody>
          <a:bodyPr wrap="square" rtlCol="0">
            <a:spAutoFit/>
          </a:bodyPr>
          <a:lstStyle/>
          <a:p>
            <a:r>
              <a:rPr lang="en-US" sz="2000"/>
              <a:t>Madden and Julian (1971)</a:t>
            </a:r>
          </a:p>
        </p:txBody>
      </p:sp>
      <p:sp>
        <p:nvSpPr>
          <p:cNvPr id="8" name="TextBox 7"/>
          <p:cNvSpPr txBox="1"/>
          <p:nvPr/>
        </p:nvSpPr>
        <p:spPr>
          <a:xfrm>
            <a:off x="5805814" y="2767995"/>
            <a:ext cx="3118981" cy="3416320"/>
          </a:xfrm>
          <a:prstGeom prst="rect">
            <a:avLst/>
          </a:prstGeom>
          <a:noFill/>
        </p:spPr>
        <p:txBody>
          <a:bodyPr wrap="square" rtlCol="0">
            <a:spAutoFit/>
          </a:bodyPr>
          <a:lstStyle/>
          <a:p>
            <a:pPr marL="285750" indent="-285750">
              <a:buFont typeface="Arial" charset="0"/>
              <a:buChar char="•"/>
            </a:pPr>
            <a:r>
              <a:rPr lang="en-US" dirty="0"/>
              <a:t>Atmospheric process</a:t>
            </a:r>
          </a:p>
          <a:p>
            <a:pPr marL="285750" indent="-285750">
              <a:buFont typeface="Arial" charset="0"/>
              <a:buChar char="•"/>
            </a:pPr>
            <a:endParaRPr lang="en-US" dirty="0"/>
          </a:p>
          <a:p>
            <a:pPr marL="285750" indent="-285750">
              <a:buFont typeface="Arial" charset="0"/>
              <a:buChar char="•"/>
            </a:pPr>
            <a:r>
              <a:rPr lang="en-US" dirty="0"/>
              <a:t>Eastward propagating tropical wind/precipitation anomaly</a:t>
            </a:r>
          </a:p>
          <a:p>
            <a:pPr marL="285750" indent="-285750">
              <a:buFont typeface="Arial" charset="0"/>
              <a:buChar char="•"/>
            </a:pPr>
            <a:endParaRPr lang="en-US" dirty="0"/>
          </a:p>
          <a:p>
            <a:pPr marL="285750" indent="-285750">
              <a:buFont typeface="Arial" charset="0"/>
              <a:buChar char="•"/>
            </a:pPr>
            <a:r>
              <a:rPr lang="en-US" dirty="0"/>
              <a:t>30-60 days cycle</a:t>
            </a:r>
          </a:p>
          <a:p>
            <a:pPr marL="285750" indent="-285750">
              <a:buFont typeface="Arial" charset="0"/>
              <a:buChar char="•"/>
            </a:pPr>
            <a:endParaRPr lang="en-US" dirty="0"/>
          </a:p>
          <a:p>
            <a:pPr marL="285750" indent="-285750">
              <a:buFont typeface="Arial" charset="0"/>
              <a:buChar char="•"/>
            </a:pPr>
            <a:r>
              <a:rPr lang="en-US" dirty="0"/>
              <a:t>Affects monsoons, tropical cyclones, WWB and ENSO, mid-latitude weather over continental US</a:t>
            </a:r>
          </a:p>
        </p:txBody>
      </p:sp>
    </p:spTree>
    <p:extLst>
      <p:ext uri="{BB962C8B-B14F-4D97-AF65-F5344CB8AC3E}">
        <p14:creationId xmlns:p14="http://schemas.microsoft.com/office/powerpoint/2010/main" val="482439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62000" y="67696"/>
            <a:ext cx="7772400" cy="533400"/>
          </a:xfrm>
        </p:spPr>
        <p:txBody>
          <a:bodyPr>
            <a:noAutofit/>
          </a:bodyPr>
          <a:lstStyle/>
          <a:p>
            <a:pPr eaLnBrk="1" hangingPunct="1"/>
            <a:r>
              <a:rPr lang="en-US" sz="2800" dirty="0"/>
              <a:t>Effects on surface nutrients and productivity</a:t>
            </a:r>
          </a:p>
        </p:txBody>
      </p:sp>
      <p:pic>
        <p:nvPicPr>
          <p:cNvPr id="34819" name="Picture 6"/>
          <p:cNvPicPr>
            <a:picLocks noChangeAspect="1" noChangeArrowheads="1"/>
          </p:cNvPicPr>
          <p:nvPr/>
        </p:nvPicPr>
        <p:blipFill>
          <a:blip r:embed="rId3"/>
          <a:srcRect l="6139" t="18054" r="12297" b="14130"/>
          <a:stretch>
            <a:fillRect/>
          </a:stretch>
        </p:blipFill>
        <p:spPr bwMode="auto">
          <a:xfrm>
            <a:off x="4876800" y="762000"/>
            <a:ext cx="4267200" cy="4673600"/>
          </a:xfrm>
          <a:prstGeom prst="rect">
            <a:avLst/>
          </a:prstGeom>
          <a:noFill/>
          <a:ln w="9525">
            <a:noFill/>
            <a:miter lim="800000"/>
            <a:headEnd/>
            <a:tailEnd/>
          </a:ln>
        </p:spPr>
      </p:pic>
      <p:sp>
        <p:nvSpPr>
          <p:cNvPr id="34820" name="Text Box 7"/>
          <p:cNvSpPr txBox="1">
            <a:spLocks noChangeArrowheads="1"/>
          </p:cNvSpPr>
          <p:nvPr/>
        </p:nvSpPr>
        <p:spPr bwMode="auto">
          <a:xfrm>
            <a:off x="0" y="5486400"/>
            <a:ext cx="7543800" cy="366713"/>
          </a:xfrm>
          <a:prstGeom prst="rect">
            <a:avLst/>
          </a:prstGeom>
          <a:noFill/>
          <a:ln w="9525">
            <a:noFill/>
            <a:miter lim="800000"/>
            <a:headEnd/>
            <a:tailEnd/>
          </a:ln>
        </p:spPr>
        <p:txBody>
          <a:bodyPr>
            <a:prstTxWarp prst="textNoShape">
              <a:avLst/>
            </a:prstTxWarp>
            <a:spAutoFit/>
          </a:bodyPr>
          <a:lstStyle/>
          <a:p>
            <a:pPr algn="r">
              <a:spcBef>
                <a:spcPct val="50000"/>
              </a:spcBef>
            </a:pPr>
            <a:r>
              <a:rPr lang="en-US" sz="1800">
                <a:solidFill>
                  <a:srgbClr val="161616"/>
                </a:solidFill>
              </a:rPr>
              <a:t>Ocean color: chlorophyll                               Nitrate at 10 m depth</a:t>
            </a:r>
            <a:endParaRPr lang="en-US">
              <a:solidFill>
                <a:srgbClr val="161616"/>
              </a:solidFill>
            </a:endParaRPr>
          </a:p>
        </p:txBody>
      </p:sp>
      <p:pic>
        <p:nvPicPr>
          <p:cNvPr id="34821" name="Picture 8"/>
          <p:cNvPicPr>
            <a:picLocks noChangeAspect="1" noChangeArrowheads="1"/>
          </p:cNvPicPr>
          <p:nvPr/>
        </p:nvPicPr>
        <p:blipFill>
          <a:blip r:embed="rId4"/>
          <a:srcRect/>
          <a:stretch>
            <a:fillRect/>
          </a:stretch>
        </p:blipFill>
        <p:spPr bwMode="auto">
          <a:xfrm>
            <a:off x="0" y="990600"/>
            <a:ext cx="4105275" cy="4114800"/>
          </a:xfrm>
          <a:prstGeom prst="rect">
            <a:avLst/>
          </a:prstGeom>
          <a:noFill/>
          <a:ln w="9525">
            <a:noFill/>
            <a:miter lim="800000"/>
            <a:headEnd/>
            <a:tailEnd/>
          </a:ln>
        </p:spPr>
      </p:pic>
      <p:sp>
        <p:nvSpPr>
          <p:cNvPr id="33798" name="TextBox 5"/>
          <p:cNvSpPr txBox="1">
            <a:spLocks noChangeArrowheads="1"/>
          </p:cNvSpPr>
          <p:nvPr/>
        </p:nvSpPr>
        <p:spPr bwMode="auto">
          <a:xfrm>
            <a:off x="152400" y="5867400"/>
            <a:ext cx="8991600" cy="400110"/>
          </a:xfrm>
          <a:prstGeom prst="rect">
            <a:avLst/>
          </a:prstGeom>
          <a:noFill/>
          <a:ln w="9525">
            <a:noFill/>
            <a:miter lim="800000"/>
            <a:headEnd/>
            <a:tailEnd/>
          </a:ln>
        </p:spPr>
        <p:txBody>
          <a:bodyPr>
            <a:prstTxWarp prst="textNoShape">
              <a:avLst/>
            </a:prstTxWarp>
            <a:spAutoFit/>
          </a:bodyPr>
          <a:lstStyle/>
          <a:p>
            <a:pPr>
              <a:defRPr/>
            </a:pPr>
            <a:r>
              <a:rPr lang="en-US" sz="2000" dirty="0">
                <a:solidFill>
                  <a:srgbClr val="161616"/>
                </a:solidFill>
                <a:latin typeface="+mn-lt"/>
              </a:rPr>
              <a:t>Equatorial upwelling brings nutrients to sea surface, enhanced in cold tongue</a:t>
            </a:r>
          </a:p>
        </p:txBody>
      </p:sp>
    </p:spTree>
    <p:extLst>
      <p:ext uri="{BB962C8B-B14F-4D97-AF65-F5344CB8AC3E}">
        <p14:creationId xmlns:p14="http://schemas.microsoft.com/office/powerpoint/2010/main" val="3393457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267"/>
          </a:xfrm>
        </p:spPr>
        <p:txBody>
          <a:bodyPr>
            <a:normAutofit fontScale="90000"/>
          </a:bodyPr>
          <a:lstStyle/>
          <a:p>
            <a:r>
              <a:rPr lang="en-US" dirty="0"/>
              <a:t>Influence from subtropics</a:t>
            </a:r>
          </a:p>
        </p:txBody>
      </p:sp>
      <p:sp>
        <p:nvSpPr>
          <p:cNvPr id="3" name="Content Placeholder 2"/>
          <p:cNvSpPr>
            <a:spLocks noGrp="1"/>
          </p:cNvSpPr>
          <p:nvPr>
            <p:ph idx="1"/>
          </p:nvPr>
        </p:nvSpPr>
        <p:spPr>
          <a:xfrm>
            <a:off x="544882" y="993590"/>
            <a:ext cx="8229600" cy="5315919"/>
          </a:xfrm>
        </p:spPr>
        <p:txBody>
          <a:bodyPr>
            <a:normAutofit/>
          </a:bodyPr>
          <a:lstStyle/>
          <a:p>
            <a:r>
              <a:rPr lang="en-US" sz="2800" dirty="0"/>
              <a:t>Seasonal </a:t>
            </a:r>
            <a:r>
              <a:rPr lang="en-US" sz="2800" dirty="0" err="1"/>
              <a:t>footprinting</a:t>
            </a:r>
            <a:r>
              <a:rPr lang="en-US" sz="2800" dirty="0"/>
              <a:t> mechanism (</a:t>
            </a:r>
            <a:r>
              <a:rPr lang="en-US" sz="2800" dirty="0" err="1"/>
              <a:t>Vimont</a:t>
            </a:r>
            <a:r>
              <a:rPr lang="en-US" sz="2800" dirty="0"/>
              <a:t> 2003),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53" y="1696450"/>
            <a:ext cx="4501769" cy="4854661"/>
          </a:xfrm>
          <a:prstGeom prst="rect">
            <a:avLst/>
          </a:prstGeom>
        </p:spPr>
      </p:pic>
      <p:sp>
        <p:nvSpPr>
          <p:cNvPr id="5" name="TextBox 4"/>
          <p:cNvSpPr txBox="1"/>
          <p:nvPr/>
        </p:nvSpPr>
        <p:spPr>
          <a:xfrm>
            <a:off x="5046650" y="2041742"/>
            <a:ext cx="3727831" cy="4093428"/>
          </a:xfrm>
          <a:prstGeom prst="rect">
            <a:avLst/>
          </a:prstGeom>
          <a:noFill/>
        </p:spPr>
        <p:txBody>
          <a:bodyPr wrap="square" rtlCol="0">
            <a:spAutoFit/>
          </a:bodyPr>
          <a:lstStyle/>
          <a:p>
            <a:r>
              <a:rPr lang="en-US" sz="2000" dirty="0"/>
              <a:t>Looking for a pattern of sea level pressure (SLP) one year before El-Nino event</a:t>
            </a:r>
          </a:p>
          <a:p>
            <a:endParaRPr lang="en-US" sz="2000" dirty="0"/>
          </a:p>
          <a:p>
            <a:r>
              <a:rPr lang="en-US" sz="2000" dirty="0"/>
              <a:t>(top) SST associated with El-Nino. </a:t>
            </a:r>
          </a:p>
          <a:p>
            <a:endParaRPr lang="en-US" sz="2000" dirty="0"/>
          </a:p>
          <a:p>
            <a:r>
              <a:rPr lang="en-US" sz="2000" dirty="0"/>
              <a:t>(bottom) SLP associated with the following year’s El-Nino </a:t>
            </a:r>
          </a:p>
          <a:p>
            <a:endParaRPr lang="en-US" sz="2000" dirty="0"/>
          </a:p>
          <a:p>
            <a:r>
              <a:rPr lang="en-US" sz="2000" i="1" dirty="0"/>
              <a:t>When this SLP pattern occurs, there is an increased chance that an El-Nino event develops in the following year. </a:t>
            </a:r>
          </a:p>
        </p:txBody>
      </p:sp>
    </p:spTree>
    <p:extLst>
      <p:ext uri="{BB962C8B-B14F-4D97-AF65-F5344CB8AC3E}">
        <p14:creationId xmlns:p14="http://schemas.microsoft.com/office/powerpoint/2010/main" val="739292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267"/>
          </a:xfrm>
        </p:spPr>
        <p:txBody>
          <a:bodyPr>
            <a:normAutofit fontScale="90000"/>
          </a:bodyPr>
          <a:lstStyle/>
          <a:p>
            <a:r>
              <a:rPr lang="en-US" dirty="0"/>
              <a:t>Influence from subtropics</a:t>
            </a:r>
          </a:p>
        </p:txBody>
      </p:sp>
      <p:sp>
        <p:nvSpPr>
          <p:cNvPr id="3" name="Content Placeholder 2"/>
          <p:cNvSpPr>
            <a:spLocks noGrp="1"/>
          </p:cNvSpPr>
          <p:nvPr>
            <p:ph idx="1"/>
          </p:nvPr>
        </p:nvSpPr>
        <p:spPr>
          <a:xfrm>
            <a:off x="544882" y="993590"/>
            <a:ext cx="8229600" cy="5315919"/>
          </a:xfrm>
        </p:spPr>
        <p:txBody>
          <a:bodyPr>
            <a:normAutofit/>
          </a:bodyPr>
          <a:lstStyle/>
          <a:p>
            <a:r>
              <a:rPr lang="en-US" sz="2800" dirty="0"/>
              <a:t>Seasonal </a:t>
            </a:r>
            <a:r>
              <a:rPr lang="en-US" sz="2800" dirty="0" err="1"/>
              <a:t>footprinting</a:t>
            </a:r>
            <a:r>
              <a:rPr lang="en-US" sz="2800" dirty="0"/>
              <a:t> mechanism (</a:t>
            </a:r>
            <a:r>
              <a:rPr lang="en-US" sz="2800" dirty="0" err="1"/>
              <a:t>Vimont</a:t>
            </a:r>
            <a:r>
              <a:rPr lang="en-US" sz="2800" dirty="0"/>
              <a:t> 2003),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3438"/>
            <a:ext cx="9144000" cy="4791756"/>
          </a:xfrm>
          <a:prstGeom prst="rect">
            <a:avLst/>
          </a:prstGeom>
        </p:spPr>
      </p:pic>
    </p:spTree>
    <p:extLst>
      <p:ext uri="{BB962C8B-B14F-4D97-AF65-F5344CB8AC3E}">
        <p14:creationId xmlns:p14="http://schemas.microsoft.com/office/powerpoint/2010/main" val="1986682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267"/>
          </a:xfrm>
        </p:spPr>
        <p:txBody>
          <a:bodyPr>
            <a:normAutofit fontScale="90000"/>
          </a:bodyPr>
          <a:lstStyle/>
          <a:p>
            <a:r>
              <a:rPr lang="en-US" dirty="0"/>
              <a:t>Influence from subtropics</a:t>
            </a:r>
          </a:p>
        </p:txBody>
      </p:sp>
      <p:sp>
        <p:nvSpPr>
          <p:cNvPr id="3" name="Content Placeholder 2"/>
          <p:cNvSpPr>
            <a:spLocks noGrp="1"/>
          </p:cNvSpPr>
          <p:nvPr>
            <p:ph idx="1"/>
          </p:nvPr>
        </p:nvSpPr>
        <p:spPr>
          <a:xfrm>
            <a:off x="544882" y="993590"/>
            <a:ext cx="8229600" cy="5315919"/>
          </a:xfrm>
        </p:spPr>
        <p:txBody>
          <a:bodyPr>
            <a:normAutofit/>
          </a:bodyPr>
          <a:lstStyle/>
          <a:p>
            <a:r>
              <a:rPr lang="en-US" sz="2800" dirty="0"/>
              <a:t>Seasonal </a:t>
            </a:r>
            <a:r>
              <a:rPr lang="en-US" sz="2800" dirty="0" err="1"/>
              <a:t>footprinting</a:t>
            </a:r>
            <a:r>
              <a:rPr lang="en-US" sz="2800" dirty="0"/>
              <a:t> mechanism (</a:t>
            </a:r>
            <a:r>
              <a:rPr lang="en-US" sz="2800" dirty="0" err="1"/>
              <a:t>Vimont</a:t>
            </a:r>
            <a:r>
              <a:rPr lang="en-US" sz="2800" dirty="0"/>
              <a:t> 2003),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84" y="1640909"/>
            <a:ext cx="3583538" cy="4991622"/>
          </a:xfrm>
          <a:prstGeom prst="rect">
            <a:avLst/>
          </a:prstGeom>
        </p:spPr>
      </p:pic>
      <p:sp>
        <p:nvSpPr>
          <p:cNvPr id="5" name="TextBox 4"/>
          <p:cNvSpPr txBox="1"/>
          <p:nvPr/>
        </p:nvSpPr>
        <p:spPr>
          <a:xfrm>
            <a:off x="4449224" y="1979112"/>
            <a:ext cx="4237576" cy="3785652"/>
          </a:xfrm>
          <a:prstGeom prst="rect">
            <a:avLst/>
          </a:prstGeom>
          <a:noFill/>
        </p:spPr>
        <p:txBody>
          <a:bodyPr wrap="square" rtlCol="0">
            <a:spAutoFit/>
          </a:bodyPr>
          <a:lstStyle/>
          <a:p>
            <a:pPr marL="285750" indent="-285750">
              <a:buFont typeface="Arial" charset="0"/>
              <a:buChar char="•"/>
            </a:pPr>
            <a:r>
              <a:rPr lang="en-US" sz="2000" dirty="0"/>
              <a:t>There is a winter-time SPL pattern associated with WWB event in the summer and with El-Nino in the following winter.  </a:t>
            </a:r>
          </a:p>
          <a:p>
            <a:pPr marL="285750" indent="-285750">
              <a:buFont typeface="Arial" charset="0"/>
              <a:buChar char="•"/>
            </a:pPr>
            <a:endParaRPr lang="en-US" sz="2000" dirty="0"/>
          </a:p>
          <a:p>
            <a:pPr marL="285750" indent="-285750">
              <a:buFont typeface="Arial" charset="0"/>
              <a:buChar char="•"/>
            </a:pPr>
            <a:r>
              <a:rPr lang="en-US" sz="2000" dirty="0"/>
              <a:t>  This summer-time WWB is in turn related to the summer-time SST pattern</a:t>
            </a:r>
            <a:r>
              <a:rPr lang="mr-IN" sz="2000" dirty="0"/>
              <a:t>…</a:t>
            </a:r>
            <a:r>
              <a:rPr lang="en-US" sz="2000" dirty="0"/>
              <a:t> </a:t>
            </a:r>
          </a:p>
          <a:p>
            <a:pPr marL="285750" indent="-285750">
              <a:buFont typeface="Arial" charset="0"/>
              <a:buChar char="•"/>
            </a:pPr>
            <a:endParaRPr lang="en-US" sz="2000" dirty="0"/>
          </a:p>
          <a:p>
            <a:pPr marL="285750" indent="-285750">
              <a:buFont typeface="Arial" charset="0"/>
              <a:buChar char="•"/>
            </a:pPr>
            <a:r>
              <a:rPr lang="en-US" sz="2000" dirty="0"/>
              <a:t>This is shown to be related to the Meridional Mode and the WES feedback (Chang et al 2007)</a:t>
            </a:r>
          </a:p>
        </p:txBody>
      </p:sp>
    </p:spTree>
    <p:extLst>
      <p:ext uri="{BB962C8B-B14F-4D97-AF65-F5344CB8AC3E}">
        <p14:creationId xmlns:p14="http://schemas.microsoft.com/office/powerpoint/2010/main" val="1376851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180"/>
          </a:xfrm>
        </p:spPr>
        <p:txBody>
          <a:bodyPr>
            <a:normAutofit fontScale="90000"/>
          </a:bodyPr>
          <a:lstStyle/>
          <a:p>
            <a:r>
              <a:rPr lang="en-US" dirty="0"/>
              <a:t>WES feedback and MM</a:t>
            </a:r>
          </a:p>
        </p:txBody>
      </p:sp>
      <p:sp>
        <p:nvSpPr>
          <p:cNvPr id="4" name="Content Placeholder 3"/>
          <p:cNvSpPr>
            <a:spLocks noGrp="1"/>
          </p:cNvSpPr>
          <p:nvPr>
            <p:ph idx="1"/>
          </p:nvPr>
        </p:nvSpPr>
        <p:spPr>
          <a:xfrm>
            <a:off x="457200" y="1035697"/>
            <a:ext cx="8229600" cy="5090465"/>
          </a:xfrm>
        </p:spPr>
        <p:txBody>
          <a:bodyPr>
            <a:normAutofit/>
          </a:bodyPr>
          <a:lstStyle/>
          <a:p>
            <a:r>
              <a:rPr lang="en-US" sz="2800" dirty="0"/>
              <a:t>Wind </a:t>
            </a:r>
            <a:r>
              <a:rPr lang="mr-IN" sz="2800" dirty="0"/>
              <a:t>–</a:t>
            </a:r>
            <a:r>
              <a:rPr lang="en-US" sz="2800" dirty="0"/>
              <a:t> Evaporation </a:t>
            </a:r>
            <a:r>
              <a:rPr lang="mr-IN" sz="2800" dirty="0"/>
              <a:t>–</a:t>
            </a:r>
            <a:r>
              <a:rPr lang="en-US" sz="2800" dirty="0"/>
              <a:t> SST (WES) feedback, </a:t>
            </a:r>
            <a:r>
              <a:rPr lang="en-US" sz="2800" dirty="0" err="1"/>
              <a:t>Xie</a:t>
            </a:r>
            <a:r>
              <a:rPr lang="en-US" sz="2800" dirty="0"/>
              <a:t> and Philander (1994)</a:t>
            </a:r>
          </a:p>
          <a:p>
            <a:pPr lvl="1"/>
            <a:r>
              <a:rPr lang="en-US" sz="2400" dirty="0"/>
              <a:t>Thermodynamic coupling; exists in Atlantic and Pacific</a:t>
            </a:r>
          </a:p>
          <a:p>
            <a:pPr lvl="1"/>
            <a:r>
              <a:rPr lang="en-US" sz="2400" dirty="0"/>
              <a:t>Weaker wind </a:t>
            </a:r>
            <a:r>
              <a:rPr lang="en-US" sz="2400" dirty="0">
                <a:sym typeface="Wingdings"/>
              </a:rPr>
              <a:t> Less evaporation  Warmer SST</a:t>
            </a:r>
          </a:p>
          <a:p>
            <a:pPr lvl="1"/>
            <a:r>
              <a:rPr lang="en-US" sz="2400" dirty="0">
                <a:sym typeface="Wingdings"/>
              </a:rPr>
              <a:t>Stronger wind  More evaporation  Cooler SST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209" y="3580930"/>
            <a:ext cx="5879582" cy="2840503"/>
          </a:xfrm>
          <a:prstGeom prst="rect">
            <a:avLst/>
          </a:prstGeom>
        </p:spPr>
      </p:pic>
    </p:spTree>
    <p:extLst>
      <p:ext uri="{BB962C8B-B14F-4D97-AF65-F5344CB8AC3E}">
        <p14:creationId xmlns:p14="http://schemas.microsoft.com/office/powerpoint/2010/main" val="306028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267"/>
          </a:xfrm>
        </p:spPr>
        <p:txBody>
          <a:bodyPr>
            <a:normAutofit fontScale="90000"/>
          </a:bodyPr>
          <a:lstStyle/>
          <a:p>
            <a:r>
              <a:rPr lang="en-US" dirty="0"/>
              <a:t>Influence from subtropics</a:t>
            </a:r>
          </a:p>
        </p:txBody>
      </p:sp>
      <p:sp>
        <p:nvSpPr>
          <p:cNvPr id="3" name="Content Placeholder 2"/>
          <p:cNvSpPr>
            <a:spLocks noGrp="1"/>
          </p:cNvSpPr>
          <p:nvPr>
            <p:ph idx="1"/>
          </p:nvPr>
        </p:nvSpPr>
        <p:spPr>
          <a:xfrm>
            <a:off x="544882" y="993590"/>
            <a:ext cx="8229600" cy="5315919"/>
          </a:xfrm>
        </p:spPr>
        <p:txBody>
          <a:bodyPr>
            <a:normAutofit/>
          </a:bodyPr>
          <a:lstStyle/>
          <a:p>
            <a:r>
              <a:rPr lang="en-US" sz="2800" dirty="0"/>
              <a:t>Meridional Mode and ENSO (Chang et al 2007)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82" y="2022339"/>
            <a:ext cx="7680783" cy="4287170"/>
          </a:xfrm>
          <a:prstGeom prst="rect">
            <a:avLst/>
          </a:prstGeom>
        </p:spPr>
      </p:pic>
      <p:sp>
        <p:nvSpPr>
          <p:cNvPr id="7" name="TextBox 6"/>
          <p:cNvSpPr txBox="1"/>
          <p:nvPr/>
        </p:nvSpPr>
        <p:spPr>
          <a:xfrm>
            <a:off x="908138" y="1653007"/>
            <a:ext cx="3576180" cy="369332"/>
          </a:xfrm>
          <a:prstGeom prst="rect">
            <a:avLst/>
          </a:prstGeom>
          <a:noFill/>
        </p:spPr>
        <p:txBody>
          <a:bodyPr wrap="square" rtlCol="0">
            <a:spAutoFit/>
          </a:bodyPr>
          <a:lstStyle/>
          <a:p>
            <a:r>
              <a:rPr lang="en-US" b="1" dirty="0"/>
              <a:t>a. MM pattern of SST and winds</a:t>
            </a:r>
          </a:p>
        </p:txBody>
      </p:sp>
      <p:sp>
        <p:nvSpPr>
          <p:cNvPr id="8" name="TextBox 7"/>
          <p:cNvSpPr txBox="1"/>
          <p:nvPr/>
        </p:nvSpPr>
        <p:spPr>
          <a:xfrm>
            <a:off x="4146116" y="1653007"/>
            <a:ext cx="2743199" cy="369332"/>
          </a:xfrm>
          <a:prstGeom prst="rect">
            <a:avLst/>
          </a:prstGeom>
          <a:noFill/>
        </p:spPr>
        <p:txBody>
          <a:bodyPr wrap="square" rtlCol="0">
            <a:spAutoFit/>
          </a:bodyPr>
          <a:lstStyle/>
          <a:p>
            <a:r>
              <a:rPr lang="en-US" b="1" dirty="0"/>
              <a:t>b. MM seasonal amplitude</a:t>
            </a:r>
          </a:p>
        </p:txBody>
      </p:sp>
      <p:sp>
        <p:nvSpPr>
          <p:cNvPr id="9" name="TextBox 8"/>
          <p:cNvSpPr txBox="1"/>
          <p:nvPr/>
        </p:nvSpPr>
        <p:spPr>
          <a:xfrm>
            <a:off x="1402917" y="6250528"/>
            <a:ext cx="6225434" cy="369332"/>
          </a:xfrm>
          <a:prstGeom prst="rect">
            <a:avLst/>
          </a:prstGeom>
          <a:noFill/>
        </p:spPr>
        <p:txBody>
          <a:bodyPr wrap="square" rtlCol="0">
            <a:spAutoFit/>
          </a:bodyPr>
          <a:lstStyle/>
          <a:p>
            <a:r>
              <a:rPr lang="en-US" b="1" dirty="0"/>
              <a:t>d. Blue = spring-time MM index, Red = ENSO index</a:t>
            </a:r>
          </a:p>
        </p:txBody>
      </p:sp>
    </p:spTree>
    <p:extLst>
      <p:ext uri="{BB962C8B-B14F-4D97-AF65-F5344CB8AC3E}">
        <p14:creationId xmlns:p14="http://schemas.microsoft.com/office/powerpoint/2010/main" val="1312975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1559"/>
          </a:xfrm>
        </p:spPr>
        <p:txBody>
          <a:bodyPr>
            <a:normAutofit fontScale="90000"/>
          </a:bodyPr>
          <a:lstStyle/>
          <a:p>
            <a:r>
              <a:rPr lang="en-US"/>
              <a:t>Summary</a:t>
            </a:r>
          </a:p>
        </p:txBody>
      </p:sp>
      <p:sp>
        <p:nvSpPr>
          <p:cNvPr id="3" name="Content Placeholder 2"/>
          <p:cNvSpPr>
            <a:spLocks noGrp="1"/>
          </p:cNvSpPr>
          <p:nvPr>
            <p:ph idx="1"/>
          </p:nvPr>
        </p:nvSpPr>
        <p:spPr>
          <a:xfrm>
            <a:off x="457199" y="901874"/>
            <a:ext cx="8373649" cy="5686816"/>
          </a:xfrm>
        </p:spPr>
        <p:txBody>
          <a:bodyPr>
            <a:normAutofit/>
          </a:bodyPr>
          <a:lstStyle/>
          <a:p>
            <a:r>
              <a:rPr lang="en-US" sz="2800" dirty="0"/>
              <a:t>ENSO is a manifestation of the strong ocean-atmosphere coupling with impacts on global weather, biogeochemistry, fishery, agriculture, </a:t>
            </a:r>
            <a:r>
              <a:rPr lang="mr-IN" sz="2800" dirty="0"/>
              <a:t>…</a:t>
            </a:r>
            <a:endParaRPr lang="en-US" sz="2800" dirty="0"/>
          </a:p>
          <a:p>
            <a:r>
              <a:rPr lang="en-US" sz="2800" dirty="0"/>
              <a:t>The ENSO cycle is irregular because of complex interplay between many processes, feedbacks and triggers. </a:t>
            </a:r>
          </a:p>
          <a:p>
            <a:r>
              <a:rPr lang="en-US" sz="2800" dirty="0"/>
              <a:t>An ENSO event lasts 12-18 months every 3-7 years. </a:t>
            </a:r>
          </a:p>
          <a:p>
            <a:r>
              <a:rPr lang="en-US" sz="2800" dirty="0"/>
              <a:t>ENSO is triggered by WWBs which in turn depends on atmospheric weather, MJO, and the subtropical MM. </a:t>
            </a:r>
          </a:p>
          <a:p>
            <a:r>
              <a:rPr lang="en-US" sz="2800" dirty="0"/>
              <a:t>PDO is an ENSO-like climate fluctuation on the timescale of 10s of years, influencing the global surface temperature</a:t>
            </a:r>
          </a:p>
          <a:p>
            <a:endParaRPr lang="en-US" sz="2800" dirty="0"/>
          </a:p>
        </p:txBody>
      </p:sp>
    </p:spTree>
    <p:extLst>
      <p:ext uri="{BB962C8B-B14F-4D97-AF65-F5344CB8AC3E}">
        <p14:creationId xmlns:p14="http://schemas.microsoft.com/office/powerpoint/2010/main" val="1602077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660"/>
            <a:ext cx="8992410" cy="572119"/>
          </a:xfrm>
        </p:spPr>
        <p:txBody>
          <a:bodyPr>
            <a:noAutofit/>
          </a:bodyPr>
          <a:lstStyle/>
          <a:p>
            <a:r>
              <a:rPr lang="en-US" sz="3600" dirty="0"/>
              <a:t>Vertical structure of the equatorial currents</a:t>
            </a:r>
          </a:p>
        </p:txBody>
      </p:sp>
      <p:pic>
        <p:nvPicPr>
          <p:cNvPr id="7" name="Picture 1031" descr="Fig8_alize"/>
          <p:cNvPicPr>
            <a:picLocks noChangeAspect="1" noChangeArrowheads="1"/>
          </p:cNvPicPr>
          <p:nvPr/>
        </p:nvPicPr>
        <p:blipFill>
          <a:blip r:embed="rId3"/>
          <a:srcRect t="18939" b="44698"/>
          <a:stretch>
            <a:fillRect/>
          </a:stretch>
        </p:blipFill>
        <p:spPr bwMode="auto">
          <a:xfrm>
            <a:off x="263113" y="1803616"/>
            <a:ext cx="8382000" cy="3944471"/>
          </a:xfrm>
          <a:prstGeom prst="rect">
            <a:avLst/>
          </a:prstGeom>
          <a:noFill/>
          <a:ln w="9525">
            <a:noFill/>
            <a:miter lim="800000"/>
            <a:headEnd/>
            <a:tailEnd/>
          </a:ln>
        </p:spPr>
      </p:pic>
      <p:sp>
        <p:nvSpPr>
          <p:cNvPr id="3" name="TextBox 2"/>
          <p:cNvSpPr txBox="1"/>
          <p:nvPr/>
        </p:nvSpPr>
        <p:spPr>
          <a:xfrm>
            <a:off x="1247040" y="823817"/>
            <a:ext cx="2597045" cy="461665"/>
          </a:xfrm>
          <a:prstGeom prst="rect">
            <a:avLst/>
          </a:prstGeom>
          <a:noFill/>
        </p:spPr>
        <p:txBody>
          <a:bodyPr wrap="square" rtlCol="0">
            <a:spAutoFit/>
          </a:bodyPr>
          <a:lstStyle/>
          <a:p>
            <a:pPr algn="ctr"/>
            <a:r>
              <a:rPr lang="en-US" sz="2400" dirty="0"/>
              <a:t>Temperature</a:t>
            </a:r>
          </a:p>
        </p:txBody>
      </p:sp>
      <p:sp>
        <p:nvSpPr>
          <p:cNvPr id="8" name="TextBox 7"/>
          <p:cNvSpPr txBox="1"/>
          <p:nvPr/>
        </p:nvSpPr>
        <p:spPr>
          <a:xfrm>
            <a:off x="5117674" y="827471"/>
            <a:ext cx="2597045" cy="461665"/>
          </a:xfrm>
          <a:prstGeom prst="rect">
            <a:avLst/>
          </a:prstGeom>
          <a:noFill/>
        </p:spPr>
        <p:txBody>
          <a:bodyPr wrap="square" rtlCol="0">
            <a:spAutoFit/>
          </a:bodyPr>
          <a:lstStyle/>
          <a:p>
            <a:pPr algn="ctr"/>
            <a:r>
              <a:rPr lang="en-US" sz="2400" dirty="0"/>
              <a:t>Salinity</a:t>
            </a:r>
          </a:p>
        </p:txBody>
      </p:sp>
      <p:sp>
        <p:nvSpPr>
          <p:cNvPr id="4" name="TextBox 3"/>
          <p:cNvSpPr txBox="1"/>
          <p:nvPr/>
        </p:nvSpPr>
        <p:spPr>
          <a:xfrm>
            <a:off x="514832" y="1319808"/>
            <a:ext cx="1773313" cy="646331"/>
          </a:xfrm>
          <a:prstGeom prst="rect">
            <a:avLst/>
          </a:prstGeom>
          <a:noFill/>
        </p:spPr>
        <p:txBody>
          <a:bodyPr wrap="square" rtlCol="0">
            <a:spAutoFit/>
          </a:bodyPr>
          <a:lstStyle/>
          <a:p>
            <a:r>
              <a:rPr lang="en-US" dirty="0"/>
              <a:t>Western Pacific Warm Pool</a:t>
            </a:r>
          </a:p>
        </p:txBody>
      </p:sp>
      <p:sp>
        <p:nvSpPr>
          <p:cNvPr id="9" name="TextBox 8"/>
          <p:cNvSpPr txBox="1"/>
          <p:nvPr/>
        </p:nvSpPr>
        <p:spPr>
          <a:xfrm>
            <a:off x="3596060" y="1334904"/>
            <a:ext cx="1041106" cy="646331"/>
          </a:xfrm>
          <a:prstGeom prst="rect">
            <a:avLst/>
          </a:prstGeom>
          <a:noFill/>
        </p:spPr>
        <p:txBody>
          <a:bodyPr wrap="square" rtlCol="0">
            <a:spAutoFit/>
          </a:bodyPr>
          <a:lstStyle/>
          <a:p>
            <a:r>
              <a:rPr lang="en-US" dirty="0"/>
              <a:t>Cold Tongue</a:t>
            </a:r>
          </a:p>
        </p:txBody>
      </p:sp>
      <p:sp>
        <p:nvSpPr>
          <p:cNvPr id="10" name="TextBox 9"/>
          <p:cNvSpPr txBox="1"/>
          <p:nvPr/>
        </p:nvSpPr>
        <p:spPr>
          <a:xfrm>
            <a:off x="22878" y="2868378"/>
            <a:ext cx="1041106" cy="369332"/>
          </a:xfrm>
          <a:prstGeom prst="rect">
            <a:avLst/>
          </a:prstGeom>
          <a:noFill/>
          <a:scene3d>
            <a:camera prst="orthographicFront">
              <a:rot lat="0" lon="0" rev="5400000"/>
            </a:camera>
            <a:lightRig rig="threePt" dir="t"/>
          </a:scene3d>
        </p:spPr>
        <p:txBody>
          <a:bodyPr wrap="square" rtlCol="0">
            <a:spAutoFit/>
          </a:bodyPr>
          <a:lstStyle/>
          <a:p>
            <a:r>
              <a:rPr lang="en-US" dirty="0"/>
              <a:t>Depth</a:t>
            </a:r>
          </a:p>
        </p:txBody>
      </p:sp>
      <p:sp>
        <p:nvSpPr>
          <p:cNvPr id="11" name="TextBox 10"/>
          <p:cNvSpPr txBox="1"/>
          <p:nvPr/>
        </p:nvSpPr>
        <p:spPr>
          <a:xfrm>
            <a:off x="1933483" y="5774161"/>
            <a:ext cx="2597045" cy="369332"/>
          </a:xfrm>
          <a:prstGeom prst="rect">
            <a:avLst/>
          </a:prstGeom>
          <a:noFill/>
        </p:spPr>
        <p:txBody>
          <a:bodyPr wrap="square" rtlCol="0">
            <a:spAutoFit/>
          </a:bodyPr>
          <a:lstStyle/>
          <a:p>
            <a:r>
              <a:rPr lang="en-US" dirty="0"/>
              <a:t>Longitude</a:t>
            </a:r>
          </a:p>
        </p:txBody>
      </p:sp>
      <p:sp>
        <p:nvSpPr>
          <p:cNvPr id="12" name="TextBox 11"/>
          <p:cNvSpPr txBox="1"/>
          <p:nvPr/>
        </p:nvSpPr>
        <p:spPr>
          <a:xfrm>
            <a:off x="5575304" y="5741895"/>
            <a:ext cx="2597045" cy="369332"/>
          </a:xfrm>
          <a:prstGeom prst="rect">
            <a:avLst/>
          </a:prstGeom>
          <a:noFill/>
        </p:spPr>
        <p:txBody>
          <a:bodyPr wrap="square" rtlCol="0">
            <a:spAutoFit/>
          </a:bodyPr>
          <a:lstStyle/>
          <a:p>
            <a:r>
              <a:rPr lang="en-US" dirty="0"/>
              <a:t>Longitude</a:t>
            </a:r>
          </a:p>
        </p:txBody>
      </p:sp>
    </p:spTree>
    <p:extLst>
      <p:ext uri="{BB962C8B-B14F-4D97-AF65-F5344CB8AC3E}">
        <p14:creationId xmlns:p14="http://schemas.microsoft.com/office/powerpoint/2010/main" val="252857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1"/>
            <a:ext cx="8229600" cy="1143000"/>
          </a:xfrm>
        </p:spPr>
        <p:txBody>
          <a:bodyPr>
            <a:normAutofit/>
          </a:bodyPr>
          <a:lstStyle/>
          <a:p>
            <a:r>
              <a:rPr lang="en-US" sz="3200" dirty="0"/>
              <a:t>Equatorial Undercurrent (EUC)</a:t>
            </a:r>
          </a:p>
        </p:txBody>
      </p:sp>
      <p:pic>
        <p:nvPicPr>
          <p:cNvPr id="4" name="Picture 3" descr="Screenshot 2014-11-10 22.43.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06859"/>
            <a:ext cx="7622392" cy="3447823"/>
          </a:xfrm>
          <a:prstGeom prst="rect">
            <a:avLst/>
          </a:prstGeom>
        </p:spPr>
      </p:pic>
      <p:sp>
        <p:nvSpPr>
          <p:cNvPr id="6" name="Rectangle 5"/>
          <p:cNvSpPr/>
          <p:nvPr/>
        </p:nvSpPr>
        <p:spPr>
          <a:xfrm>
            <a:off x="457199" y="1517277"/>
            <a:ext cx="8329277" cy="1323439"/>
          </a:xfrm>
          <a:prstGeom prst="rect">
            <a:avLst/>
          </a:prstGeom>
        </p:spPr>
        <p:txBody>
          <a:bodyPr wrap="square">
            <a:spAutoFit/>
          </a:bodyPr>
          <a:lstStyle/>
          <a:p>
            <a:pPr lvl="1">
              <a:defRPr/>
            </a:pPr>
            <a:r>
              <a:rPr lang="en-US" sz="2000" dirty="0">
                <a:solidFill>
                  <a:srgbClr val="161616"/>
                </a:solidFill>
              </a:rPr>
              <a:t>Down-gradient flow driven by the equatorial PGF: causes eastward flow along the equator.  This is called the </a:t>
            </a:r>
            <a:r>
              <a:rPr lang="en-US" sz="2000" dirty="0">
                <a:solidFill>
                  <a:srgbClr val="FF0000"/>
                </a:solidFill>
              </a:rPr>
              <a:t>Equatorial Undercurrent. </a:t>
            </a:r>
            <a:r>
              <a:rPr lang="en-US" sz="2000" dirty="0">
                <a:solidFill>
                  <a:srgbClr val="161616"/>
                </a:solidFill>
              </a:rPr>
              <a:t>The strongest current in the global ocean &gt; 150 cm/sec, but very thin and restricted to very close to the equator.</a:t>
            </a:r>
          </a:p>
        </p:txBody>
      </p:sp>
    </p:spTree>
    <p:extLst>
      <p:ext uri="{BB962C8B-B14F-4D97-AF65-F5344CB8AC3E}">
        <p14:creationId xmlns:p14="http://schemas.microsoft.com/office/powerpoint/2010/main" val="450993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3239</TotalTime>
  <Words>3219</Words>
  <Application>Microsoft Macintosh PowerPoint</Application>
  <PresentationFormat>On-screen Show (4:3)</PresentationFormat>
  <Paragraphs>369</Paragraphs>
  <Slides>75</Slides>
  <Notes>26</Notes>
  <HiddenSlides>0</HiddenSlides>
  <MMClips>0</MMClips>
  <ScaleCrop>false</ScaleCrop>
  <HeadingPairs>
    <vt:vector size="8" baseType="variant">
      <vt:variant>
        <vt:lpstr>Fonts Used</vt:lpstr>
      </vt:variant>
      <vt:variant>
        <vt:i4>8</vt:i4>
      </vt:variant>
      <vt:variant>
        <vt:lpstr>Theme</vt:lpstr>
      </vt:variant>
      <vt:variant>
        <vt:i4>1</vt:i4>
      </vt:variant>
      <vt:variant>
        <vt:lpstr>Links</vt:lpstr>
      </vt:variant>
      <vt:variant>
        <vt:i4>3</vt:i4>
      </vt:variant>
      <vt:variant>
        <vt:lpstr>Slide Titles</vt:lpstr>
      </vt:variant>
      <vt:variant>
        <vt:i4>75</vt:i4>
      </vt:variant>
    </vt:vector>
  </HeadingPairs>
  <TitlesOfParts>
    <vt:vector size="87" baseType="lpstr">
      <vt:lpstr>ＭＳ Ｐゴシック</vt:lpstr>
      <vt:lpstr>Arial</vt:lpstr>
      <vt:lpstr>Calibri</vt:lpstr>
      <vt:lpstr>Lucida Grande</vt:lpstr>
      <vt:lpstr>Mangal</vt:lpstr>
      <vt:lpstr>Symbol</vt:lpstr>
      <vt:lpstr>Verdana</vt:lpstr>
      <vt:lpstr>Wingdings</vt:lpstr>
      <vt:lpstr>Office Theme</vt:lpstr>
      <vt:lpstr>Untitled:Users:lynnetalley:dpo_book:chapter_texts:chapter_10:chapter_10_figures_final_082710.doc!OLE_LINK10</vt:lpstr>
      <vt:lpstr>Untitled:Users:lynnetalley:dpo_book:chapter_texts:chapter_10:chapter_10_figures_final_082710.doc!OLE_LINK12</vt:lpstr>
      <vt:lpstr>Untitled:Users:lynnetalley:dpo_book:chapter_texts:chapter_10:chapter_10_figures_final_082710.doc!OLE_LINK12</vt:lpstr>
      <vt:lpstr>Week 14-15: Tropical Circulation and El-Nino Southern Oscillation</vt:lpstr>
      <vt:lpstr>Observed surface wind stress</vt:lpstr>
      <vt:lpstr>Equatorial upwelling</vt:lpstr>
      <vt:lpstr>Sea surface temperature (satellite)</vt:lpstr>
      <vt:lpstr>Pacific equatorial structures: mean state</vt:lpstr>
      <vt:lpstr>Equatorial Pacific SST, SSH and thermocline</vt:lpstr>
      <vt:lpstr>Effects on surface nutrients and productivity</vt:lpstr>
      <vt:lpstr>Vertical structure of the equatorial currents</vt:lpstr>
      <vt:lpstr>Equatorial Undercurrent (EUC)</vt:lpstr>
      <vt:lpstr>Section across the EUC</vt:lpstr>
      <vt:lpstr>Vertical structure of the equatorial currents</vt:lpstr>
      <vt:lpstr>Atmospheric wind and its curl</vt:lpstr>
      <vt:lpstr>Sverdrup circulation off the Equator</vt:lpstr>
      <vt:lpstr>      Equatorial current system (Reid, 1997)</vt:lpstr>
      <vt:lpstr>Tropical ocean variability</vt:lpstr>
      <vt:lpstr>Tropical ocean variability</vt:lpstr>
      <vt:lpstr>PowerPoint Presentation</vt:lpstr>
      <vt:lpstr>PowerPoint Presentation</vt:lpstr>
      <vt:lpstr>Nino indices for tropical SST</vt:lpstr>
      <vt:lpstr>PowerPoint Presentation</vt:lpstr>
      <vt:lpstr>PowerPoint Presentation</vt:lpstr>
      <vt:lpstr>Expressions of ENSO</vt:lpstr>
      <vt:lpstr>Sea surface height images http://topex-www.jpl.nasa.gov/elnino/index.html</vt:lpstr>
      <vt:lpstr>1997-1998 vs 2015-2016</vt:lpstr>
      <vt:lpstr>Time series: SST at equator</vt:lpstr>
      <vt:lpstr>SST and zonal wind anomalies, equator</vt:lpstr>
      <vt:lpstr>SST and dynamic height anomalies, equator</vt:lpstr>
      <vt:lpstr>Biogeochemical impacts</vt:lpstr>
      <vt:lpstr>2014: Pacific SSH from satellite obs</vt:lpstr>
      <vt:lpstr>2015: Pacific SSH from satellite obs</vt:lpstr>
      <vt:lpstr>2016: Pacific SSH from satellite obs</vt:lpstr>
      <vt:lpstr>2017: Pacific SSH from satellite obs</vt:lpstr>
      <vt:lpstr>2018: Pacific SSH from satellite obs</vt:lpstr>
      <vt:lpstr>2014: SST anomaly</vt:lpstr>
      <vt:lpstr>2015: SST anomaly</vt:lpstr>
      <vt:lpstr>2016: SST anomaly</vt:lpstr>
      <vt:lpstr>2017: SST anomaly</vt:lpstr>
      <vt:lpstr>2018: SST anomaly</vt:lpstr>
      <vt:lpstr>ENSO anomaly effects “warm episode” = El Niño condition   Related to shift in winds, especially the Walker circulation and its “teleconnections” to mid-latitude winds</vt:lpstr>
      <vt:lpstr>USA impacts of El Niño and La Niña: temperature</vt:lpstr>
      <vt:lpstr>USA impacts of El Niño and La Nina: precipitation</vt:lpstr>
      <vt:lpstr>Decadal scale changes in the Pacific </vt:lpstr>
      <vt:lpstr>Mechanisms for PDO</vt:lpstr>
      <vt:lpstr>Global warming vs PDO</vt:lpstr>
      <vt:lpstr>Review question</vt:lpstr>
      <vt:lpstr>ENSO theory: oscillation</vt:lpstr>
      <vt:lpstr>Zebiak and Cane (1987)</vt:lpstr>
      <vt:lpstr>Mechanism: Equatorial waves (Schopf, 1987; Battisti 1988) </vt:lpstr>
      <vt:lpstr>Delayed oscillator model: tropical wave</vt:lpstr>
      <vt:lpstr>PowerPoint Presentation</vt:lpstr>
      <vt:lpstr>Hypothesis 2: Recharge oscillator theory</vt:lpstr>
      <vt:lpstr>Recharge oscillator theory</vt:lpstr>
      <vt:lpstr>On irregularity</vt:lpstr>
      <vt:lpstr>Issues with coupling mechanism</vt:lpstr>
      <vt:lpstr>ENSO theory: feedback</vt:lpstr>
      <vt:lpstr>WES feedback</vt:lpstr>
      <vt:lpstr>WES feedback</vt:lpstr>
      <vt:lpstr>WES feedback</vt:lpstr>
      <vt:lpstr>“Zonal Mode” and “Meridional Mode”</vt:lpstr>
      <vt:lpstr>Cloud feedback</vt:lpstr>
      <vt:lpstr>Cloud feedback</vt:lpstr>
      <vt:lpstr>Cloud feedback</vt:lpstr>
      <vt:lpstr>ENSO theory: triggers</vt:lpstr>
      <vt:lpstr>PowerPoint Presentation</vt:lpstr>
      <vt:lpstr>PowerPoint Presentation</vt:lpstr>
      <vt:lpstr>Westerly wind burst</vt:lpstr>
      <vt:lpstr>Westerly wind burst</vt:lpstr>
      <vt:lpstr>Westerly wind burst</vt:lpstr>
      <vt:lpstr>PowerPoint Presentation</vt:lpstr>
      <vt:lpstr>Influence from subtropics</vt:lpstr>
      <vt:lpstr>Influence from subtropics</vt:lpstr>
      <vt:lpstr>Influence from subtropics</vt:lpstr>
      <vt:lpstr>WES feedback and MM</vt:lpstr>
      <vt:lpstr>Influence from subtropics</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12: Ocean Gyres Reading: textbook chap 8</dc:title>
  <dc:creator>Taka Ito</dc:creator>
  <cp:lastModifiedBy>Ito, Takamitsu</cp:lastModifiedBy>
  <cp:revision>182</cp:revision>
  <cp:lastPrinted>2018-11-20T13:33:12Z</cp:lastPrinted>
  <dcterms:created xsi:type="dcterms:W3CDTF">2014-10-29T03:00:47Z</dcterms:created>
  <dcterms:modified xsi:type="dcterms:W3CDTF">2018-11-20T13:50:07Z</dcterms:modified>
</cp:coreProperties>
</file>