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6"/>
  </p:notesMasterIdLst>
  <p:sldIdLst>
    <p:sldId id="257" r:id="rId2"/>
    <p:sldId id="392" r:id="rId3"/>
    <p:sldId id="398" r:id="rId4"/>
    <p:sldId id="399" r:id="rId5"/>
    <p:sldId id="400" r:id="rId6"/>
    <p:sldId id="401" r:id="rId7"/>
    <p:sldId id="402" r:id="rId8"/>
    <p:sldId id="403" r:id="rId9"/>
    <p:sldId id="406" r:id="rId10"/>
    <p:sldId id="404" r:id="rId11"/>
    <p:sldId id="356" r:id="rId12"/>
    <p:sldId id="358" r:id="rId13"/>
    <p:sldId id="384" r:id="rId14"/>
    <p:sldId id="359" r:id="rId15"/>
    <p:sldId id="360" r:id="rId16"/>
    <p:sldId id="361" r:id="rId17"/>
    <p:sldId id="362" r:id="rId18"/>
    <p:sldId id="363" r:id="rId19"/>
    <p:sldId id="364" r:id="rId20"/>
    <p:sldId id="365" r:id="rId21"/>
    <p:sldId id="371" r:id="rId22"/>
    <p:sldId id="366" r:id="rId23"/>
    <p:sldId id="367" r:id="rId24"/>
    <p:sldId id="368" r:id="rId25"/>
    <p:sldId id="369" r:id="rId26"/>
    <p:sldId id="370" r:id="rId27"/>
    <p:sldId id="413" r:id="rId28"/>
    <p:sldId id="383" r:id="rId29"/>
    <p:sldId id="378" r:id="rId30"/>
    <p:sldId id="379" r:id="rId31"/>
    <p:sldId id="380" r:id="rId32"/>
    <p:sldId id="408" r:id="rId33"/>
    <p:sldId id="409" r:id="rId34"/>
    <p:sldId id="385" r:id="rId35"/>
    <p:sldId id="386" r:id="rId36"/>
    <p:sldId id="410" r:id="rId37"/>
    <p:sldId id="411" r:id="rId38"/>
    <p:sldId id="412" r:id="rId39"/>
    <p:sldId id="381" r:id="rId40"/>
    <p:sldId id="433" r:id="rId41"/>
    <p:sldId id="434" r:id="rId42"/>
    <p:sldId id="435" r:id="rId43"/>
    <p:sldId id="436" r:id="rId44"/>
    <p:sldId id="437" r:id="rId45"/>
    <p:sldId id="438" r:id="rId46"/>
    <p:sldId id="439" r:id="rId47"/>
    <p:sldId id="441" r:id="rId48"/>
    <p:sldId id="442" r:id="rId49"/>
    <p:sldId id="444" r:id="rId50"/>
    <p:sldId id="415" r:id="rId51"/>
    <p:sldId id="440" r:id="rId52"/>
    <p:sldId id="445" r:id="rId53"/>
    <p:sldId id="446" r:id="rId54"/>
    <p:sldId id="416" r:id="rId55"/>
    <p:sldId id="387" r:id="rId56"/>
    <p:sldId id="388" r:id="rId57"/>
    <p:sldId id="391" r:id="rId58"/>
    <p:sldId id="448" r:id="rId59"/>
    <p:sldId id="449" r:id="rId60"/>
    <p:sldId id="450" r:id="rId61"/>
    <p:sldId id="451" r:id="rId62"/>
    <p:sldId id="452" r:id="rId63"/>
    <p:sldId id="454" r:id="rId64"/>
    <p:sldId id="455" r:id="rId6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64"/>
    <p:restoredTop sz="87555" autoAdjust="0"/>
  </p:normalViewPr>
  <p:slideViewPr>
    <p:cSldViewPr snapToGrid="0" snapToObjects="1">
      <p:cViewPr varScale="1">
        <p:scale>
          <a:sx n="103" d="100"/>
          <a:sy n="103" d="100"/>
        </p:scale>
        <p:origin x="86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8" d="100"/>
        <a:sy n="10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7C7F1-55AA-0F41-A931-50EA6999221A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2CE87-6C4C-1944-9097-655E6AEAF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62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Conversion:</a:t>
            </a:r>
            <a:r>
              <a:rPr lang="en-US" baseline="0" dirty="0"/>
              <a:t> 10 </a:t>
            </a:r>
            <a:r>
              <a:rPr lang="en-US" baseline="0" dirty="0" err="1"/>
              <a:t>PgC</a:t>
            </a:r>
            <a:r>
              <a:rPr lang="en-US" baseline="0" dirty="0"/>
              <a:t>/</a:t>
            </a:r>
            <a:r>
              <a:rPr lang="en-US" baseline="0" dirty="0" err="1"/>
              <a:t>yr</a:t>
            </a:r>
            <a:r>
              <a:rPr lang="en-US" baseline="0" dirty="0"/>
              <a:t> = 16/(12*106) * 1e16 = 1.2e14 </a:t>
            </a:r>
            <a:r>
              <a:rPr lang="en-US" baseline="0" dirty="0" err="1"/>
              <a:t>molN</a:t>
            </a:r>
            <a:r>
              <a:rPr lang="en-US" baseline="0" dirty="0"/>
              <a:t>/</a:t>
            </a:r>
            <a:r>
              <a:rPr lang="en-US" baseline="0" dirty="0" err="1"/>
              <a:t>yr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2CE87-6C4C-1944-9097-655E6AEAFA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05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Ended here 11/6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2CE87-6C4C-1944-9097-655E6AEAFAE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70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ended</a:t>
            </a:r>
            <a:r>
              <a:rPr lang="en-US" baseline="0" dirty="0"/>
              <a:t> here…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2CE87-6C4C-1944-9097-655E6AEAFAE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00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40C3-A353-CA48-BE74-B66DA39AA407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2A76-C7EB-F149-956E-6F10718D0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30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40C3-A353-CA48-BE74-B66DA39AA407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2A76-C7EB-F149-956E-6F10718D0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0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40C3-A353-CA48-BE74-B66DA39AA407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2A76-C7EB-F149-956E-6F10718D0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40C3-A353-CA48-BE74-B66DA39AA407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2A76-C7EB-F149-956E-6F10718D0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14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40C3-A353-CA48-BE74-B66DA39AA407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2A76-C7EB-F149-956E-6F10718D0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22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40C3-A353-CA48-BE74-B66DA39AA407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2A76-C7EB-F149-956E-6F10718D0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65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40C3-A353-CA48-BE74-B66DA39AA407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2A76-C7EB-F149-956E-6F10718D0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8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40C3-A353-CA48-BE74-B66DA39AA407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2A76-C7EB-F149-956E-6F10718D0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9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40C3-A353-CA48-BE74-B66DA39AA407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2A76-C7EB-F149-956E-6F10718D0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08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40C3-A353-CA48-BE74-B66DA39AA407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2A76-C7EB-F149-956E-6F10718D0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84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40C3-A353-CA48-BE74-B66DA39AA407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2A76-C7EB-F149-956E-6F10718D0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7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540C3-A353-CA48-BE74-B66DA39AA407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22A76-C7EB-F149-956E-6F10718D0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4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5.png"/><Relationship Id="rId4" Type="http://schemas.openxmlformats.org/officeDocument/2006/relationships/image" Target="../media/image5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07295"/>
            <a:ext cx="9143999" cy="1144427"/>
          </a:xfrm>
        </p:spPr>
        <p:txBody>
          <a:bodyPr>
            <a:normAutofit/>
          </a:bodyPr>
          <a:lstStyle/>
          <a:p>
            <a:r>
              <a:rPr lang="en-US" dirty="0"/>
              <a:t>Week 12: Nutrient and carbon cycling</a:t>
            </a:r>
            <a:endParaRPr lang="en-US" baseline="-25000" dirty="0"/>
          </a:p>
        </p:txBody>
      </p:sp>
      <p:pic>
        <p:nvPicPr>
          <p:cNvPr id="7" name="Picture 6" descr="Screenshot 2014-10-06 07.24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00" y="3034747"/>
            <a:ext cx="3584730" cy="3332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6057" y="2039565"/>
            <a:ext cx="4739891" cy="2993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83234" y="5405350"/>
            <a:ext cx="4028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10-15PgC/</a:t>
            </a:r>
            <a:r>
              <a:rPr lang="en-US" b="1" dirty="0" err="1"/>
              <a:t>yr</a:t>
            </a:r>
            <a:r>
              <a:rPr lang="en-US" dirty="0"/>
              <a:t>: NCP ~ export of organic carbon from surface euphotic layer to the thermocline and deep waters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400" y="1566782"/>
            <a:ext cx="8106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</a:t>
            </a:r>
            <a:r>
              <a:rPr lang="en-US" dirty="0" err="1"/>
              <a:t>GtC</a:t>
            </a:r>
            <a:r>
              <a:rPr lang="en-US" dirty="0"/>
              <a:t> (</a:t>
            </a:r>
            <a:r>
              <a:rPr lang="en-US" dirty="0" err="1"/>
              <a:t>giga</a:t>
            </a:r>
            <a:r>
              <a:rPr lang="en-US" dirty="0"/>
              <a:t>-tons C) = 1 </a:t>
            </a:r>
            <a:r>
              <a:rPr lang="en-US" dirty="0" err="1"/>
              <a:t>PgC</a:t>
            </a:r>
            <a:r>
              <a:rPr lang="en-US" dirty="0"/>
              <a:t> (</a:t>
            </a:r>
            <a:r>
              <a:rPr lang="en-US" dirty="0" err="1"/>
              <a:t>peta</a:t>
            </a:r>
            <a:r>
              <a:rPr lang="en-US" dirty="0"/>
              <a:t>-grams C) = 10</a:t>
            </a:r>
            <a:r>
              <a:rPr lang="en-US" baseline="30000" dirty="0"/>
              <a:t>15</a:t>
            </a:r>
            <a:r>
              <a:rPr lang="en-US" dirty="0"/>
              <a:t> </a:t>
            </a:r>
            <a:r>
              <a:rPr lang="en-US" dirty="0" err="1"/>
              <a:t>gC</a:t>
            </a:r>
            <a:endParaRPr lang="en-US" dirty="0"/>
          </a:p>
          <a:p>
            <a:r>
              <a:rPr lang="en-US" dirty="0"/>
              <a:t>Figure credit: IPCC, N. Gruber</a:t>
            </a:r>
          </a:p>
        </p:txBody>
      </p:sp>
    </p:spTree>
    <p:extLst>
      <p:ext uri="{BB962C8B-B14F-4D97-AF65-F5344CB8AC3E}">
        <p14:creationId xmlns:p14="http://schemas.microsoft.com/office/powerpoint/2010/main" val="3420866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6750"/>
          </a:xfrm>
        </p:spPr>
        <p:txBody>
          <a:bodyPr>
            <a:normAutofit fontScale="90000"/>
          </a:bodyPr>
          <a:lstStyle/>
          <a:p>
            <a:r>
              <a:rPr lang="en-US" dirty="0"/>
              <a:t>Observed seasonal cycle in Hawaii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330" y="1241006"/>
            <a:ext cx="8009831" cy="4323939"/>
          </a:xfrm>
        </p:spPr>
        <p:txBody>
          <a:bodyPr>
            <a:normAutofit/>
          </a:bodyPr>
          <a:lstStyle/>
          <a:p>
            <a:r>
              <a:rPr lang="en-US" sz="2800" b="1" dirty="0"/>
              <a:t>Brix et al. (2004)</a:t>
            </a:r>
          </a:p>
        </p:txBody>
      </p:sp>
      <p:pic>
        <p:nvPicPr>
          <p:cNvPr id="4" name="Picture 3" descr="Screenshot 2014-10-21 12.30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032" y="1038982"/>
            <a:ext cx="4463130" cy="58190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841382"/>
            <a:ext cx="3334832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During the summer, low DIC coincides with high SST </a:t>
            </a:r>
            <a:r>
              <a:rPr lang="en-US" sz="2400" dirty="0">
                <a:sym typeface="Wingdings"/>
              </a:rPr>
              <a:t> </a:t>
            </a:r>
            <a:r>
              <a:rPr lang="en-US" sz="2400" dirty="0"/>
              <a:t>Biological C uptake and export. </a:t>
            </a:r>
          </a:p>
          <a:p>
            <a:endParaRPr lang="en-US" sz="2400" dirty="0"/>
          </a:p>
          <a:p>
            <a:r>
              <a:rPr lang="en-US" sz="2400" dirty="0"/>
              <a:t>pCO2 is high during the summer (low solubility)</a:t>
            </a:r>
          </a:p>
          <a:p>
            <a:endParaRPr lang="en-US" sz="2400" dirty="0"/>
          </a:p>
          <a:p>
            <a:r>
              <a:rPr lang="en-US" sz="2400" dirty="0"/>
              <a:t>Long term increase in C and decrease in C-13 (</a:t>
            </a:r>
            <a:r>
              <a:rPr lang="en-US" sz="2400" dirty="0" err="1"/>
              <a:t>Suess</a:t>
            </a:r>
            <a:r>
              <a:rPr lang="en-US" sz="2400" dirty="0"/>
              <a:t> effect)</a:t>
            </a:r>
          </a:p>
        </p:txBody>
      </p:sp>
    </p:spTree>
    <p:extLst>
      <p:ext uri="{BB962C8B-B14F-4D97-AF65-F5344CB8AC3E}">
        <p14:creationId xmlns:p14="http://schemas.microsoft.com/office/powerpoint/2010/main" val="749656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6"/>
            <a:ext cx="8229600" cy="717173"/>
          </a:xfrm>
        </p:spPr>
        <p:txBody>
          <a:bodyPr>
            <a:normAutofit fontScale="90000"/>
          </a:bodyPr>
          <a:lstStyle/>
          <a:p>
            <a:r>
              <a:rPr lang="en-US" dirty="0"/>
              <a:t>Solubility of gases in the seawater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30476"/>
            <a:ext cx="8229600" cy="4795687"/>
          </a:xfrm>
        </p:spPr>
        <p:txBody>
          <a:bodyPr/>
          <a:lstStyle/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is a soluble gas</a:t>
            </a:r>
          </a:p>
          <a:p>
            <a:r>
              <a:rPr lang="en-US" sz="2800" dirty="0"/>
              <a:t>Solubility of CO2 = how many CO2 molecule can be dissolved in a unit mass of seawater at equilibrium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903462"/>
            <a:ext cx="5359400" cy="4051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72667" y="3580190"/>
            <a:ext cx="31810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Surface ocean is not always at equilibrium… sometimes under-saturated and super-saturated, depending on many factors including biological C uptake, heating/cooling, transport, etc. </a:t>
            </a:r>
          </a:p>
        </p:txBody>
      </p:sp>
    </p:spTree>
    <p:extLst>
      <p:ext uri="{BB962C8B-B14F-4D97-AF65-F5344CB8AC3E}">
        <p14:creationId xmlns:p14="http://schemas.microsoft.com/office/powerpoint/2010/main" val="119385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41588"/>
            <a:ext cx="8229600" cy="717173"/>
          </a:xfrm>
        </p:spPr>
        <p:txBody>
          <a:bodyPr>
            <a:normAutofit fontScale="90000"/>
          </a:bodyPr>
          <a:lstStyle/>
          <a:p>
            <a:r>
              <a:rPr lang="en-US" dirty="0"/>
              <a:t>Solubility: Henry’s law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91810"/>
            <a:ext cx="8229600" cy="5134354"/>
          </a:xfrm>
        </p:spPr>
        <p:txBody>
          <a:bodyPr/>
          <a:lstStyle/>
          <a:p>
            <a:r>
              <a:rPr lang="en-US" sz="2800" dirty="0"/>
              <a:t>CO</a:t>
            </a:r>
            <a:r>
              <a:rPr lang="en-US" sz="2800" baseline="-25000" dirty="0"/>
              <a:t>2</a:t>
            </a:r>
            <a:r>
              <a:rPr lang="en-US" sz="2800" dirty="0"/>
              <a:t> solubility (here, K</a:t>
            </a:r>
            <a:r>
              <a:rPr lang="en-US" sz="2800" baseline="-25000" dirty="0"/>
              <a:t>0</a:t>
            </a:r>
            <a:r>
              <a:rPr lang="en-US" sz="2800" dirty="0"/>
              <a:t>) is a function of temperature and salinity (units: </a:t>
            </a:r>
            <a:r>
              <a:rPr lang="en-US" sz="2800" dirty="0" err="1"/>
              <a:t>molC</a:t>
            </a:r>
            <a:r>
              <a:rPr lang="en-US" sz="2800" dirty="0"/>
              <a:t> m</a:t>
            </a:r>
            <a:r>
              <a:rPr lang="en-US" sz="2800" baseline="30000" dirty="0"/>
              <a:t>-3</a:t>
            </a:r>
            <a:r>
              <a:rPr lang="en-US" sz="2800" dirty="0"/>
              <a:t> atm</a:t>
            </a:r>
            <a:r>
              <a:rPr lang="en-US" sz="2800" baseline="30000" dirty="0"/>
              <a:t>-1</a:t>
            </a:r>
            <a:r>
              <a:rPr lang="en-US" sz="2800" dirty="0"/>
              <a:t>)</a:t>
            </a:r>
          </a:p>
          <a:p>
            <a:r>
              <a:rPr lang="en-US" sz="2800" dirty="0"/>
              <a:t>Square bracket [] indicates concentration</a:t>
            </a:r>
          </a:p>
          <a:p>
            <a:r>
              <a:rPr lang="en-US" sz="2400" dirty="0"/>
              <a:t>Fugacity (fCO2) and partial pressure (pCO2) are almost equivalent (~1%) difference </a:t>
            </a:r>
            <a:r>
              <a:rPr lang="en-US" sz="2400" dirty="0">
                <a:sym typeface="Wingdings"/>
              </a:rPr>
              <a:t> activity </a:t>
            </a:r>
            <a:r>
              <a:rPr lang="en-US" sz="2400" dirty="0" err="1">
                <a:sym typeface="Wingdings"/>
              </a:rPr>
              <a:t>vs</a:t>
            </a:r>
            <a:r>
              <a:rPr lang="en-US" sz="2400" dirty="0">
                <a:sym typeface="Wingdings"/>
              </a:rPr>
              <a:t> concentration</a:t>
            </a:r>
            <a:endParaRPr lang="en-US" sz="24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467" y="3604381"/>
            <a:ext cx="3934984" cy="2951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713" y="4018074"/>
            <a:ext cx="2923318" cy="147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8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the solubility of CO</a:t>
            </a:r>
            <a:r>
              <a:rPr lang="en-US" baseline="-25000" dirty="0"/>
              <a:t>2</a:t>
            </a:r>
          </a:p>
        </p:txBody>
      </p:sp>
      <p:pic>
        <p:nvPicPr>
          <p:cNvPr id="4" name="Picture 3" descr="Screenshot 2014-10-20 15.31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1571631"/>
            <a:ext cx="71755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13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41588"/>
            <a:ext cx="8229600" cy="717173"/>
          </a:xfrm>
        </p:spPr>
        <p:txBody>
          <a:bodyPr>
            <a:normAutofit fontScale="90000"/>
          </a:bodyPr>
          <a:lstStyle/>
          <a:p>
            <a:r>
              <a:rPr lang="en-US" dirty="0"/>
              <a:t>Air-sea exchange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91810"/>
            <a:ext cx="8229600" cy="5134354"/>
          </a:xfrm>
        </p:spPr>
        <p:txBody>
          <a:bodyPr/>
          <a:lstStyle/>
          <a:p>
            <a:r>
              <a:rPr lang="en-US" sz="2800" dirty="0"/>
              <a:t>Surface ocean exchanges gases with the overlying atmosphere: how does it happen?</a:t>
            </a:r>
          </a:p>
          <a:p>
            <a:r>
              <a:rPr lang="en-US" sz="2800" dirty="0"/>
              <a:t>Two types of gas exchange kinetics</a:t>
            </a:r>
          </a:p>
          <a:p>
            <a:pPr lvl="1"/>
            <a:r>
              <a:rPr lang="en-US" sz="2400" dirty="0"/>
              <a:t>Diffusive gas exchange</a:t>
            </a:r>
          </a:p>
          <a:p>
            <a:pPr lvl="1"/>
            <a:r>
              <a:rPr lang="en-US" sz="2400" dirty="0"/>
              <a:t>Bubble mediated gas exchange</a:t>
            </a:r>
            <a:endParaRPr lang="en-US" sz="20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19" y="3507618"/>
            <a:ext cx="4560170" cy="3447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2037" y="4233333"/>
            <a:ext cx="3763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rate at which the gas molecule is exchanged at the air-sea interface depends on the types of physical processes responsible. </a:t>
            </a:r>
          </a:p>
        </p:txBody>
      </p:sp>
    </p:spTree>
    <p:extLst>
      <p:ext uri="{BB962C8B-B14F-4D97-AF65-F5344CB8AC3E}">
        <p14:creationId xmlns:p14="http://schemas.microsoft.com/office/powerpoint/2010/main" val="414981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41588"/>
            <a:ext cx="8229600" cy="717173"/>
          </a:xfrm>
        </p:spPr>
        <p:txBody>
          <a:bodyPr>
            <a:normAutofit fontScale="90000"/>
          </a:bodyPr>
          <a:lstStyle/>
          <a:p>
            <a:r>
              <a:rPr lang="en-US" dirty="0"/>
              <a:t>Diffusive gas exchange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91810"/>
            <a:ext cx="8229600" cy="5134354"/>
          </a:xfrm>
        </p:spPr>
        <p:txBody>
          <a:bodyPr/>
          <a:lstStyle/>
          <a:p>
            <a:r>
              <a:rPr lang="en-US" sz="2800" dirty="0"/>
              <a:t>Molecular diffusion at the diffusive boundary layer</a:t>
            </a:r>
          </a:p>
          <a:p>
            <a:pPr lvl="1"/>
            <a:r>
              <a:rPr lang="en-US" sz="2400" dirty="0"/>
              <a:t>Enhanced by the turbulent mixing</a:t>
            </a:r>
          </a:p>
          <a:p>
            <a:r>
              <a:rPr lang="en-US" sz="2800" dirty="0"/>
              <a:t>G: gas transfer coefficient (m s</a:t>
            </a:r>
            <a:r>
              <a:rPr lang="en-US" sz="2800" baseline="30000" dirty="0"/>
              <a:t>-1</a:t>
            </a:r>
            <a:r>
              <a:rPr lang="en-US" sz="2800" dirty="0"/>
              <a:t>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20" y="3625346"/>
            <a:ext cx="5715375" cy="312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2" y="2714359"/>
            <a:ext cx="5727965" cy="82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74707" y="3932947"/>
            <a:ext cx="25889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diffusive flux is down-gradient between ocean and atmosphere. </a:t>
            </a:r>
          </a:p>
          <a:p>
            <a:endParaRPr lang="en-US" dirty="0"/>
          </a:p>
          <a:p>
            <a:r>
              <a:rPr lang="en-US" dirty="0"/>
              <a:t>The rate coefficient (G) depends on the near-surface turbulence</a:t>
            </a:r>
          </a:p>
        </p:txBody>
      </p:sp>
    </p:spTree>
    <p:extLst>
      <p:ext uri="{BB962C8B-B14F-4D97-AF65-F5344CB8AC3E}">
        <p14:creationId xmlns:p14="http://schemas.microsoft.com/office/powerpoint/2010/main" val="37672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419695" y="178594"/>
            <a:ext cx="8456414" cy="946547"/>
          </a:xfrm>
          <a:ln/>
        </p:spPr>
        <p:txBody>
          <a:bodyPr/>
          <a:lstStyle/>
          <a:p>
            <a:r>
              <a:rPr lang="en-US" sz="4200"/>
              <a:t>Controls on air-sea gas transfer rates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695" y="1479868"/>
            <a:ext cx="7358063" cy="4795242"/>
          </a:xfrm>
          <a:ln/>
        </p:spPr>
        <p:txBody>
          <a:bodyPr/>
          <a:lstStyle/>
          <a:p>
            <a:pPr marL="625056"/>
            <a:r>
              <a:rPr lang="en-US" dirty="0"/>
              <a:t>G: gas transfer coefficient (ms</a:t>
            </a:r>
            <a:r>
              <a:rPr lang="en-US" baseline="32000" dirty="0"/>
              <a:t>-1</a:t>
            </a:r>
            <a:r>
              <a:rPr lang="en-US" dirty="0"/>
              <a:t>)</a:t>
            </a:r>
          </a:p>
          <a:p>
            <a:pPr marL="937584" lvl="1"/>
            <a:r>
              <a:rPr lang="en-US" dirty="0"/>
              <a:t>Turbulence in the surface ocean</a:t>
            </a:r>
          </a:p>
          <a:p>
            <a:pPr marL="937584" lvl="1"/>
            <a:r>
              <a:rPr lang="en-US" sz="2300" dirty="0"/>
              <a:t>Depends on: </a:t>
            </a:r>
          </a:p>
          <a:p>
            <a:pPr marL="1250112" lvl="2"/>
            <a:r>
              <a:rPr lang="en-US" sz="2300" dirty="0"/>
              <a:t>Surface wind speed</a:t>
            </a:r>
          </a:p>
          <a:p>
            <a:pPr marL="1250112" lvl="2"/>
            <a:r>
              <a:rPr lang="en-US" sz="2300" dirty="0"/>
              <a:t>Schmidt number (</a:t>
            </a:r>
            <a:r>
              <a:rPr lang="en-US" sz="2300" dirty="0" err="1"/>
              <a:t>Sc</a:t>
            </a:r>
            <a:r>
              <a:rPr lang="en-US" sz="2300" dirty="0"/>
              <a:t>)</a:t>
            </a:r>
          </a:p>
          <a:p>
            <a:pPr marL="1562640" lvl="3"/>
            <a:r>
              <a:rPr lang="en-US" sz="2300" dirty="0"/>
              <a:t>Viscosity of the water</a:t>
            </a:r>
          </a:p>
          <a:p>
            <a:pPr marL="1562640" lvl="3"/>
            <a:r>
              <a:rPr lang="en-US" sz="2300" dirty="0"/>
              <a:t>Molecular diffusivity of gas in the water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110" y="3093830"/>
            <a:ext cx="2330648" cy="73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799" y="5179219"/>
            <a:ext cx="2885405" cy="40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252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312539"/>
            <a:ext cx="7358063" cy="669727"/>
          </a:xfrm>
          <a:ln/>
        </p:spPr>
        <p:txBody>
          <a:bodyPr>
            <a:normAutofit fontScale="90000"/>
          </a:bodyPr>
          <a:lstStyle/>
          <a:p>
            <a:r>
              <a:rPr lang="en-US"/>
              <a:t>Wind dependence of G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59" y="1530326"/>
            <a:ext cx="3687961" cy="484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422" y="1425402"/>
            <a:ext cx="3732609" cy="504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295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330398"/>
            <a:ext cx="7358063" cy="1410891"/>
          </a:xfrm>
          <a:ln/>
        </p:spPr>
        <p:txBody>
          <a:bodyPr/>
          <a:lstStyle/>
          <a:p>
            <a:r>
              <a:rPr lang="en-US"/>
              <a:t>Carbonate chemistry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48320" y="1634133"/>
            <a:ext cx="8340328" cy="1410891"/>
          </a:xfrm>
          <a:ln/>
        </p:spPr>
        <p:txBody>
          <a:bodyPr/>
          <a:lstStyle/>
          <a:p>
            <a:pPr marL="625056"/>
            <a:r>
              <a:rPr lang="en-US" sz="2500"/>
              <a:t>Formation of HCO</a:t>
            </a:r>
            <a:r>
              <a:rPr lang="en-US" sz="2100"/>
              <a:t>3</a:t>
            </a:r>
            <a:r>
              <a:rPr lang="en-US" sz="2500"/>
              <a:t> and CO</a:t>
            </a:r>
            <a:r>
              <a:rPr lang="en-US" sz="2100"/>
              <a:t>3</a:t>
            </a:r>
            <a:r>
              <a:rPr lang="en-US" sz="2500"/>
              <a:t> ions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336" y="3625453"/>
            <a:ext cx="405966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20" y="3373190"/>
            <a:ext cx="3223617" cy="259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815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321469"/>
            <a:ext cx="7358063" cy="937617"/>
          </a:xfrm>
          <a:ln/>
        </p:spPr>
        <p:txBody>
          <a:bodyPr/>
          <a:lstStyle/>
          <a:p>
            <a:r>
              <a:rPr lang="en-US" sz="4100"/>
              <a:t>Dissolved inorganic carbon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69" y="1241227"/>
            <a:ext cx="7358063" cy="2509242"/>
          </a:xfrm>
          <a:ln/>
        </p:spPr>
        <p:txBody>
          <a:bodyPr>
            <a:normAutofit lnSpcReduction="10000"/>
          </a:bodyPr>
          <a:lstStyle/>
          <a:p>
            <a:pPr marL="625056"/>
            <a:r>
              <a:rPr lang="en-US" dirty="0"/>
              <a:t>CO</a:t>
            </a:r>
            <a:r>
              <a:rPr lang="en-US" baseline="-6000" dirty="0"/>
              <a:t>2</a:t>
            </a:r>
            <a:r>
              <a:rPr lang="en-US" dirty="0"/>
              <a:t> reacts with water to form bicarbonate and carbonate ions</a:t>
            </a:r>
          </a:p>
          <a:p>
            <a:pPr marL="625056"/>
            <a:r>
              <a:rPr lang="en-US" dirty="0"/>
              <a:t>In aquatic system, carbon inventory is expressed as the sum of inorganic C species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360" y="4404819"/>
            <a:ext cx="5313164" cy="86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4"/>
          <p:cNvSpPr>
            <a:spLocks/>
          </p:cNvSpPr>
          <p:nvPr/>
        </p:nvSpPr>
        <p:spPr bwMode="auto">
          <a:xfrm>
            <a:off x="3376538" y="5375582"/>
            <a:ext cx="3975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~1%</a:t>
            </a:r>
          </a:p>
        </p:txBody>
      </p:sp>
      <p:sp>
        <p:nvSpPr>
          <p:cNvPr id="24581" name="Rectangle 5"/>
          <p:cNvSpPr>
            <a:spLocks/>
          </p:cNvSpPr>
          <p:nvPr/>
        </p:nvSpPr>
        <p:spPr bwMode="auto">
          <a:xfrm>
            <a:off x="4734967" y="5375582"/>
            <a:ext cx="5139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~90%</a:t>
            </a:r>
          </a:p>
        </p:txBody>
      </p:sp>
      <p:sp>
        <p:nvSpPr>
          <p:cNvPr id="24582" name="Rectangle 6"/>
          <p:cNvSpPr>
            <a:spLocks/>
          </p:cNvSpPr>
          <p:nvPr/>
        </p:nvSpPr>
        <p:spPr bwMode="auto">
          <a:xfrm>
            <a:off x="6277571" y="5375582"/>
            <a:ext cx="5139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~10%</a:t>
            </a:r>
          </a:p>
        </p:txBody>
      </p:sp>
    </p:spTree>
    <p:extLst>
      <p:ext uri="{BB962C8B-B14F-4D97-AF65-F5344CB8AC3E}">
        <p14:creationId xmlns:p14="http://schemas.microsoft.com/office/powerpoint/2010/main" val="498192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65"/>
            <a:ext cx="8229600" cy="1143000"/>
          </a:xfrm>
        </p:spPr>
        <p:txBody>
          <a:bodyPr/>
          <a:lstStyle/>
          <a:p>
            <a:r>
              <a:rPr lang="en-US" dirty="0"/>
              <a:t>A simple nutrient cycle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63" y="1494931"/>
            <a:ext cx="5994400" cy="408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04418" y="1961513"/>
            <a:ext cx="30395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Ps: surface phosphate</a:t>
            </a:r>
          </a:p>
          <a:p>
            <a:endParaRPr lang="en-US" sz="2400" dirty="0"/>
          </a:p>
          <a:p>
            <a:r>
              <a:rPr lang="en-US" sz="2400" dirty="0" err="1"/>
              <a:t>Pd</a:t>
            </a:r>
            <a:r>
              <a:rPr lang="en-US" sz="2400" dirty="0"/>
              <a:t>: deep phosphate</a:t>
            </a:r>
          </a:p>
          <a:p>
            <a:endParaRPr lang="en-US" sz="2400" dirty="0"/>
          </a:p>
          <a:p>
            <a:r>
              <a:rPr lang="en-US" sz="2400" dirty="0"/>
              <a:t> V</a:t>
            </a:r>
            <a:r>
              <a:rPr lang="en-US" sz="2400" baseline="-25000" dirty="0"/>
              <a:t>M</a:t>
            </a:r>
            <a:r>
              <a:rPr lang="en-US" sz="2400" dirty="0"/>
              <a:t> = Vertical circulation</a:t>
            </a:r>
          </a:p>
          <a:p>
            <a:endParaRPr lang="en-US" sz="2400" dirty="0"/>
          </a:p>
          <a:p>
            <a:r>
              <a:rPr lang="en-US" sz="2400" dirty="0"/>
              <a:t>J = Export production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570772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Downward organic flux (J) is balanced by the vertical transport at steady state: the balance regulates the vertical gradient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0640C4-831C-804B-AE54-5DF7BA7B4266}"/>
              </a:ext>
            </a:extLst>
          </p:cNvPr>
          <p:cNvSpPr txBox="1"/>
          <p:nvPr/>
        </p:nvSpPr>
        <p:spPr>
          <a:xfrm>
            <a:off x="3340100" y="1986984"/>
            <a:ext cx="6731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138AFA-2D05-F144-B3CF-F2BE80B66BE2}"/>
              </a:ext>
            </a:extLst>
          </p:cNvPr>
          <p:cNvSpPr txBox="1"/>
          <p:nvPr/>
        </p:nvSpPr>
        <p:spPr>
          <a:xfrm>
            <a:off x="3302000" y="4018984"/>
            <a:ext cx="6731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Pd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67728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4200"/>
              <a:t>Local Chemical Equilibrium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30738"/>
            <a:ext cx="8099599" cy="1096705"/>
          </a:xfrm>
          <a:ln/>
        </p:spPr>
        <p:txBody>
          <a:bodyPr>
            <a:normAutofit/>
          </a:bodyPr>
          <a:lstStyle/>
          <a:p>
            <a:pPr marL="625056"/>
            <a:r>
              <a:rPr lang="en-US" sz="2800" dirty="0"/>
              <a:t>These reactions reaches chemical equilibrium within a few minutes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484" y="3210223"/>
            <a:ext cx="3680148" cy="74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703" y="2705695"/>
            <a:ext cx="4531816" cy="38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797" y="4348758"/>
            <a:ext cx="3644429" cy="40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047" y="4964906"/>
            <a:ext cx="3608710" cy="82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43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-17859"/>
            <a:ext cx="7358063" cy="1714500"/>
          </a:xfrm>
          <a:ln/>
        </p:spPr>
        <p:txBody>
          <a:bodyPr/>
          <a:lstStyle/>
          <a:p>
            <a:r>
              <a:rPr lang="en-US" sz="4200"/>
              <a:t>Partitioning of carbon molecule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078" y="1598414"/>
            <a:ext cx="508322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83930" y="2756232"/>
            <a:ext cx="732075" cy="227376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19229" y="2756232"/>
            <a:ext cx="585910" cy="227376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38868" y="3729401"/>
            <a:ext cx="585910" cy="227376"/>
          </a:xfrm>
          <a:prstGeom prst="rect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74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-17859"/>
            <a:ext cx="7358063" cy="1714500"/>
          </a:xfrm>
          <a:ln/>
        </p:spPr>
        <p:txBody>
          <a:bodyPr/>
          <a:lstStyle/>
          <a:p>
            <a:r>
              <a:rPr lang="en-US" sz="4200"/>
              <a:t>Partitioning of carbon molecule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992" y="1808262"/>
            <a:ext cx="5840016" cy="87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836" y="3070697"/>
            <a:ext cx="2741414" cy="86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4"/>
          <p:cNvSpPr>
            <a:spLocks/>
          </p:cNvSpPr>
          <p:nvPr/>
        </p:nvSpPr>
        <p:spPr bwMode="auto">
          <a:xfrm>
            <a:off x="1153046" y="4254996"/>
            <a:ext cx="6313289" cy="94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At present climate, </a:t>
            </a:r>
          </a:p>
          <a:p>
            <a:pPr algn="l"/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pH = 8, 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906" y="3348633"/>
            <a:ext cx="2903265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226" y="4945931"/>
            <a:ext cx="3696891" cy="77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84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57317" y="1134070"/>
            <a:ext cx="7840266" cy="4196953"/>
          </a:xfrm>
          <a:ln/>
        </p:spPr>
        <p:txBody>
          <a:bodyPr/>
          <a:lstStyle/>
          <a:p>
            <a:pPr marL="625056"/>
            <a:r>
              <a:rPr lang="en-US" dirty="0"/>
              <a:t>Acid-neutralizing ability of the seawater </a:t>
            </a:r>
          </a:p>
          <a:p>
            <a:pPr marL="937584" lvl="1"/>
            <a:r>
              <a:rPr lang="en-US" sz="2500" dirty="0"/>
              <a:t>Initially adding CO</a:t>
            </a:r>
            <a:r>
              <a:rPr lang="en-US" sz="2500" baseline="-6000" dirty="0"/>
              <a:t>2 </a:t>
            </a:r>
            <a:r>
              <a:rPr lang="en-US" sz="2500" dirty="0"/>
              <a:t>molecule increases [H</a:t>
            </a:r>
            <a:r>
              <a:rPr lang="en-US" sz="2500" baseline="30000" dirty="0"/>
              <a:t>+</a:t>
            </a:r>
            <a:r>
              <a:rPr lang="en-US" sz="2500" dirty="0"/>
              <a:t>]</a:t>
            </a:r>
            <a:endParaRPr lang="en-US" dirty="0"/>
          </a:p>
          <a:p>
            <a:pPr marL="937584" lvl="1"/>
            <a:r>
              <a:rPr lang="en-US" sz="2500" dirty="0"/>
              <a:t>Additional [H</a:t>
            </a:r>
            <a:r>
              <a:rPr lang="en-US" sz="2500" baseline="30000" dirty="0"/>
              <a:t>+</a:t>
            </a:r>
            <a:r>
              <a:rPr lang="en-US" sz="2500" dirty="0"/>
              <a:t>] reacts with carbonate ion</a:t>
            </a:r>
          </a:p>
          <a:p>
            <a:pPr marL="1337634" lvl="2"/>
            <a:r>
              <a:rPr lang="en-US" sz="2100" dirty="0"/>
              <a:t>Bicarbonate increases twice the rate of initial CO2 addition</a:t>
            </a:r>
          </a:p>
          <a:p>
            <a:pPr marL="1337634" lvl="2"/>
            <a:r>
              <a:rPr lang="en-US" sz="2100" dirty="0"/>
              <a:t>The change in </a:t>
            </a:r>
            <a:r>
              <a:rPr lang="en-US" sz="2000" dirty="0"/>
              <a:t>[H</a:t>
            </a:r>
            <a:r>
              <a:rPr lang="en-US" sz="2000" baseline="30000" dirty="0"/>
              <a:t>+</a:t>
            </a:r>
            <a:r>
              <a:rPr lang="en-US" sz="2000" dirty="0"/>
              <a:t>] is suppressed as a net effect</a:t>
            </a:r>
            <a:endParaRPr lang="en-US" sz="21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962999"/>
            <a:ext cx="4900166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1009055" y="5195296"/>
            <a:ext cx="6206133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664" y="5436397"/>
            <a:ext cx="4822031" cy="38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>
          <a:xfrm>
            <a:off x="892969" y="-17859"/>
            <a:ext cx="7358063" cy="1223367"/>
          </a:xfrm>
          <a:ln/>
        </p:spPr>
        <p:txBody>
          <a:bodyPr/>
          <a:lstStyle/>
          <a:p>
            <a:r>
              <a:rPr lang="en-US" sz="4200" dirty="0"/>
              <a:t>Carbonate buffer</a:t>
            </a:r>
          </a:p>
        </p:txBody>
      </p:sp>
    </p:spTree>
    <p:extLst>
      <p:ext uri="{BB962C8B-B14F-4D97-AF65-F5344CB8AC3E}">
        <p14:creationId xmlns:p14="http://schemas.microsoft.com/office/powerpoint/2010/main" val="1274630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58063" cy="684435"/>
          </a:xfrm>
          <a:ln/>
        </p:spPr>
        <p:txBody>
          <a:bodyPr/>
          <a:lstStyle/>
          <a:p>
            <a:r>
              <a:rPr lang="en-US" sz="3400" dirty="0"/>
              <a:t>Alkalinity and pH of the seawater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5047" y="1356189"/>
            <a:ext cx="7358063" cy="3814100"/>
          </a:xfrm>
          <a:ln/>
        </p:spPr>
        <p:txBody>
          <a:bodyPr/>
          <a:lstStyle/>
          <a:p>
            <a:pPr marL="625056"/>
            <a:r>
              <a:rPr lang="en-US" dirty="0"/>
              <a:t>Consider electric neutrality</a:t>
            </a:r>
          </a:p>
          <a:p>
            <a:pPr marL="937584" lvl="1"/>
            <a:r>
              <a:rPr lang="en-US" sz="2200" dirty="0" err="1"/>
              <a:t>Cations</a:t>
            </a:r>
            <a:r>
              <a:rPr lang="en-US" sz="2200" dirty="0"/>
              <a:t> (Na</a:t>
            </a:r>
            <a:r>
              <a:rPr lang="en-US" sz="2200" baseline="32000" dirty="0"/>
              <a:t>+</a:t>
            </a:r>
            <a:r>
              <a:rPr lang="en-US" sz="2200" dirty="0"/>
              <a:t>, Mg</a:t>
            </a:r>
            <a:r>
              <a:rPr lang="en-US" sz="2200" baseline="32000" dirty="0"/>
              <a:t>2+</a:t>
            </a:r>
            <a:r>
              <a:rPr lang="en-US" sz="2200" dirty="0"/>
              <a:t>, K</a:t>
            </a:r>
            <a:r>
              <a:rPr lang="en-US" sz="2200" baseline="32000" dirty="0"/>
              <a:t>+</a:t>
            </a:r>
            <a:r>
              <a:rPr lang="en-US" sz="2200" dirty="0"/>
              <a:t>, Ca</a:t>
            </a:r>
            <a:r>
              <a:rPr lang="en-US" sz="2200" baseline="32000" dirty="0"/>
              <a:t>2+</a:t>
            </a:r>
            <a:r>
              <a:rPr lang="en-US" sz="2200" dirty="0"/>
              <a:t>, ...) </a:t>
            </a:r>
          </a:p>
          <a:p>
            <a:pPr marL="937584" lvl="1"/>
            <a:r>
              <a:rPr lang="en-US" sz="2200" dirty="0"/>
              <a:t>Anions (</a:t>
            </a:r>
            <a:r>
              <a:rPr lang="en-US" sz="2200" dirty="0" err="1"/>
              <a:t>Cl</a:t>
            </a:r>
            <a:r>
              <a:rPr lang="en-US" sz="2200" baseline="32000" dirty="0"/>
              <a:t>-</a:t>
            </a:r>
            <a:r>
              <a:rPr lang="en-US" sz="2200" dirty="0"/>
              <a:t>, HCO</a:t>
            </a:r>
            <a:r>
              <a:rPr lang="en-US" sz="2200" baseline="-6000" dirty="0"/>
              <a:t>3</a:t>
            </a:r>
            <a:r>
              <a:rPr lang="en-US" sz="2200" baseline="32000" dirty="0"/>
              <a:t>-</a:t>
            </a:r>
            <a:r>
              <a:rPr lang="en-US" sz="2200" dirty="0"/>
              <a:t>, CO</a:t>
            </a:r>
            <a:r>
              <a:rPr lang="en-US" sz="2200" baseline="-6000" dirty="0"/>
              <a:t>3</a:t>
            </a:r>
            <a:r>
              <a:rPr lang="en-US" sz="2200" baseline="32000" dirty="0"/>
              <a:t>2-</a:t>
            </a:r>
            <a:r>
              <a:rPr lang="en-US" sz="2200" dirty="0"/>
              <a:t>, ...)</a:t>
            </a:r>
          </a:p>
          <a:p>
            <a:pPr marL="937584" lvl="1"/>
            <a:endParaRPr lang="en-US" sz="2200" dirty="0"/>
          </a:p>
          <a:p>
            <a:pPr marL="937584" lvl="1"/>
            <a:r>
              <a:rPr lang="en-US" sz="2200" dirty="0"/>
              <a:t>Group </a:t>
            </a:r>
            <a:r>
              <a:rPr lang="en-US" sz="2200" dirty="0" err="1"/>
              <a:t>cations</a:t>
            </a:r>
            <a:r>
              <a:rPr lang="en-US" sz="2200" dirty="0"/>
              <a:t> and anions into strong and weak ions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44" y="4313236"/>
            <a:ext cx="7527727" cy="29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44" y="5288349"/>
            <a:ext cx="7250906" cy="90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022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660797" y="285750"/>
            <a:ext cx="7822406" cy="830461"/>
          </a:xfrm>
          <a:ln/>
        </p:spPr>
        <p:txBody>
          <a:bodyPr/>
          <a:lstStyle/>
          <a:p>
            <a:r>
              <a:rPr lang="en-US" sz="3900"/>
              <a:t>Carbonate alkalinity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0749" y="1412107"/>
            <a:ext cx="7358063" cy="1982391"/>
          </a:xfrm>
          <a:ln/>
        </p:spPr>
        <p:txBody>
          <a:bodyPr/>
          <a:lstStyle/>
          <a:p>
            <a:pPr marL="625056"/>
            <a:r>
              <a:rPr lang="en-US" dirty="0"/>
              <a:t>Alkalinity (A</a:t>
            </a:r>
            <a:r>
              <a:rPr lang="en-US" baseline="-6000" dirty="0"/>
              <a:t>T</a:t>
            </a:r>
            <a:r>
              <a:rPr lang="en-US" dirty="0"/>
              <a:t>), carbonate alkalinity (A</a:t>
            </a:r>
            <a:r>
              <a:rPr lang="en-US" baseline="-6000" dirty="0"/>
              <a:t>C</a:t>
            </a:r>
            <a:r>
              <a:rPr lang="en-US" dirty="0"/>
              <a:t>) and DIC</a:t>
            </a:r>
          </a:p>
          <a:p>
            <a:pPr marL="937584" lvl="1"/>
            <a:r>
              <a:rPr lang="en-US" sz="2500" dirty="0"/>
              <a:t>Carbonate alkalinity (A</a:t>
            </a:r>
            <a:r>
              <a:rPr lang="en-US" sz="2500" baseline="-6000" dirty="0"/>
              <a:t>C</a:t>
            </a:r>
            <a:r>
              <a:rPr lang="en-US" sz="2500" dirty="0"/>
              <a:t>: about 90% of A</a:t>
            </a:r>
            <a:r>
              <a:rPr lang="en-US" sz="2500" baseline="-6000" dirty="0"/>
              <a:t>T</a:t>
            </a:r>
            <a:r>
              <a:rPr lang="en-US" sz="2500" dirty="0"/>
              <a:t>) contains only bicarbonate and carbonate ions. 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293" y="3934789"/>
            <a:ext cx="5224984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897" y="4656067"/>
            <a:ext cx="3848695" cy="91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659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357188"/>
            <a:ext cx="7358063" cy="767953"/>
          </a:xfrm>
          <a:ln/>
        </p:spPr>
        <p:txBody>
          <a:bodyPr/>
          <a:lstStyle/>
          <a:p>
            <a:r>
              <a:rPr lang="en-US" sz="4200"/>
              <a:t>Useful approximations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742" y="1580555"/>
            <a:ext cx="3848695" cy="91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/>
          </p:cNvSpPr>
          <p:nvPr/>
        </p:nvSpPr>
        <p:spPr bwMode="auto">
          <a:xfrm>
            <a:off x="1573857" y="2759184"/>
            <a:ext cx="4488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Thus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516" y="3303984"/>
            <a:ext cx="3259336" cy="91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5"/>
          <p:cNvSpPr>
            <a:spLocks/>
          </p:cNvSpPr>
          <p:nvPr/>
        </p:nvSpPr>
        <p:spPr bwMode="auto">
          <a:xfrm>
            <a:off x="733351" y="4759434"/>
            <a:ext cx="4337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And, </a:t>
            </a:r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03" y="5124525"/>
            <a:ext cx="3178969" cy="6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789" y="5125641"/>
            <a:ext cx="3800699" cy="66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86437" y="3036183"/>
            <a:ext cx="2761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CO</a:t>
            </a:r>
            <a:r>
              <a:rPr lang="en-US" baseline="-25000" dirty="0"/>
              <a:t>2</a:t>
            </a:r>
            <a:r>
              <a:rPr lang="en-US" dirty="0"/>
              <a:t> addition will increase DIC but not alkalinity. HCO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r>
              <a:rPr lang="en-US" dirty="0"/>
              <a:t> increases twice the rate of DIC at the expense of CO</a:t>
            </a:r>
            <a:r>
              <a:rPr lang="en-US" baseline="-25000" dirty="0"/>
              <a:t>3</a:t>
            </a:r>
            <a:r>
              <a:rPr lang="en-US" baseline="30000" dirty="0"/>
              <a:t>2-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8103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8748"/>
          </a:xfrm>
        </p:spPr>
        <p:txBody>
          <a:bodyPr>
            <a:normAutofit fontScale="90000"/>
          </a:bodyPr>
          <a:lstStyle/>
          <a:p>
            <a:r>
              <a:rPr lang="en-US" dirty="0"/>
              <a:t>Control of 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5657"/>
            <a:ext cx="8229600" cy="5339443"/>
          </a:xfrm>
        </p:spPr>
        <p:txBody>
          <a:bodyPr/>
          <a:lstStyle/>
          <a:p>
            <a:r>
              <a:rPr lang="en-US" dirty="0"/>
              <a:t>On average the pH of seawater is about 8. </a:t>
            </a:r>
          </a:p>
          <a:p>
            <a:pPr lvl="1"/>
            <a:r>
              <a:rPr lang="en-US" dirty="0"/>
              <a:t>The pH is maintained by the balance between CO</a:t>
            </a:r>
            <a:r>
              <a:rPr lang="en-US" baseline="-25000" dirty="0"/>
              <a:t>2</a:t>
            </a:r>
            <a:r>
              <a:rPr lang="en-US" dirty="0"/>
              <a:t> and alkalinity level of the seawater.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In a CO</a:t>
            </a:r>
            <a:r>
              <a:rPr lang="en-US" baseline="-25000" dirty="0"/>
              <a:t>2</a:t>
            </a:r>
            <a:r>
              <a:rPr lang="en-US" dirty="0"/>
              <a:t>-rich ocean, the balance shifts to the right, i.e. ocean acidification.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84" y="2956048"/>
            <a:ext cx="4822031" cy="38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070" y="5005508"/>
            <a:ext cx="5315858" cy="79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04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453"/>
            <a:ext cx="8229600" cy="363122"/>
          </a:xfrm>
        </p:spPr>
        <p:txBody>
          <a:bodyPr>
            <a:normAutofit fontScale="90000"/>
          </a:bodyPr>
          <a:lstStyle/>
          <a:p>
            <a:r>
              <a:rPr lang="en-US" dirty="0"/>
              <a:t>Spatial distributions</a:t>
            </a:r>
          </a:p>
        </p:txBody>
      </p:sp>
      <p:pic>
        <p:nvPicPr>
          <p:cNvPr id="4" name="Picture 3" descr="Screenshot 2014-10-20 15.23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651" y="815224"/>
            <a:ext cx="4368061" cy="5920770"/>
          </a:xfrm>
          <a:prstGeom prst="rect">
            <a:avLst/>
          </a:prstGeom>
        </p:spPr>
      </p:pic>
      <p:pic>
        <p:nvPicPr>
          <p:cNvPr id="5" name="Picture 4" descr="Screenshot 2014-10-20 15.26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55" y="1020417"/>
            <a:ext cx="3770314" cy="2446446"/>
          </a:xfrm>
          <a:prstGeom prst="rect">
            <a:avLst/>
          </a:prstGeom>
        </p:spPr>
      </p:pic>
      <p:pic>
        <p:nvPicPr>
          <p:cNvPr id="6" name="Picture 5" descr="Screenshot 2014-10-20 15.27.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42581"/>
            <a:ext cx="3974070" cy="25761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6124" y="1293814"/>
            <a:ext cx="798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768" y="3947342"/>
            <a:ext cx="798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Alk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7772" y="924482"/>
            <a:ext cx="177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HCO</a:t>
            </a:r>
            <a:r>
              <a:rPr lang="en-US" baseline="-25000" dirty="0"/>
              <a:t>3</a:t>
            </a:r>
            <a:r>
              <a:rPr lang="en-US" baseline="30000" dirty="0"/>
              <a:t>- </a:t>
            </a:r>
            <a:r>
              <a:rPr lang="en-US" dirty="0"/>
              <a:t>~ </a:t>
            </a:r>
            <a:r>
              <a:rPr lang="en-US" dirty="0">
                <a:solidFill>
                  <a:srgbClr val="FF0000"/>
                </a:solidFill>
              </a:rPr>
              <a:t>2DIC</a:t>
            </a:r>
            <a:r>
              <a:rPr lang="en-US" dirty="0">
                <a:solidFill>
                  <a:srgbClr val="0000FF"/>
                </a:solidFill>
              </a:rPr>
              <a:t>-Alk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67772" y="3587877"/>
            <a:ext cx="177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</a:t>
            </a:r>
            <a:r>
              <a:rPr lang="en-US" baseline="-25000" dirty="0"/>
              <a:t>3</a:t>
            </a:r>
            <a:r>
              <a:rPr lang="en-US" baseline="30000" dirty="0"/>
              <a:t>2- </a:t>
            </a:r>
            <a:r>
              <a:rPr lang="en-US" dirty="0"/>
              <a:t>~ </a:t>
            </a:r>
            <a:r>
              <a:rPr lang="en-US" dirty="0" err="1">
                <a:solidFill>
                  <a:srgbClr val="0000FF"/>
                </a:solidFill>
              </a:rPr>
              <a:t>Alk</a:t>
            </a:r>
            <a:r>
              <a:rPr lang="en-US" dirty="0">
                <a:solidFill>
                  <a:srgbClr val="FF0000"/>
                </a:solidFill>
              </a:rPr>
              <a:t>-DIC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118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776883" y="383977"/>
            <a:ext cx="7358063" cy="705445"/>
          </a:xfrm>
          <a:ln/>
        </p:spPr>
        <p:txBody>
          <a:bodyPr>
            <a:normAutofit fontScale="90000"/>
          </a:bodyPr>
          <a:lstStyle/>
          <a:p>
            <a:r>
              <a:rPr lang="en-US" sz="4500"/>
              <a:t>DIC in the oceans</a:t>
            </a:r>
          </a:p>
        </p:txBody>
      </p:sp>
      <p:sp>
        <p:nvSpPr>
          <p:cNvPr id="38914" name="Rectangle 2"/>
          <p:cNvSpPr>
            <a:spLocks/>
          </p:cNvSpPr>
          <p:nvPr/>
        </p:nvSpPr>
        <p:spPr bwMode="auto">
          <a:xfrm>
            <a:off x="6240736" y="5652402"/>
            <a:ext cx="13444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WOCE (1990s)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453" y="2134196"/>
            <a:ext cx="4155654" cy="290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83" y="2111871"/>
            <a:ext cx="4277320" cy="298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5"/>
          <p:cNvSpPr>
            <a:spLocks/>
          </p:cNvSpPr>
          <p:nvPr/>
        </p:nvSpPr>
        <p:spPr bwMode="auto">
          <a:xfrm>
            <a:off x="1814959" y="1616184"/>
            <a:ext cx="7219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Atlantic</a:t>
            </a:r>
          </a:p>
        </p:txBody>
      </p:sp>
      <p:sp>
        <p:nvSpPr>
          <p:cNvPr id="38918" name="Rectangle 6"/>
          <p:cNvSpPr>
            <a:spLocks/>
          </p:cNvSpPr>
          <p:nvPr/>
        </p:nvSpPr>
        <p:spPr bwMode="auto">
          <a:xfrm>
            <a:off x="6452816" y="1616184"/>
            <a:ext cx="6001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Pacific</a:t>
            </a:r>
          </a:p>
        </p:txBody>
      </p:sp>
    </p:spTree>
    <p:extLst>
      <p:ext uri="{BB962C8B-B14F-4D97-AF65-F5344CB8AC3E}">
        <p14:creationId xmlns:p14="http://schemas.microsoft.com/office/powerpoint/2010/main" val="2904478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326"/>
          </a:xfrm>
        </p:spPr>
        <p:txBody>
          <a:bodyPr>
            <a:normAutofit fontScale="90000"/>
          </a:bodyPr>
          <a:lstStyle/>
          <a:p>
            <a:r>
              <a:rPr lang="en-US" dirty="0"/>
              <a:t>2-box nutrient cycle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79601" y="3652778"/>
            <a:ext cx="63087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S</a:t>
            </a:r>
            <a:r>
              <a:rPr lang="en-US" sz="2400" dirty="0"/>
              <a:t> : volume of the surface box (m</a:t>
            </a:r>
            <a:r>
              <a:rPr lang="en-US" sz="2400" baseline="30000" dirty="0"/>
              <a:t>3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V</a:t>
            </a:r>
            <a:r>
              <a:rPr lang="en-US" sz="2400" baseline="-25000" dirty="0" err="1"/>
              <a:t>d</a:t>
            </a:r>
            <a:r>
              <a:rPr lang="en-US" sz="2400" dirty="0"/>
              <a:t> : volume of the deep box (m</a:t>
            </a:r>
            <a:r>
              <a:rPr lang="en-US" sz="2400" baseline="30000" dirty="0"/>
              <a:t>3</a:t>
            </a:r>
            <a:r>
              <a:rPr lang="en-US" sz="2400" dirty="0"/>
              <a:t>)</a:t>
            </a:r>
          </a:p>
          <a:p>
            <a:r>
              <a:rPr lang="en-US" sz="2400" dirty="0"/>
              <a:t>V</a:t>
            </a:r>
            <a:r>
              <a:rPr lang="en-US" sz="2400" baseline="-25000" dirty="0"/>
              <a:t>M</a:t>
            </a:r>
            <a:r>
              <a:rPr lang="en-US" sz="2400" dirty="0"/>
              <a:t>: vertical circulation rate (m</a:t>
            </a:r>
            <a:r>
              <a:rPr lang="en-US" sz="2400" baseline="30000" dirty="0"/>
              <a:t>3</a:t>
            </a:r>
            <a:r>
              <a:rPr lang="en-US" sz="2400" dirty="0"/>
              <a:t>/s)</a:t>
            </a:r>
          </a:p>
          <a:p>
            <a:r>
              <a:rPr lang="en-US" sz="2400" dirty="0"/>
              <a:t>P</a:t>
            </a:r>
            <a:r>
              <a:rPr lang="en-US" sz="2400" baseline="-25000" dirty="0"/>
              <a:t>S</a:t>
            </a:r>
            <a:r>
              <a:rPr lang="en-US" sz="2400" dirty="0"/>
              <a:t>: surface P concentration (</a:t>
            </a:r>
            <a:r>
              <a:rPr lang="en-US" sz="2400" dirty="0" err="1"/>
              <a:t>molP</a:t>
            </a:r>
            <a:r>
              <a:rPr lang="en-US" sz="2400" dirty="0"/>
              <a:t>/m</a:t>
            </a:r>
            <a:r>
              <a:rPr lang="en-US" sz="2400" baseline="30000" dirty="0"/>
              <a:t>3</a:t>
            </a:r>
            <a:r>
              <a:rPr lang="en-US" sz="2400" dirty="0"/>
              <a:t>)</a:t>
            </a:r>
          </a:p>
          <a:p>
            <a:r>
              <a:rPr lang="en-US" sz="2400" dirty="0"/>
              <a:t>P</a:t>
            </a:r>
            <a:r>
              <a:rPr lang="en-US" sz="2400" baseline="-25000" dirty="0"/>
              <a:t>D</a:t>
            </a:r>
            <a:r>
              <a:rPr lang="en-US" sz="2400" dirty="0"/>
              <a:t>: deep P concentration (</a:t>
            </a:r>
            <a:r>
              <a:rPr lang="en-US" sz="2400" dirty="0" err="1"/>
              <a:t>molP</a:t>
            </a:r>
            <a:r>
              <a:rPr lang="en-US" sz="2400" dirty="0"/>
              <a:t>/m</a:t>
            </a:r>
            <a:r>
              <a:rPr lang="en-US" sz="2400" baseline="30000" dirty="0"/>
              <a:t>3</a:t>
            </a:r>
            <a:r>
              <a:rPr lang="en-US" sz="2400" dirty="0"/>
              <a:t>)</a:t>
            </a:r>
          </a:p>
          <a:p>
            <a:r>
              <a:rPr lang="en-US" sz="2400" dirty="0" err="1">
                <a:latin typeface="Symbol" pitchFamily="2" charset="2"/>
              </a:rPr>
              <a:t>l</a:t>
            </a:r>
            <a:r>
              <a:rPr lang="en-US" sz="2400" baseline="-25000" dirty="0" err="1"/>
              <a:t>bio</a:t>
            </a:r>
            <a:r>
              <a:rPr lang="en-US" sz="2400" dirty="0"/>
              <a:t>: biological P export rate (1/s)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759D35-DA13-A64B-8779-E6B79A9F7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788" y="1131848"/>
            <a:ext cx="5900421" cy="841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E170B9-55D0-0045-A6E8-E9F936790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788" y="2313047"/>
            <a:ext cx="5911515" cy="83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753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776883" y="383977"/>
            <a:ext cx="7358063" cy="705445"/>
          </a:xfrm>
          <a:ln/>
        </p:spPr>
        <p:txBody>
          <a:bodyPr>
            <a:normAutofit fontScale="90000"/>
          </a:bodyPr>
          <a:lstStyle/>
          <a:p>
            <a:r>
              <a:rPr lang="en-US" sz="4500"/>
              <a:t>Alk in the oceans</a:t>
            </a:r>
          </a:p>
        </p:txBody>
      </p:sp>
      <p:sp>
        <p:nvSpPr>
          <p:cNvPr id="39938" name="Rectangle 2"/>
          <p:cNvSpPr>
            <a:spLocks/>
          </p:cNvSpPr>
          <p:nvPr/>
        </p:nvSpPr>
        <p:spPr bwMode="auto">
          <a:xfrm>
            <a:off x="6240736" y="5652402"/>
            <a:ext cx="13444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WOCE (1990s)</a:t>
            </a:r>
          </a:p>
        </p:txBody>
      </p:sp>
      <p:sp>
        <p:nvSpPr>
          <p:cNvPr id="39939" name="Rectangle 3"/>
          <p:cNvSpPr>
            <a:spLocks/>
          </p:cNvSpPr>
          <p:nvPr/>
        </p:nvSpPr>
        <p:spPr bwMode="auto">
          <a:xfrm>
            <a:off x="1814959" y="1616184"/>
            <a:ext cx="7219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Atlantic</a:t>
            </a:r>
          </a:p>
        </p:txBody>
      </p:sp>
      <p:sp>
        <p:nvSpPr>
          <p:cNvPr id="39940" name="Rectangle 4"/>
          <p:cNvSpPr>
            <a:spLocks/>
          </p:cNvSpPr>
          <p:nvPr/>
        </p:nvSpPr>
        <p:spPr bwMode="auto">
          <a:xfrm>
            <a:off x="6452816" y="1616184"/>
            <a:ext cx="6001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Pacific</a:t>
            </a: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16" y="2035969"/>
            <a:ext cx="4271740" cy="298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086" y="2035969"/>
            <a:ext cx="4271740" cy="298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01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5"/>
            <a:ext cx="7358063" cy="708724"/>
          </a:xfrm>
          <a:ln/>
        </p:spPr>
        <p:txBody>
          <a:bodyPr>
            <a:normAutofit fontScale="90000"/>
          </a:bodyPr>
          <a:lstStyle/>
          <a:p>
            <a:r>
              <a:rPr lang="en-US" sz="4500" dirty="0"/>
              <a:t>Anthropogenic CO</a:t>
            </a:r>
            <a:r>
              <a:rPr lang="en-US" sz="4500" baseline="-6000" dirty="0"/>
              <a:t>2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711" y="5592807"/>
            <a:ext cx="136624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649" y="3485401"/>
            <a:ext cx="4143375" cy="184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7" y="3485401"/>
            <a:ext cx="429518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5"/>
          <p:cNvSpPr>
            <a:spLocks/>
          </p:cNvSpPr>
          <p:nvPr/>
        </p:nvSpPr>
        <p:spPr bwMode="auto">
          <a:xfrm>
            <a:off x="580430" y="1361777"/>
            <a:ext cx="8179594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500" dirty="0">
                <a:ea typeface="ＭＳ Ｐゴシック" charset="0"/>
                <a:cs typeface="Gill Sans" charset="0"/>
              </a:rPr>
              <a:t>So far, the oceans absorbed about 1/3 of CO</a:t>
            </a:r>
            <a:r>
              <a:rPr lang="en-US" sz="2500" baseline="-6000" dirty="0">
                <a:ea typeface="ＭＳ Ｐゴシック" charset="0"/>
                <a:cs typeface="Gill Sans" charset="0"/>
              </a:rPr>
              <a:t>2</a:t>
            </a:r>
            <a:r>
              <a:rPr lang="en-US" sz="2500" dirty="0">
                <a:ea typeface="ＭＳ Ｐゴシック" charset="0"/>
                <a:cs typeface="Gill Sans" charset="0"/>
              </a:rPr>
              <a:t> emission</a:t>
            </a:r>
          </a:p>
          <a:p>
            <a:pPr algn="l"/>
            <a:r>
              <a:rPr lang="en-US" sz="2500" dirty="0">
                <a:ea typeface="ＭＳ Ｐゴシック" charset="0"/>
                <a:cs typeface="Gill Sans" charset="0"/>
              </a:rPr>
              <a:t>The best estimate for the last few decades that ocean absorbs CO</a:t>
            </a:r>
            <a:r>
              <a:rPr lang="en-US" sz="2500" baseline="-25000" dirty="0">
                <a:ea typeface="ＭＳ Ｐゴシック" charset="0"/>
                <a:cs typeface="Gill Sans" charset="0"/>
              </a:rPr>
              <a:t>2</a:t>
            </a:r>
            <a:r>
              <a:rPr lang="en-US" sz="2500" dirty="0">
                <a:ea typeface="ＭＳ Ｐゴシック" charset="0"/>
                <a:cs typeface="Gill Sans" charset="0"/>
              </a:rPr>
              <a:t> at the rate of about 2 </a:t>
            </a:r>
            <a:r>
              <a:rPr lang="en-US" sz="2500" dirty="0" err="1">
                <a:ea typeface="ＭＳ Ｐゴシック" charset="0"/>
                <a:cs typeface="Gill Sans" charset="0"/>
              </a:rPr>
              <a:t>PgC</a:t>
            </a:r>
            <a:r>
              <a:rPr lang="en-US" sz="2500" dirty="0">
                <a:ea typeface="ＭＳ Ｐゴシック" charset="0"/>
                <a:cs typeface="Gill Sans" charset="0"/>
              </a:rPr>
              <a:t>/year. </a:t>
            </a:r>
          </a:p>
          <a:p>
            <a:pPr algn="l"/>
            <a:r>
              <a:rPr lang="en-US" sz="2500" dirty="0">
                <a:ea typeface="ＭＳ Ｐゴシック" charset="0"/>
                <a:cs typeface="Gill Sans" charset="0"/>
              </a:rPr>
              <a:t>What regulates its spatial pattern?</a:t>
            </a:r>
          </a:p>
          <a:p>
            <a:pPr algn="l"/>
            <a:r>
              <a:rPr lang="en-US" sz="2500" dirty="0">
                <a:ea typeface="ＭＳ Ｐゴシック" charset="0"/>
                <a:cs typeface="Gill Sans" charset="0"/>
              </a:rPr>
              <a:t>Most of anthropogenic CO</a:t>
            </a:r>
            <a:r>
              <a:rPr lang="en-US" sz="2500" baseline="-6000" dirty="0">
                <a:ea typeface="ＭＳ Ｐゴシック" charset="0"/>
                <a:cs typeface="Gill Sans" charset="0"/>
              </a:rPr>
              <a:t>2</a:t>
            </a:r>
            <a:r>
              <a:rPr lang="en-US" sz="2500" dirty="0">
                <a:ea typeface="ＭＳ Ｐゴシック" charset="0"/>
                <a:cs typeface="Gill Sans" charset="0"/>
              </a:rPr>
              <a:t> remains within the top 1,000m in the oceans. Why?</a:t>
            </a:r>
          </a:p>
        </p:txBody>
      </p:sp>
    </p:spTree>
    <p:extLst>
      <p:ext uri="{BB962C8B-B14F-4D97-AF65-F5344CB8AC3E}">
        <p14:creationId xmlns:p14="http://schemas.microsoft.com/office/powerpoint/2010/main" val="2803959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Ocean carbon uptake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Air-sea gas transfer</a:t>
            </a:r>
          </a:p>
          <a:p>
            <a:pPr lvl="1"/>
            <a:r>
              <a:rPr lang="en-US" dirty="0"/>
              <a:t>Wind speed, solubility of CO</a:t>
            </a:r>
            <a:r>
              <a:rPr lang="en-US" baseline="-25000" dirty="0"/>
              <a:t>2</a:t>
            </a:r>
          </a:p>
          <a:p>
            <a:pPr lvl="1"/>
            <a:endParaRPr lang="en-US" baseline="-25000" dirty="0"/>
          </a:p>
          <a:p>
            <a:r>
              <a:rPr lang="en-US" dirty="0"/>
              <a:t>Chemical reaction driving the CO</a:t>
            </a:r>
            <a:r>
              <a:rPr lang="en-US" baseline="-25000" dirty="0"/>
              <a:t>2</a:t>
            </a:r>
            <a:r>
              <a:rPr lang="en-US" dirty="0"/>
              <a:t> uptake: 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Carbon uptake is chemically enhanced by this reaction.  [CO</a:t>
            </a:r>
            <a:r>
              <a:rPr lang="en-US" baseline="-25000" dirty="0"/>
              <a:t>3</a:t>
            </a:r>
            <a:r>
              <a:rPr lang="en-US" baseline="30000" dirty="0"/>
              <a:t>2-</a:t>
            </a:r>
            <a:r>
              <a:rPr lang="en-US" dirty="0"/>
              <a:t>] level controls its efficiency.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053" y="3837791"/>
            <a:ext cx="4822031" cy="38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2629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453"/>
            <a:ext cx="8229600" cy="363122"/>
          </a:xfrm>
        </p:spPr>
        <p:txBody>
          <a:bodyPr>
            <a:normAutofit fontScale="90000"/>
          </a:bodyPr>
          <a:lstStyle/>
          <a:p>
            <a:r>
              <a:rPr lang="en-US" dirty="0"/>
              <a:t>Spatial distributions</a:t>
            </a:r>
          </a:p>
        </p:txBody>
      </p:sp>
      <p:pic>
        <p:nvPicPr>
          <p:cNvPr id="4" name="Picture 3" descr="Screenshot 2014-10-20 15.23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651" y="815224"/>
            <a:ext cx="4368061" cy="5920770"/>
          </a:xfrm>
          <a:prstGeom prst="rect">
            <a:avLst/>
          </a:prstGeom>
        </p:spPr>
      </p:pic>
      <p:pic>
        <p:nvPicPr>
          <p:cNvPr id="5" name="Picture 4" descr="Screenshot 2014-10-20 15.26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55" y="1020417"/>
            <a:ext cx="3770314" cy="2446446"/>
          </a:xfrm>
          <a:prstGeom prst="rect">
            <a:avLst/>
          </a:prstGeom>
        </p:spPr>
      </p:pic>
      <p:pic>
        <p:nvPicPr>
          <p:cNvPr id="6" name="Picture 5" descr="Screenshot 2014-10-20 15.27.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42581"/>
            <a:ext cx="3974070" cy="25761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6124" y="1293814"/>
            <a:ext cx="798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768" y="3947342"/>
            <a:ext cx="798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Alk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7772" y="924482"/>
            <a:ext cx="177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HCO</a:t>
            </a:r>
            <a:r>
              <a:rPr lang="en-US" baseline="-25000" dirty="0"/>
              <a:t>3</a:t>
            </a:r>
            <a:r>
              <a:rPr lang="en-US" baseline="30000" dirty="0"/>
              <a:t>- </a:t>
            </a:r>
            <a:r>
              <a:rPr lang="en-US" dirty="0"/>
              <a:t>~ </a:t>
            </a:r>
            <a:r>
              <a:rPr lang="en-US" dirty="0">
                <a:solidFill>
                  <a:srgbClr val="FF0000"/>
                </a:solidFill>
              </a:rPr>
              <a:t>2DIC</a:t>
            </a:r>
            <a:r>
              <a:rPr lang="en-US" dirty="0">
                <a:solidFill>
                  <a:srgbClr val="0000FF"/>
                </a:solidFill>
              </a:rPr>
              <a:t>-Alk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67772" y="3587877"/>
            <a:ext cx="177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</a:t>
            </a:r>
            <a:r>
              <a:rPr lang="en-US" baseline="-25000" dirty="0"/>
              <a:t>3</a:t>
            </a:r>
            <a:r>
              <a:rPr lang="en-US" baseline="30000" dirty="0"/>
              <a:t>2- </a:t>
            </a:r>
            <a:r>
              <a:rPr lang="en-US" dirty="0"/>
              <a:t>~ </a:t>
            </a:r>
            <a:r>
              <a:rPr lang="en-US" dirty="0" err="1">
                <a:solidFill>
                  <a:srgbClr val="0000FF"/>
                </a:solidFill>
              </a:rPr>
              <a:t>Alk</a:t>
            </a:r>
            <a:r>
              <a:rPr lang="en-US" dirty="0">
                <a:solidFill>
                  <a:srgbClr val="FF0000"/>
                </a:solidFill>
              </a:rPr>
              <a:t>-DIC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9582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674"/>
          </a:xfrm>
        </p:spPr>
        <p:txBody>
          <a:bodyPr>
            <a:normAutofit fontScale="90000"/>
          </a:bodyPr>
          <a:lstStyle/>
          <a:p>
            <a:r>
              <a:rPr lang="en-US" dirty="0"/>
              <a:t>Is CO2 more soluble at high latitudes?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334"/>
            <a:ext cx="8229600" cy="4933830"/>
          </a:xfrm>
        </p:spPr>
        <p:txBody>
          <a:bodyPr/>
          <a:lstStyle/>
          <a:p>
            <a:r>
              <a:rPr lang="en-US" dirty="0"/>
              <a:t>Yes – colder SST enhances the solubility of CO</a:t>
            </a:r>
            <a:r>
              <a:rPr lang="en-US" baseline="-25000" dirty="0"/>
              <a:t>2</a:t>
            </a:r>
          </a:p>
          <a:p>
            <a:r>
              <a:rPr lang="en-US" dirty="0"/>
              <a:t>Why then tropics/subtropics contain more anthropogenic CO</a:t>
            </a:r>
            <a:r>
              <a:rPr lang="en-US" baseline="-25000" dirty="0"/>
              <a:t>2 </a:t>
            </a:r>
            <a:r>
              <a:rPr lang="en-US" dirty="0"/>
              <a:t>in the surface water?</a:t>
            </a:r>
          </a:p>
          <a:p>
            <a:pPr lvl="1"/>
            <a:r>
              <a:rPr lang="en-US" dirty="0"/>
              <a:t>Subtropical water has higher alkalinity due to the excess evaporation 												</a:t>
            </a:r>
            <a:r>
              <a:rPr lang="en-US" dirty="0">
                <a:sym typeface="Wingdings"/>
              </a:rPr>
              <a:t> Enhanced b</a:t>
            </a:r>
            <a:r>
              <a:rPr lang="en-US" dirty="0"/>
              <a:t>uffering capacity (higher CO</a:t>
            </a:r>
            <a:r>
              <a:rPr lang="en-US" baseline="-25000" dirty="0"/>
              <a:t>3</a:t>
            </a:r>
            <a:r>
              <a:rPr lang="en-US" baseline="30000" dirty="0"/>
              <a:t>2-</a:t>
            </a:r>
            <a:r>
              <a:rPr lang="en-US" dirty="0"/>
              <a:t>) 		</a:t>
            </a:r>
            <a:r>
              <a:rPr lang="en-US" dirty="0">
                <a:sym typeface="Wingdings"/>
              </a:rPr>
              <a:t> </a:t>
            </a:r>
            <a:r>
              <a:rPr lang="en-US" dirty="0"/>
              <a:t>Subject to the same [CO</a:t>
            </a:r>
            <a:r>
              <a:rPr lang="en-US" baseline="-25000" dirty="0"/>
              <a:t>2</a:t>
            </a:r>
            <a:r>
              <a:rPr lang="en-US" dirty="0"/>
              <a:t>] increase, subtropical water can absorb more carbon molecule than high latitudes</a:t>
            </a:r>
          </a:p>
        </p:txBody>
      </p:sp>
    </p:spTree>
    <p:extLst>
      <p:ext uri="{BB962C8B-B14F-4D97-AF65-F5344CB8AC3E}">
        <p14:creationId xmlns:p14="http://schemas.microsoft.com/office/powerpoint/2010/main" val="254229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Revelle</a:t>
            </a:r>
            <a:r>
              <a:rPr lang="en-US" dirty="0"/>
              <a:t> (Buffer) factor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558" y="1600200"/>
            <a:ext cx="8559242" cy="4525963"/>
          </a:xfrm>
        </p:spPr>
        <p:txBody>
          <a:bodyPr/>
          <a:lstStyle/>
          <a:p>
            <a:r>
              <a:rPr lang="en-US" dirty="0"/>
              <a:t>Equilibrium carbonate chemistry</a:t>
            </a:r>
          </a:p>
          <a:p>
            <a:pPr lvl="1"/>
            <a:r>
              <a:rPr lang="en-US" dirty="0"/>
              <a:t>Link between [CO</a:t>
            </a:r>
            <a:r>
              <a:rPr lang="en-US" baseline="-25000" dirty="0"/>
              <a:t>2</a:t>
            </a:r>
            <a:r>
              <a:rPr lang="en-US" dirty="0"/>
              <a:t>] and DIC.  </a:t>
            </a:r>
          </a:p>
          <a:p>
            <a:pPr lvl="1"/>
            <a:r>
              <a:rPr lang="en-US" dirty="0"/>
              <a:t>B is called </a:t>
            </a:r>
            <a:r>
              <a:rPr lang="en-US" dirty="0" err="1"/>
              <a:t>Revelle</a:t>
            </a:r>
            <a:r>
              <a:rPr lang="en-US" dirty="0"/>
              <a:t> (buffer) factor</a:t>
            </a:r>
          </a:p>
          <a:p>
            <a:pPr lvl="2"/>
            <a:r>
              <a:rPr lang="en-US" dirty="0"/>
              <a:t>B is about 10 in tropics/subtropics</a:t>
            </a:r>
          </a:p>
          <a:p>
            <a:pPr lvl="2"/>
            <a:r>
              <a:rPr lang="en-US" dirty="0"/>
              <a:t>B is about 18 in polar ocean</a:t>
            </a:r>
          </a:p>
          <a:p>
            <a:pPr lvl="2"/>
            <a:r>
              <a:rPr lang="en-US" dirty="0"/>
              <a:t>Anthropogenic CO</a:t>
            </a:r>
            <a:r>
              <a:rPr lang="en-US" baseline="-25000" dirty="0"/>
              <a:t>2</a:t>
            </a:r>
            <a:r>
              <a:rPr lang="en-US" dirty="0"/>
              <a:t> increase leads to different DIC response depending on the value of B</a:t>
            </a:r>
          </a:p>
          <a:p>
            <a:pPr lvl="1"/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890151"/>
              </p:ext>
            </p:extLst>
          </p:nvPr>
        </p:nvGraphicFramePr>
        <p:xfrm>
          <a:off x="1785938" y="5211763"/>
          <a:ext cx="1697037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" name="Equation" r:id="rId3" imgW="812800" imgH="444500" progId="Equation.3">
                  <p:embed/>
                </p:oleObj>
              </mc:Choice>
              <mc:Fallback>
                <p:oleObj name="Equation" r:id="rId3" imgW="8128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85938" y="5211763"/>
                        <a:ext cx="1697037" cy="928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36302" y="5217120"/>
            <a:ext cx="3826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/>
              </a:rPr>
              <a:t> </a:t>
            </a:r>
            <a:r>
              <a:rPr lang="en-US" dirty="0"/>
              <a:t>Spatial variation of both bicarbonate and carbonate ions increases B with latitude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4025" y="2353735"/>
            <a:ext cx="2469030" cy="73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605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Yearly rate of atmospheric CO2 increase fluctuates year to year, but it’s magnitude is about 2ppm/year. Assuming saturation at the surface, can you predict the increase in the DIC of the surface water?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779" y="3339852"/>
            <a:ext cx="2469030" cy="7321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2372" y="3440625"/>
            <a:ext cx="2448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Use buffer factor,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159" y="4670141"/>
            <a:ext cx="7857641" cy="145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349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6750"/>
          </a:xfrm>
        </p:spPr>
        <p:txBody>
          <a:bodyPr>
            <a:normAutofit fontScale="90000"/>
          </a:bodyPr>
          <a:lstStyle/>
          <a:p>
            <a:r>
              <a:rPr lang="en-US" dirty="0"/>
              <a:t>Observed seasonal cycle in Hawaii</a:t>
            </a:r>
          </a:p>
        </p:txBody>
      </p:sp>
      <p:pic>
        <p:nvPicPr>
          <p:cNvPr id="4" name="Picture 3" descr="Screenshot 2014-10-21 12.30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032" y="1038982"/>
            <a:ext cx="4463130" cy="58190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345437"/>
            <a:ext cx="33348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Long-term increase in oceanic DIC</a:t>
            </a:r>
          </a:p>
          <a:p>
            <a:endParaRPr lang="en-US" sz="2400" dirty="0"/>
          </a:p>
          <a:p>
            <a:r>
              <a:rPr lang="en-US" sz="2400" dirty="0"/>
              <a:t>Looking at the slope, the rate of increase is about 15 </a:t>
            </a:r>
            <a:r>
              <a:rPr lang="en-US" sz="2400" dirty="0" err="1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2400" dirty="0" err="1"/>
              <a:t>mol</a:t>
            </a:r>
            <a:r>
              <a:rPr lang="en-US" sz="2400" dirty="0"/>
              <a:t>/kg from 1988 to 2002</a:t>
            </a:r>
          </a:p>
          <a:p>
            <a:endParaRPr lang="en-US" sz="2400" dirty="0"/>
          </a:p>
          <a:p>
            <a:r>
              <a:rPr lang="en-US" sz="2400" dirty="0"/>
              <a:t>This is approximately about 1 </a:t>
            </a:r>
            <a:r>
              <a:rPr lang="en-US" sz="2400" dirty="0" err="1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2400" dirty="0" err="1"/>
              <a:t>mol</a:t>
            </a:r>
            <a:r>
              <a:rPr lang="en-US" sz="2400" dirty="0"/>
              <a:t>/kg per year!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482790" y="3735659"/>
            <a:ext cx="3077737" cy="4348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9335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631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If the surface ocean DIC is increasing at the rate of about 1 </a:t>
            </a:r>
            <a:r>
              <a:rPr lang="en-US" sz="2400" dirty="0" err="1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2400" dirty="0" err="1"/>
              <a:t>mol</a:t>
            </a:r>
            <a:r>
              <a:rPr lang="en-US" sz="2400" dirty="0"/>
              <a:t>/kg per year for the surface mixed layer, what would be the yearly carbon uptake in </a:t>
            </a:r>
            <a:r>
              <a:rPr lang="en-US" sz="2400" dirty="0" err="1"/>
              <a:t>PgC</a:t>
            </a:r>
            <a:r>
              <a:rPr lang="en-US" sz="2400" dirty="0"/>
              <a:t>?</a:t>
            </a:r>
          </a:p>
          <a:p>
            <a:endParaRPr lang="en-US" sz="2400" dirty="0"/>
          </a:p>
          <a:p>
            <a:r>
              <a:rPr lang="en-US" sz="2400" dirty="0"/>
              <a:t>Assume average MLD of 100m and the area of the global surface ocean is about 3.5 x 10</a:t>
            </a:r>
            <a:r>
              <a:rPr lang="en-US" sz="2400" baseline="30000" dirty="0"/>
              <a:t>14</a:t>
            </a:r>
            <a:r>
              <a:rPr lang="en-US" sz="2400" dirty="0"/>
              <a:t> m</a:t>
            </a:r>
            <a:r>
              <a:rPr lang="en-US" sz="2400" baseline="30000" dirty="0"/>
              <a:t>2</a:t>
            </a:r>
            <a:r>
              <a:rPr lang="en-US" sz="2400" dirty="0"/>
              <a:t>, we get: </a:t>
            </a:r>
          </a:p>
          <a:p>
            <a:endParaRPr lang="en-US" sz="2400" baseline="30000" dirty="0"/>
          </a:p>
          <a:p>
            <a:endParaRPr lang="en-US" sz="2400" baseline="30000" dirty="0"/>
          </a:p>
          <a:p>
            <a:endParaRPr lang="en-US" sz="2400" baseline="30000" dirty="0"/>
          </a:p>
          <a:p>
            <a:endParaRPr lang="en-US" sz="2400" baseline="30000" dirty="0"/>
          </a:p>
          <a:p>
            <a:endParaRPr lang="en-US" sz="2400" baseline="30000" dirty="0"/>
          </a:p>
          <a:p>
            <a:r>
              <a:rPr lang="en-US" sz="2400" dirty="0"/>
              <a:t>This is not enough to account for the ocean carbon uptake of 2 </a:t>
            </a:r>
            <a:r>
              <a:rPr lang="en-US" sz="2400" dirty="0" err="1"/>
              <a:t>PgC</a:t>
            </a:r>
            <a:r>
              <a:rPr lang="en-US" sz="2400" dirty="0"/>
              <a:t>/year.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56" y="4430397"/>
            <a:ext cx="8173844" cy="71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767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58063" cy="1464469"/>
          </a:xfrm>
          <a:ln/>
        </p:spPr>
        <p:txBody>
          <a:bodyPr>
            <a:normAutofit fontScale="90000"/>
          </a:bodyPr>
          <a:lstStyle/>
          <a:p>
            <a:r>
              <a:rPr lang="en-US" sz="4300" dirty="0"/>
              <a:t>Circulation, timescale of ventilation and the carbon sequestration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69" y="1821656"/>
            <a:ext cx="7358063" cy="1893094"/>
          </a:xfrm>
          <a:ln/>
        </p:spPr>
        <p:txBody>
          <a:bodyPr>
            <a:normAutofit fontScale="92500"/>
          </a:bodyPr>
          <a:lstStyle/>
          <a:p>
            <a:pPr marL="625056"/>
            <a:r>
              <a:rPr lang="en-US" sz="2500" dirty="0"/>
              <a:t>Surface water is transported into the interior ocean</a:t>
            </a:r>
          </a:p>
          <a:p>
            <a:pPr marL="625056"/>
            <a:r>
              <a:rPr lang="en-US" sz="2500" dirty="0"/>
              <a:t>Vertical circulation replaces subsurface water (via the ocean currents and mixing)</a:t>
            </a:r>
          </a:p>
          <a:p>
            <a:pPr marL="625056"/>
            <a:r>
              <a:rPr lang="en-US" sz="2500" dirty="0"/>
              <a:t>Age of seawater ~ residence time of water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893344"/>
            <a:ext cx="4424660" cy="243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4"/>
          <p:cNvSpPr>
            <a:spLocks/>
          </p:cNvSpPr>
          <p:nvPr/>
        </p:nvSpPr>
        <p:spPr bwMode="auto">
          <a:xfrm>
            <a:off x="4928072" y="4057695"/>
            <a:ext cx="216798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ea typeface="ＭＳ Ｐゴシック" charset="0"/>
                <a:cs typeface="Gill Sans" charset="0"/>
              </a:rPr>
              <a:t>Mixed layer: ~1year</a:t>
            </a:r>
          </a:p>
        </p:txBody>
      </p:sp>
      <p:sp>
        <p:nvSpPr>
          <p:cNvPr id="41989" name="Rectangle 5"/>
          <p:cNvSpPr>
            <a:spLocks/>
          </p:cNvSpPr>
          <p:nvPr/>
        </p:nvSpPr>
        <p:spPr bwMode="auto">
          <a:xfrm>
            <a:off x="4876726" y="4754210"/>
            <a:ext cx="249488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ea typeface="ＭＳ Ｐゴシック" charset="0"/>
                <a:cs typeface="Gill Sans" charset="0"/>
              </a:rPr>
              <a:t>Thermocline: ~10years</a:t>
            </a:r>
          </a:p>
        </p:txBody>
      </p:sp>
      <p:sp>
        <p:nvSpPr>
          <p:cNvPr id="41990" name="Rectangle 6"/>
          <p:cNvSpPr>
            <a:spLocks/>
          </p:cNvSpPr>
          <p:nvPr/>
        </p:nvSpPr>
        <p:spPr bwMode="auto">
          <a:xfrm>
            <a:off x="4876726" y="5593601"/>
            <a:ext cx="282164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ea typeface="ＭＳ Ｐゴシック" charset="0"/>
                <a:cs typeface="Gill Sans" charset="0"/>
              </a:rPr>
              <a:t>Deep ocean: ~1,000 years </a:t>
            </a:r>
          </a:p>
        </p:txBody>
      </p:sp>
    </p:spTree>
    <p:extLst>
      <p:ext uri="{BB962C8B-B14F-4D97-AF65-F5344CB8AC3E}">
        <p14:creationId xmlns:p14="http://schemas.microsoft.com/office/powerpoint/2010/main" val="3942756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2708"/>
          </a:xfrm>
        </p:spPr>
        <p:txBody>
          <a:bodyPr>
            <a:normAutofit fontScale="90000"/>
          </a:bodyPr>
          <a:lstStyle/>
          <a:p>
            <a:r>
              <a:rPr lang="en-US" dirty="0"/>
              <a:t>Steady state solutions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149" y="1256219"/>
            <a:ext cx="3591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Conservation of nutrient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149" y="2500324"/>
            <a:ext cx="398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Solution for surface nutrient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B7A9FC-3A04-CC4C-807C-F76A5EAFE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120" y="1764008"/>
            <a:ext cx="4000500" cy="3804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77526A-9DBF-9443-8E47-FC038BF87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720" y="2957787"/>
            <a:ext cx="2590800" cy="9980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EE9F1B-B3E8-444A-92AC-13294C225C87}"/>
              </a:ext>
            </a:extLst>
          </p:cNvPr>
          <p:cNvSpPr txBox="1"/>
          <p:nvPr/>
        </p:nvSpPr>
        <p:spPr>
          <a:xfrm>
            <a:off x="5130800" y="2948562"/>
            <a:ext cx="378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Dimensionless number (</a:t>
            </a:r>
            <a:r>
              <a:rPr lang="en-US" sz="2400" b="1" dirty="0">
                <a:latin typeface="Symbol" pitchFamily="2" charset="2"/>
              </a:rPr>
              <a:t>g</a:t>
            </a:r>
            <a:r>
              <a:rPr lang="en-US" sz="2400" b="1" dirty="0"/>
              <a:t>) </a:t>
            </a:r>
            <a:r>
              <a:rPr lang="en-US" sz="2400" dirty="0"/>
              <a:t>measuring relative strengths of biological P export and circulation supply. </a:t>
            </a:r>
          </a:p>
          <a:p>
            <a:endParaRPr lang="en-US" sz="24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39077F3-BFCF-5D4C-A755-DE0044005005}"/>
              </a:ext>
            </a:extLst>
          </p:cNvPr>
          <p:cNvCxnSpPr/>
          <p:nvPr/>
        </p:nvCxnSpPr>
        <p:spPr>
          <a:xfrm flipH="1">
            <a:off x="4572000" y="3751314"/>
            <a:ext cx="4445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5560A80-9CB4-EE45-A017-29C79199F7A2}"/>
              </a:ext>
            </a:extLst>
          </p:cNvPr>
          <p:cNvSpPr txBox="1"/>
          <p:nvPr/>
        </p:nvSpPr>
        <p:spPr>
          <a:xfrm>
            <a:off x="628149" y="4299795"/>
            <a:ext cx="398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Solution for export production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840EDD1-37BA-E845-A682-6730E07250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8719" y="4934758"/>
            <a:ext cx="3006437" cy="8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679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5162"/>
          </a:xfrm>
        </p:spPr>
        <p:txBody>
          <a:bodyPr>
            <a:normAutofit fontScale="90000"/>
          </a:bodyPr>
          <a:lstStyle/>
          <a:p>
            <a:r>
              <a:rPr lang="en-US" dirty="0"/>
              <a:t>Water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2200"/>
            <a:ext cx="8229600" cy="5033963"/>
          </a:xfrm>
        </p:spPr>
        <p:txBody>
          <a:bodyPr/>
          <a:lstStyle/>
          <a:p>
            <a:r>
              <a:rPr lang="en-US" dirty="0"/>
              <a:t>How do we define the “age of water”?</a:t>
            </a:r>
          </a:p>
          <a:p>
            <a:pPr lvl="1"/>
            <a:r>
              <a:rPr lang="en-US" dirty="0"/>
              <a:t>How long has it been since the water was in last contact with the surface?</a:t>
            </a:r>
          </a:p>
          <a:p>
            <a:pPr lvl="1"/>
            <a:r>
              <a:rPr lang="en-US" dirty="0"/>
              <a:t>Age = 0 : surface water</a:t>
            </a:r>
          </a:p>
          <a:p>
            <a:pPr lvl="1"/>
            <a:r>
              <a:rPr lang="en-US" dirty="0"/>
              <a:t>Age generally increases with depth</a:t>
            </a:r>
          </a:p>
          <a:p>
            <a:pPr lvl="1"/>
            <a:endParaRPr lang="en-US" dirty="0"/>
          </a:p>
          <a:p>
            <a:r>
              <a:rPr lang="en-US" dirty="0"/>
              <a:t>How can we measure it?</a:t>
            </a:r>
          </a:p>
        </p:txBody>
      </p:sp>
    </p:spTree>
    <p:extLst>
      <p:ext uri="{BB962C8B-B14F-4D97-AF65-F5344CB8AC3E}">
        <p14:creationId xmlns:p14="http://schemas.microsoft.com/office/powerpoint/2010/main" val="8799943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436562"/>
          </a:xfrm>
        </p:spPr>
        <p:txBody>
          <a:bodyPr>
            <a:normAutofit fontScale="90000"/>
          </a:bodyPr>
          <a:lstStyle/>
          <a:p>
            <a:r>
              <a:rPr lang="en-US" dirty="0"/>
              <a:t>Observations of water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2200"/>
            <a:ext cx="8229600" cy="54483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Carbon-14 (</a:t>
            </a:r>
            <a:r>
              <a:rPr lang="en-US" baseline="30000" dirty="0"/>
              <a:t>14</a:t>
            </a:r>
            <a:r>
              <a:rPr lang="en-US" dirty="0"/>
              <a:t>C, radiocarbon)</a:t>
            </a:r>
          </a:p>
          <a:p>
            <a:pPr lvl="1"/>
            <a:r>
              <a:rPr lang="en-US" dirty="0"/>
              <a:t>Half life of 5,730 years</a:t>
            </a:r>
          </a:p>
          <a:p>
            <a:pPr lvl="1"/>
            <a:r>
              <a:rPr lang="en-US" dirty="0"/>
              <a:t>Natural C-14 is useful for deep waters</a:t>
            </a:r>
          </a:p>
          <a:p>
            <a:pPr lvl="1"/>
            <a:r>
              <a:rPr lang="en-US" dirty="0"/>
              <a:t>Bomb C-14 issues</a:t>
            </a:r>
          </a:p>
          <a:p>
            <a:r>
              <a:rPr lang="en-US" dirty="0"/>
              <a:t>Tritium-Helium tracer</a:t>
            </a:r>
          </a:p>
          <a:p>
            <a:pPr lvl="1"/>
            <a:r>
              <a:rPr lang="en-US" dirty="0"/>
              <a:t>Half life of 12.43 years</a:t>
            </a:r>
          </a:p>
          <a:p>
            <a:pPr lvl="1"/>
            <a:r>
              <a:rPr lang="en-US" dirty="0"/>
              <a:t>Most useful for thermocline waters</a:t>
            </a:r>
          </a:p>
          <a:p>
            <a:r>
              <a:rPr lang="en-US" dirty="0"/>
              <a:t>Transient tracers</a:t>
            </a:r>
          </a:p>
          <a:p>
            <a:pPr lvl="1"/>
            <a:r>
              <a:rPr lang="en-US" dirty="0"/>
              <a:t>CFC-11, -12, -113, SF</a:t>
            </a:r>
            <a:r>
              <a:rPr lang="en-US" baseline="-25000" dirty="0"/>
              <a:t>6</a:t>
            </a:r>
            <a:r>
              <a:rPr lang="en-US" dirty="0"/>
              <a:t> are typically used</a:t>
            </a:r>
          </a:p>
          <a:p>
            <a:pPr lvl="1"/>
            <a:r>
              <a:rPr lang="en-US" dirty="0"/>
              <a:t>Increasing trend in the atmosphere </a:t>
            </a:r>
            <a:r>
              <a:rPr lang="en-US" dirty="0">
                <a:sym typeface="Wingdings"/>
              </a:rPr>
              <a:t> ocean</a:t>
            </a:r>
          </a:p>
          <a:p>
            <a:pPr lvl="1"/>
            <a:r>
              <a:rPr lang="en-US" dirty="0">
                <a:sym typeface="Wingdings"/>
              </a:rPr>
              <a:t>Ocean concentration lags behind the atmosphere</a:t>
            </a:r>
            <a:endParaRPr lang="en-US" dirty="0"/>
          </a:p>
          <a:p>
            <a:pPr lvl="1"/>
            <a:r>
              <a:rPr lang="en-US" dirty="0"/>
              <a:t>Most useful for thermocline waters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200" y="3232150"/>
            <a:ext cx="24130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256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3262"/>
          </a:xfrm>
        </p:spPr>
        <p:txBody>
          <a:bodyPr>
            <a:normAutofit fontScale="90000"/>
          </a:bodyPr>
          <a:lstStyle/>
          <a:p>
            <a:r>
              <a:rPr lang="en-US"/>
              <a:t>Observed C-14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8400"/>
            <a:ext cx="8229600" cy="4957763"/>
          </a:xfrm>
        </p:spPr>
        <p:txBody>
          <a:bodyPr>
            <a:normAutofit/>
          </a:bodyPr>
          <a:lstStyle/>
          <a:p>
            <a:r>
              <a:rPr lang="en-US" sz="2400" dirty="0"/>
              <a:t>Matsumoto et al., 2007, JGR-Ocean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29" y="1549400"/>
            <a:ext cx="7234342" cy="51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93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C-14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surface C-14 is not at equilibrium with the atmosphere</a:t>
            </a:r>
          </a:p>
          <a:p>
            <a:r>
              <a:rPr lang="en-US" sz="2800" dirty="0"/>
              <a:t>Air-sea exchange of carbon isotope is very slow: it takes about 10 years to equilibrate the surface mixed layer </a:t>
            </a:r>
            <a:r>
              <a:rPr lang="en-US" sz="2800" dirty="0">
                <a:sym typeface="Wingdings"/>
              </a:rPr>
              <a:t> large air-sea disequilibrium</a:t>
            </a:r>
          </a:p>
          <a:p>
            <a:r>
              <a:rPr lang="en-US" sz="2800" dirty="0">
                <a:sym typeface="Wingdings"/>
              </a:rPr>
              <a:t>This is called “surface reservoir age” indicating that the newly formed deep water has non-zero (positive) age. 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33995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9462"/>
          </a:xfrm>
        </p:spPr>
        <p:txBody>
          <a:bodyPr/>
          <a:lstStyle/>
          <a:p>
            <a:r>
              <a:rPr lang="en-US" dirty="0"/>
              <a:t>Corrected C-14 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93" y="1316038"/>
            <a:ext cx="7457013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618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dirty="0"/>
              <a:t>CFC-11, -12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0300"/>
            <a:ext cx="8229600" cy="5270500"/>
          </a:xfrm>
        </p:spPr>
        <p:txBody>
          <a:bodyPr>
            <a:normAutofit/>
          </a:bodyPr>
          <a:lstStyle/>
          <a:p>
            <a:r>
              <a:rPr lang="en-US" sz="2800" dirty="0" err="1"/>
              <a:t>Mecking</a:t>
            </a:r>
            <a:r>
              <a:rPr lang="en-US" sz="2800" dirty="0"/>
              <a:t> et al., (2004)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1803400"/>
            <a:ext cx="6591974" cy="446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815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0062"/>
          </a:xfrm>
        </p:spPr>
        <p:txBody>
          <a:bodyPr>
            <a:normAutofit fontScale="90000"/>
          </a:bodyPr>
          <a:lstStyle/>
          <a:p>
            <a:r>
              <a:rPr lang="en-US" dirty="0"/>
              <a:t>CFC-12 age in the thermocline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886619"/>
            <a:ext cx="4546600" cy="2959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35" y="3822700"/>
            <a:ext cx="5120730" cy="3035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2665" y="1545103"/>
            <a:ext cx="2595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CFC concentration means young age </a:t>
            </a:r>
            <a:r>
              <a:rPr lang="en-US" dirty="0">
                <a:sym typeface="Wingdings"/>
              </a:rPr>
              <a:t> more </a:t>
            </a:r>
            <a:r>
              <a:rPr lang="en-US">
                <a:sym typeface="Wingdings"/>
              </a:rPr>
              <a:t>recently ventilated waters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27465" y="4062084"/>
            <a:ext cx="27863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age of waters in the upper ocean thermocline &lt; 10 years in mid-latitudes. </a:t>
            </a:r>
          </a:p>
          <a:p>
            <a:endParaRPr lang="en-US" dirty="0"/>
          </a:p>
          <a:p>
            <a:r>
              <a:rPr lang="en-US" dirty="0"/>
              <a:t>The effect of mixing tends to reduce the concentration age</a:t>
            </a:r>
          </a:p>
        </p:txBody>
      </p:sp>
    </p:spTree>
    <p:extLst>
      <p:ext uri="{BB962C8B-B14F-4D97-AF65-F5344CB8AC3E}">
        <p14:creationId xmlns:p14="http://schemas.microsoft.com/office/powerpoint/2010/main" val="1248815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64FA-1888-CC4D-852B-E231842ED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Ocean carbon uptake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5BE77-B7AE-8E42-9E4F-99C7B3D0A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the ocean absorbs fossil fuel CO</a:t>
            </a:r>
            <a:r>
              <a:rPr lang="en-US" baseline="-25000" dirty="0"/>
              <a:t>2</a:t>
            </a:r>
            <a:r>
              <a:rPr lang="en-US" dirty="0"/>
              <a:t>, what would happen to [HCO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r>
              <a:rPr lang="en-US" dirty="0"/>
              <a:t>] and [CO</a:t>
            </a:r>
            <a:r>
              <a:rPr lang="en-US" baseline="-25000" dirty="0"/>
              <a:t>3</a:t>
            </a:r>
            <a:r>
              <a:rPr lang="en-US" baseline="30000" dirty="0"/>
              <a:t>2-</a:t>
            </a:r>
            <a:r>
              <a:rPr lang="en-US" dirty="0"/>
              <a:t>]?</a:t>
            </a:r>
          </a:p>
          <a:p>
            <a:endParaRPr lang="en-US" dirty="0"/>
          </a:p>
          <a:p>
            <a:pPr lvl="1"/>
            <a:r>
              <a:rPr lang="en-US" dirty="0"/>
              <a:t>DIC increases but </a:t>
            </a:r>
            <a:r>
              <a:rPr lang="en-US" dirty="0" err="1"/>
              <a:t>Alk</a:t>
            </a:r>
            <a:r>
              <a:rPr lang="en-US" dirty="0"/>
              <a:t> remains the same.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8D18FB-10C7-0F46-8F9A-A8689E37E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817" y="4228224"/>
            <a:ext cx="5257800" cy="482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CCB40F-FF24-2F4C-9795-AEB469B0A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817" y="4893386"/>
            <a:ext cx="48006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344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64FA-1888-CC4D-852B-E231842ED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Ocean carbon uptake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5BE77-B7AE-8E42-9E4F-99C7B3D0A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pCO</a:t>
            </a:r>
            <a:r>
              <a:rPr lang="en-US" baseline="-25000" dirty="0"/>
              <a:t>2</a:t>
            </a:r>
            <a:r>
              <a:rPr lang="en-US" dirty="0"/>
              <a:t> increases by 1%, what would be the DIC increase under constant </a:t>
            </a:r>
            <a:r>
              <a:rPr lang="en-US" dirty="0" err="1"/>
              <a:t>Alk</a:t>
            </a:r>
            <a:r>
              <a:rPr lang="en-US" dirty="0"/>
              <a:t>?</a:t>
            </a:r>
          </a:p>
          <a:p>
            <a:endParaRPr lang="en-US" dirty="0"/>
          </a:p>
          <a:p>
            <a:pPr lvl="1"/>
            <a:r>
              <a:rPr lang="en-US" dirty="0"/>
              <a:t>Use the Buffer factor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13812C-79F2-BA44-9728-A42020A8E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545" y="3576664"/>
            <a:ext cx="3168869" cy="9022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D68241-5DDA-B24F-8192-DA4857C53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795" y="4947440"/>
            <a:ext cx="5427936" cy="9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310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64FA-1888-CC4D-852B-E231842ED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Ocean carbon uptake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5BE77-B7AE-8E42-9E4F-99C7B3D0A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the ocean absorbs fossil fuel CO</a:t>
            </a:r>
            <a:r>
              <a:rPr lang="en-US" baseline="-25000" dirty="0"/>
              <a:t>2</a:t>
            </a:r>
            <a:r>
              <a:rPr lang="en-US" dirty="0"/>
              <a:t>, what would happen to [H</a:t>
            </a:r>
            <a:r>
              <a:rPr lang="en-US" baseline="30000" dirty="0"/>
              <a:t>+</a:t>
            </a:r>
            <a:r>
              <a:rPr lang="en-US" dirty="0"/>
              <a:t>] and Buffer factor?</a:t>
            </a:r>
          </a:p>
          <a:p>
            <a:endParaRPr lang="en-US" dirty="0"/>
          </a:p>
          <a:p>
            <a:pPr lvl="1"/>
            <a:r>
              <a:rPr lang="en-US" dirty="0"/>
              <a:t>[HCO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r>
              <a:rPr lang="en-US" dirty="0"/>
              <a:t>] increases and [CO</a:t>
            </a:r>
            <a:r>
              <a:rPr lang="en-US" baseline="-25000" dirty="0"/>
              <a:t>3</a:t>
            </a:r>
            <a:r>
              <a:rPr lang="en-US" baseline="30000" dirty="0"/>
              <a:t>2-</a:t>
            </a:r>
            <a:r>
              <a:rPr lang="en-US" dirty="0"/>
              <a:t>] decreases…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A09CFD-6B08-8B45-98D5-075DC3FE1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487" y="5237001"/>
            <a:ext cx="3769273" cy="8891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27AFF6-4674-AA41-B79E-F149D8B04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487" y="4082030"/>
            <a:ext cx="3233245" cy="82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98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numbers…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Each year, human activity emits about 10PgC </a:t>
            </a:r>
          </a:p>
          <a:p>
            <a:pPr lvl="1"/>
            <a:r>
              <a:rPr lang="en-US" dirty="0"/>
              <a:t>About half of it remains in the atmosphere</a:t>
            </a:r>
          </a:p>
          <a:p>
            <a:pPr lvl="1"/>
            <a:r>
              <a:rPr lang="en-US" dirty="0"/>
              <a:t>Remaining half goes into the land and the ocean</a:t>
            </a:r>
          </a:p>
          <a:p>
            <a:r>
              <a:rPr lang="en-US" dirty="0"/>
              <a:t>Each year, marine photosynthesis fixes 50PgC of carbon dioxide into organic matter</a:t>
            </a:r>
          </a:p>
          <a:p>
            <a:pPr lvl="1"/>
            <a:r>
              <a:rPr lang="en-US" dirty="0"/>
              <a:t>About 30% of it sinks to the thermocline/deep ocean</a:t>
            </a:r>
          </a:p>
          <a:p>
            <a:r>
              <a:rPr lang="en-US" dirty="0"/>
              <a:t>The oceans contain 90+% of carbon molecule in the </a:t>
            </a:r>
            <a:r>
              <a:rPr lang="en-US" dirty="0" err="1"/>
              <a:t>atmos</a:t>
            </a:r>
            <a:r>
              <a:rPr lang="en-US" dirty="0"/>
              <a:t>/land/ocean system</a:t>
            </a:r>
          </a:p>
          <a:p>
            <a:pPr lvl="1"/>
            <a:r>
              <a:rPr lang="en-US" dirty="0"/>
              <a:t>38,000 </a:t>
            </a:r>
            <a:r>
              <a:rPr lang="en-US" dirty="0" err="1"/>
              <a:t>PgC</a:t>
            </a:r>
            <a:r>
              <a:rPr lang="en-US" dirty="0"/>
              <a:t> as dissolved inorganic carbon </a:t>
            </a:r>
          </a:p>
        </p:txBody>
      </p:sp>
    </p:spTree>
    <p:extLst>
      <p:ext uri="{BB962C8B-B14F-4D97-AF65-F5344CB8AC3E}">
        <p14:creationId xmlns:p14="http://schemas.microsoft.com/office/powerpoint/2010/main" val="4337868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Marine CaCO</a:t>
            </a:r>
            <a:r>
              <a:rPr lang="en-US" baseline="-25000" dirty="0"/>
              <a:t>3</a:t>
            </a:r>
            <a:r>
              <a:rPr lang="en-US" dirty="0"/>
              <a:t> 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sz="2800" dirty="0" err="1"/>
              <a:t>Calcifiers</a:t>
            </a:r>
            <a:r>
              <a:rPr lang="en-US" sz="2800" dirty="0"/>
              <a:t> can biologically produce CaCO</a:t>
            </a:r>
            <a:r>
              <a:rPr lang="en-US" sz="2800" baseline="-25000" dirty="0"/>
              <a:t>3</a:t>
            </a:r>
            <a:r>
              <a:rPr lang="en-US" sz="2800" dirty="0"/>
              <a:t>. (</a:t>
            </a:r>
            <a:r>
              <a:rPr lang="en-US" sz="2800" dirty="0" err="1"/>
              <a:t>biomineralization</a:t>
            </a:r>
            <a:r>
              <a:rPr lang="en-US" sz="2800" dirty="0"/>
              <a:t>)</a:t>
            </a:r>
          </a:p>
          <a:p>
            <a:r>
              <a:rPr lang="en-US" sz="2800" dirty="0"/>
              <a:t>Impacts on DIC and Alkalinity</a:t>
            </a:r>
          </a:p>
          <a:p>
            <a:pPr lvl="1"/>
            <a:r>
              <a:rPr lang="en-US" sz="2400" dirty="0"/>
              <a:t>1 </a:t>
            </a:r>
            <a:r>
              <a:rPr lang="en-US" sz="2400" dirty="0" err="1"/>
              <a:t>mol</a:t>
            </a:r>
            <a:r>
              <a:rPr lang="en-US" sz="2400" dirty="0"/>
              <a:t> of CaCO</a:t>
            </a:r>
            <a:r>
              <a:rPr lang="en-US" sz="2400" baseline="-25000" dirty="0"/>
              <a:t>3</a:t>
            </a:r>
            <a:r>
              <a:rPr lang="en-US" sz="2400" dirty="0"/>
              <a:t> production </a:t>
            </a:r>
            <a:r>
              <a:rPr lang="en-US" sz="2400" b="1" dirty="0"/>
              <a:t>consumes</a:t>
            </a:r>
            <a:r>
              <a:rPr lang="en-US" sz="2400" dirty="0"/>
              <a:t> 2 </a:t>
            </a:r>
            <a:r>
              <a:rPr lang="en-US" sz="2400" dirty="0" err="1"/>
              <a:t>mols</a:t>
            </a:r>
            <a:r>
              <a:rPr lang="en-US" sz="2400" dirty="0"/>
              <a:t> of alkalinity and 1 </a:t>
            </a:r>
            <a:r>
              <a:rPr lang="en-US" sz="2400" dirty="0" err="1"/>
              <a:t>mol</a:t>
            </a:r>
            <a:r>
              <a:rPr lang="en-US" sz="2400" dirty="0"/>
              <a:t> of DIC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Implication for [CO</a:t>
            </a:r>
            <a:r>
              <a:rPr lang="en-US" sz="2400" baseline="-25000" dirty="0"/>
              <a:t>3</a:t>
            </a:r>
            <a:r>
              <a:rPr lang="en-US" sz="2400" baseline="30000" dirty="0"/>
              <a:t>2-</a:t>
            </a:r>
            <a:r>
              <a:rPr lang="en-US" sz="2400" dirty="0"/>
              <a:t>] and [HCO</a:t>
            </a:r>
            <a:r>
              <a:rPr lang="en-US" sz="2400" baseline="30000" dirty="0"/>
              <a:t>3-</a:t>
            </a:r>
            <a:r>
              <a:rPr lang="en-US" sz="2400" dirty="0"/>
              <a:t>]?</a:t>
            </a:r>
          </a:p>
          <a:p>
            <a:pPr lvl="1"/>
            <a:r>
              <a:rPr lang="en-US" sz="2400" dirty="0"/>
              <a:t>Implication for pH?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007" y="3890735"/>
            <a:ext cx="4574721" cy="47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98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8069E-668B-D649-9357-91F4A45E2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741362"/>
          </a:xfrm>
        </p:spPr>
        <p:txBody>
          <a:bodyPr>
            <a:normAutofit fontScale="90000"/>
          </a:bodyPr>
          <a:lstStyle/>
          <a:p>
            <a:r>
              <a:rPr lang="en-US" dirty="0"/>
              <a:t>CaCO</a:t>
            </a:r>
            <a:r>
              <a:rPr lang="en-US" baseline="-25000" dirty="0"/>
              <a:t>3</a:t>
            </a:r>
            <a:r>
              <a:rPr lang="en-US" dirty="0"/>
              <a:t> dissolution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2CF72-AA9D-544C-9A8C-3F972E4D1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16000"/>
            <a:ext cx="8229600" cy="5511800"/>
          </a:xfrm>
        </p:spPr>
        <p:txBody>
          <a:bodyPr>
            <a:normAutofit/>
          </a:bodyPr>
          <a:lstStyle/>
          <a:p>
            <a:r>
              <a:rPr lang="en-US" sz="2800" dirty="0"/>
              <a:t>Their dissolution is controlled by its solubility (</a:t>
            </a:r>
            <a:r>
              <a:rPr lang="en-US" sz="2800" dirty="0">
                <a:latin typeface="Symbol" pitchFamily="2" charset="2"/>
              </a:rPr>
              <a:t>W</a:t>
            </a:r>
            <a:r>
              <a:rPr lang="en-US" sz="2800" dirty="0"/>
              <a:t>). </a:t>
            </a:r>
          </a:p>
          <a:p>
            <a:pPr marL="0" indent="0">
              <a:buNone/>
            </a:pPr>
            <a:r>
              <a:rPr lang="en-US" sz="2800" dirty="0"/>
              <a:t>	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If </a:t>
            </a:r>
            <a:r>
              <a:rPr lang="en-US" sz="2800" dirty="0">
                <a:latin typeface="Symbol" pitchFamily="2" charset="2"/>
              </a:rPr>
              <a:t>W</a:t>
            </a:r>
            <a:r>
              <a:rPr lang="en-US" sz="2800" dirty="0"/>
              <a:t> is less than 1, it is undersaturated and the CaCO3 dissolves in the water. </a:t>
            </a:r>
          </a:p>
          <a:p>
            <a:endParaRPr lang="en-US" sz="2800" dirty="0"/>
          </a:p>
          <a:p>
            <a:r>
              <a:rPr lang="en-US" sz="2800" dirty="0"/>
              <a:t>If </a:t>
            </a:r>
            <a:r>
              <a:rPr lang="en-US" sz="2800" dirty="0">
                <a:latin typeface="Symbol" pitchFamily="2" charset="2"/>
              </a:rPr>
              <a:t>W</a:t>
            </a:r>
            <a:r>
              <a:rPr lang="en-US" sz="2800" dirty="0"/>
              <a:t> is greater than 1, it is supersaturated.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BD128A-A134-8E4C-BB24-3C2F287BB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485" y="1811528"/>
            <a:ext cx="5541355" cy="146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648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8069E-668B-D649-9357-91F4A45E2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741362"/>
          </a:xfrm>
        </p:spPr>
        <p:txBody>
          <a:bodyPr>
            <a:normAutofit fontScale="90000"/>
          </a:bodyPr>
          <a:lstStyle/>
          <a:p>
            <a:r>
              <a:rPr lang="en-US" dirty="0"/>
              <a:t>CaCO</a:t>
            </a:r>
            <a:r>
              <a:rPr lang="en-US" baseline="-25000" dirty="0"/>
              <a:t>3</a:t>
            </a:r>
            <a:r>
              <a:rPr lang="en-US" dirty="0"/>
              <a:t> dissolution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2CF72-AA9D-544C-9A8C-3F972E4D1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16000"/>
            <a:ext cx="8229600" cy="5511800"/>
          </a:xfrm>
        </p:spPr>
        <p:txBody>
          <a:bodyPr>
            <a:normAutofit/>
          </a:bodyPr>
          <a:lstStyle/>
          <a:p>
            <a:r>
              <a:rPr lang="en-US" sz="2800" dirty="0"/>
              <a:t>Their dissolution is controlled by its solubility (</a:t>
            </a:r>
            <a:r>
              <a:rPr lang="en-US" sz="2800" dirty="0">
                <a:latin typeface="Symbol" pitchFamily="2" charset="2"/>
              </a:rPr>
              <a:t>W</a:t>
            </a:r>
            <a:r>
              <a:rPr lang="en-US" sz="2800" dirty="0"/>
              <a:t>). </a:t>
            </a:r>
          </a:p>
          <a:p>
            <a:pPr marL="0" indent="0">
              <a:buNone/>
            </a:pPr>
            <a:r>
              <a:rPr lang="en-US" sz="2800" dirty="0"/>
              <a:t>	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Biogenic CaCO</a:t>
            </a:r>
            <a:r>
              <a:rPr lang="en-US" sz="2800" baseline="-25000" dirty="0"/>
              <a:t>3</a:t>
            </a:r>
            <a:r>
              <a:rPr lang="en-US" sz="2800" dirty="0"/>
              <a:t> has two mineral forms; calcite and aragonite (K</a:t>
            </a:r>
            <a:r>
              <a:rPr lang="en-US" sz="2800" baseline="-25000" dirty="0"/>
              <a:t>SP</a:t>
            </a:r>
            <a:r>
              <a:rPr lang="en-US" sz="2800" dirty="0"/>
              <a:t> is different between the two)</a:t>
            </a:r>
          </a:p>
          <a:p>
            <a:r>
              <a:rPr lang="en-US" sz="2800" dirty="0"/>
              <a:t>Aragonite is more unstable than calcite (larger </a:t>
            </a:r>
            <a:r>
              <a:rPr lang="en-US" sz="2800" dirty="0" err="1"/>
              <a:t>Ksp</a:t>
            </a:r>
            <a:r>
              <a:rPr lang="en-US" sz="2800" dirty="0"/>
              <a:t>)</a:t>
            </a:r>
          </a:p>
          <a:p>
            <a:r>
              <a:rPr lang="en-US" sz="2800" dirty="0"/>
              <a:t>K</a:t>
            </a:r>
            <a:r>
              <a:rPr lang="en-US" sz="2800" baseline="-25000" dirty="0"/>
              <a:t>SP</a:t>
            </a:r>
            <a:r>
              <a:rPr lang="en-US" sz="2800" dirty="0"/>
              <a:t> increases with pressure, so naturally deep waters tend to be undersaturated </a:t>
            </a:r>
            <a:r>
              <a:rPr lang="en-US" sz="2800" dirty="0">
                <a:sym typeface="Wingdings" pitchFamily="2" charset="2"/>
              </a:rPr>
              <a:t> CaCO</a:t>
            </a:r>
            <a:r>
              <a:rPr lang="en-US" sz="2800" baseline="-25000" dirty="0">
                <a:sym typeface="Wingdings" pitchFamily="2" charset="2"/>
              </a:rPr>
              <a:t>3</a:t>
            </a:r>
            <a:r>
              <a:rPr lang="en-US" sz="2800" dirty="0">
                <a:sym typeface="Wingdings" pitchFamily="2" charset="2"/>
              </a:rPr>
              <a:t> dissolves in the deep water. 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BD128A-A134-8E4C-BB24-3C2F287BB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485" y="1811528"/>
            <a:ext cx="5541355" cy="146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5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723EF-FE90-654C-9188-368A50689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Dissolution profile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E675FA-FB98-8143-8888-9AC868B7E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80383"/>
            <a:ext cx="3029409" cy="15983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A81F42-5F81-6A4E-B0FD-276ECE72D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615" y="1496685"/>
            <a:ext cx="4703497" cy="47937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E5329E-AF27-3945-89DE-987BB6C479CF}"/>
              </a:ext>
            </a:extLst>
          </p:cNvPr>
          <p:cNvSpPr txBox="1"/>
          <p:nvPr/>
        </p:nvSpPr>
        <p:spPr>
          <a:xfrm>
            <a:off x="457200" y="4120939"/>
            <a:ext cx="34684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depths of saturation horizon ~ </a:t>
            </a:r>
            <a:r>
              <a:rPr lang="en-US" sz="2000" dirty="0" err="1"/>
              <a:t>approx</a:t>
            </a:r>
            <a:r>
              <a:rPr lang="en-US" sz="2000" dirty="0"/>
              <a:t> 3km in the Atlantic and 1km in the Pacific. </a:t>
            </a:r>
          </a:p>
          <a:p>
            <a:endParaRPr lang="en-US" sz="2000" dirty="0"/>
          </a:p>
          <a:p>
            <a:r>
              <a:rPr lang="en-US" sz="2000" dirty="0"/>
              <a:t>It is shoaling approx. 1-2 m/</a:t>
            </a:r>
            <a:r>
              <a:rPr lang="en-US" sz="2000" dirty="0" err="1"/>
              <a:t>yr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643058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Calcium carbonate pump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Production of sinking CaCO3 particles at the surface</a:t>
            </a:r>
          </a:p>
          <a:p>
            <a:pPr lvl="1"/>
            <a:r>
              <a:rPr lang="en-US" dirty="0"/>
              <a:t>It removes both DIC and </a:t>
            </a:r>
            <a:r>
              <a:rPr lang="en-US" dirty="0" err="1"/>
              <a:t>Alk</a:t>
            </a:r>
            <a:r>
              <a:rPr lang="en-US" dirty="0"/>
              <a:t> from the surface water, lowering surface [CO</a:t>
            </a:r>
            <a:r>
              <a:rPr lang="en-US" baseline="-25000" dirty="0"/>
              <a:t>3</a:t>
            </a:r>
            <a:r>
              <a:rPr lang="en-US" baseline="30000" dirty="0"/>
              <a:t>2-</a:t>
            </a:r>
            <a:r>
              <a:rPr lang="en-US" dirty="0"/>
              <a:t>].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The balance shifts to the left in the above equation </a:t>
            </a:r>
            <a:r>
              <a:rPr lang="en-US" dirty="0">
                <a:sym typeface="Wingdings"/>
              </a:rPr>
              <a:t> increasing CO</a:t>
            </a:r>
            <a:r>
              <a:rPr lang="en-US" baseline="-25000" dirty="0">
                <a:sym typeface="Wingdings"/>
              </a:rPr>
              <a:t>2</a:t>
            </a:r>
            <a:r>
              <a:rPr lang="en-US" dirty="0">
                <a:sym typeface="Wingdings"/>
              </a:rPr>
              <a:t> in the surface water</a:t>
            </a:r>
          </a:p>
          <a:p>
            <a:pPr lvl="1"/>
            <a:r>
              <a:rPr lang="en-US" dirty="0">
                <a:sym typeface="Wingdings"/>
              </a:rPr>
              <a:t>Surface water has more [CO</a:t>
            </a:r>
            <a:r>
              <a:rPr lang="en-US" baseline="-25000" dirty="0">
                <a:sym typeface="Wingdings"/>
              </a:rPr>
              <a:t>2</a:t>
            </a:r>
            <a:r>
              <a:rPr lang="en-US" dirty="0">
                <a:sym typeface="Wingdings"/>
              </a:rPr>
              <a:t>], leading to de-gassing of CO2 to the atmosphere. 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84" y="3650908"/>
            <a:ext cx="4822031" cy="38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282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7634"/>
          </a:xfrm>
        </p:spPr>
        <p:txBody>
          <a:bodyPr/>
          <a:lstStyle/>
          <a:p>
            <a:r>
              <a:rPr lang="en-US" dirty="0"/>
              <a:t>Carbon pumps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1006"/>
            <a:ext cx="8229600" cy="5180477"/>
          </a:xfrm>
        </p:spPr>
        <p:txBody>
          <a:bodyPr/>
          <a:lstStyle/>
          <a:p>
            <a:r>
              <a:rPr lang="en-US" dirty="0"/>
              <a:t>Volk and </a:t>
            </a:r>
            <a:r>
              <a:rPr lang="en-US" dirty="0" err="1"/>
              <a:t>Hoffert</a:t>
            </a:r>
            <a:r>
              <a:rPr lang="en-US" dirty="0"/>
              <a:t> (1985)</a:t>
            </a:r>
          </a:p>
          <a:p>
            <a:pPr lvl="1"/>
            <a:r>
              <a:rPr lang="en-US" dirty="0"/>
              <a:t>Mechanisms that maintain vertical gradient of DIC </a:t>
            </a:r>
            <a:r>
              <a:rPr lang="en-US" b="1" dirty="0"/>
              <a:t>in a steady state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3327" y="2640743"/>
            <a:ext cx="3243473" cy="3914219"/>
          </a:xfrm>
          <a:prstGeom prst="rect">
            <a:avLst/>
          </a:prstGeom>
          <a:noFill/>
          <a:ln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00516" y="2914921"/>
            <a:ext cx="4495800" cy="3562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Simple 1D view</a:t>
            </a:r>
          </a:p>
          <a:p>
            <a:pPr lvl="1"/>
            <a:r>
              <a:rPr lang="en-US" sz="2400" dirty="0"/>
              <a:t>Organic pump driven by sinking organic particle</a:t>
            </a:r>
          </a:p>
          <a:p>
            <a:pPr lvl="1"/>
            <a:r>
              <a:rPr lang="en-US" sz="2400" dirty="0"/>
              <a:t>Carbonate pump driven by sinking CaCO3 particles</a:t>
            </a:r>
          </a:p>
          <a:p>
            <a:pPr lvl="1"/>
            <a:r>
              <a:rPr lang="en-US" sz="2400" dirty="0"/>
              <a:t>Solubility pump driven by thermal stratification</a:t>
            </a:r>
          </a:p>
        </p:txBody>
      </p:sp>
    </p:spTree>
    <p:extLst>
      <p:ext uri="{BB962C8B-B14F-4D97-AF65-F5344CB8AC3E}">
        <p14:creationId xmlns:p14="http://schemas.microsoft.com/office/powerpoint/2010/main" val="17387484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Solubility pump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32449" cy="4525963"/>
          </a:xfrm>
        </p:spPr>
        <p:txBody>
          <a:bodyPr/>
          <a:lstStyle/>
          <a:p>
            <a:r>
              <a:rPr lang="en-US" dirty="0"/>
              <a:t>Vertical temperature gradient</a:t>
            </a:r>
          </a:p>
          <a:p>
            <a:pPr lvl="1"/>
            <a:r>
              <a:rPr lang="en-US" dirty="0"/>
              <a:t>Global mean SST is about 15</a:t>
            </a:r>
            <a:r>
              <a:rPr lang="en-US" baseline="30000" dirty="0"/>
              <a:t>o</a:t>
            </a:r>
            <a:r>
              <a:rPr lang="en-US" dirty="0"/>
              <a:t>C. </a:t>
            </a:r>
          </a:p>
          <a:p>
            <a:pPr lvl="1"/>
            <a:r>
              <a:rPr lang="en-US" dirty="0"/>
              <a:t>Deep water is about 2</a:t>
            </a:r>
            <a:r>
              <a:rPr lang="en-US" baseline="30000" dirty="0"/>
              <a:t>o</a:t>
            </a:r>
            <a:r>
              <a:rPr lang="en-US" dirty="0"/>
              <a:t>C. </a:t>
            </a:r>
          </a:p>
          <a:p>
            <a:pPr lvl="2"/>
            <a:r>
              <a:rPr lang="en-US" dirty="0"/>
              <a:t>Deep water contains higher DIC relative to the surface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Considering the temperature dependence of solubility, the cooling of global ocean by 1</a:t>
            </a:r>
            <a:r>
              <a:rPr lang="en-US" baseline="30000" dirty="0"/>
              <a:t>o</a:t>
            </a:r>
            <a:r>
              <a:rPr lang="en-US" dirty="0"/>
              <a:t>C leads to a lowering of atmospheric CO</a:t>
            </a:r>
            <a:r>
              <a:rPr lang="en-US" baseline="-25000" dirty="0"/>
              <a:t>2</a:t>
            </a:r>
            <a:r>
              <a:rPr lang="en-US" dirty="0"/>
              <a:t> by 10 ppm at steady state. </a:t>
            </a:r>
          </a:p>
        </p:txBody>
      </p:sp>
    </p:spTree>
    <p:extLst>
      <p:ext uri="{BB962C8B-B14F-4D97-AF65-F5344CB8AC3E}">
        <p14:creationId xmlns:p14="http://schemas.microsoft.com/office/powerpoint/2010/main" val="192253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9028"/>
          </a:xfrm>
        </p:spPr>
        <p:txBody>
          <a:bodyPr>
            <a:normAutofit fontScale="90000"/>
          </a:bodyPr>
          <a:lstStyle/>
          <a:p>
            <a:r>
              <a:rPr lang="en-US" dirty="0"/>
              <a:t>Biological pump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9739"/>
            <a:ext cx="8229600" cy="5137187"/>
          </a:xfrm>
        </p:spPr>
        <p:txBody>
          <a:bodyPr/>
          <a:lstStyle/>
          <a:p>
            <a:r>
              <a:rPr lang="en-US" dirty="0"/>
              <a:t>Organic pump</a:t>
            </a:r>
          </a:p>
          <a:p>
            <a:pPr lvl="1"/>
            <a:r>
              <a:rPr lang="en-US" dirty="0"/>
              <a:t>Increases thermocline/deep nutrients and carbon. Also consumes oxygen. </a:t>
            </a:r>
          </a:p>
          <a:p>
            <a:pPr lvl="1"/>
            <a:r>
              <a:rPr lang="en-US" b="1" dirty="0"/>
              <a:t>Decreases atmospheric CO</a:t>
            </a:r>
            <a:r>
              <a:rPr lang="en-US" b="1" baseline="-25000" dirty="0"/>
              <a:t>2</a:t>
            </a:r>
          </a:p>
          <a:p>
            <a:pPr lvl="1"/>
            <a:endParaRPr lang="en-US" dirty="0"/>
          </a:p>
          <a:p>
            <a:r>
              <a:rPr lang="en-US" dirty="0"/>
              <a:t>Carbonate (CaCO</a:t>
            </a:r>
            <a:r>
              <a:rPr lang="en-US" baseline="-25000" dirty="0"/>
              <a:t>3</a:t>
            </a:r>
            <a:r>
              <a:rPr lang="en-US" dirty="0"/>
              <a:t>) pump</a:t>
            </a:r>
          </a:p>
          <a:p>
            <a:pPr lvl="1"/>
            <a:r>
              <a:rPr lang="en-US" dirty="0"/>
              <a:t>Increases thermocline/deep alkalinity and carbon. </a:t>
            </a:r>
          </a:p>
          <a:p>
            <a:pPr lvl="1"/>
            <a:r>
              <a:rPr lang="en-US" dirty="0"/>
              <a:t>Decreases buffering capacity at the surface, therefore </a:t>
            </a:r>
            <a:r>
              <a:rPr lang="en-US" b="1" dirty="0"/>
              <a:t>increases atmospheric CO</a:t>
            </a:r>
            <a:r>
              <a:rPr lang="en-US" b="1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551257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A3842-680C-B043-A387-7EFA7631E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Steady state carbon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04DE2-8A95-BF41-AC92-604E285FB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1344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Steady state d/</a:t>
            </a:r>
            <a:r>
              <a:rPr lang="en-US" sz="2800" dirty="0" err="1"/>
              <a:t>dt</a:t>
            </a:r>
            <a:r>
              <a:rPr lang="en-US" sz="2800" dirty="0"/>
              <a:t> </a:t>
            </a:r>
            <a:r>
              <a:rPr lang="en-US" sz="2800" dirty="0">
                <a:sym typeface="Wingdings" pitchFamily="2" charset="2"/>
              </a:rPr>
              <a:t> 0</a:t>
            </a:r>
          </a:p>
          <a:p>
            <a:r>
              <a:rPr lang="en-US" sz="2800" dirty="0" err="1">
                <a:sym typeface="Wingdings" pitchFamily="2" charset="2"/>
              </a:rPr>
              <a:t>Atmos</a:t>
            </a:r>
            <a:r>
              <a:rPr lang="en-US" sz="2800" dirty="0">
                <a:sym typeface="Wingdings" pitchFamily="2" charset="2"/>
              </a:rPr>
              <a:t> + Ocean C inventory is constant. </a:t>
            </a:r>
          </a:p>
          <a:p>
            <a:r>
              <a:rPr lang="en-US" sz="2800" dirty="0">
                <a:sym typeface="Wingdings" pitchFamily="2" charset="2"/>
              </a:rPr>
              <a:t>For the 1-box </a:t>
            </a:r>
            <a:r>
              <a:rPr lang="en-US" sz="2800" dirty="0" err="1">
                <a:sym typeface="Wingdings" pitchFamily="2" charset="2"/>
              </a:rPr>
              <a:t>atmos</a:t>
            </a:r>
            <a:r>
              <a:rPr lang="en-US" sz="2800" dirty="0">
                <a:sym typeface="Wingdings" pitchFamily="2" charset="2"/>
              </a:rPr>
              <a:t> 2-box ocean model; 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C9DDC-6D82-3245-806D-5C0FE6271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3630531"/>
            <a:ext cx="6401955" cy="3989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452B08-1760-DF4B-A832-CD886730D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143" y="5747040"/>
            <a:ext cx="4157518" cy="3826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28CEBC-06C3-4049-B598-FB9C9DDCE845}"/>
              </a:ext>
            </a:extLst>
          </p:cNvPr>
          <p:cNvSpPr txBox="1"/>
          <p:nvPr/>
        </p:nvSpPr>
        <p:spPr>
          <a:xfrm>
            <a:off x="630194" y="3237322"/>
            <a:ext cx="2619633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Global C mass balance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CB65B0-0705-0643-ABFB-B71C8FC2BD47}"/>
              </a:ext>
            </a:extLst>
          </p:cNvPr>
          <p:cNvSpPr txBox="1"/>
          <p:nvPr/>
        </p:nvSpPr>
        <p:spPr>
          <a:xfrm>
            <a:off x="630194" y="4289178"/>
            <a:ext cx="402830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Air-sea </a:t>
            </a:r>
            <a:r>
              <a:rPr lang="en-US" b="1" dirty="0" err="1"/>
              <a:t>exch</a:t>
            </a:r>
            <a:r>
              <a:rPr lang="en-US" b="1" dirty="0"/>
              <a:t> and carbonate chemistry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42FEA4-43B6-7C49-9296-738B630E191E}"/>
              </a:ext>
            </a:extLst>
          </p:cNvPr>
          <p:cNvSpPr txBox="1"/>
          <p:nvPr/>
        </p:nvSpPr>
        <p:spPr>
          <a:xfrm>
            <a:off x="630194" y="5335855"/>
            <a:ext cx="261963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Deep ocean C balance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4513C2-670B-1647-8DD4-5372F3C4A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950" y="4695490"/>
            <a:ext cx="7098099" cy="40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819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A3842-680C-B043-A387-7EFA7631E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Solubility pump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04DE2-8A95-BF41-AC92-604E285FB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1344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Solubility pump acts through K</a:t>
            </a:r>
            <a:r>
              <a:rPr lang="en-US" sz="2800" baseline="-25000" dirty="0"/>
              <a:t>0</a:t>
            </a:r>
            <a:r>
              <a:rPr lang="en-US" sz="2800" dirty="0"/>
              <a:t> in the carbonate chemistry</a:t>
            </a:r>
          </a:p>
          <a:p>
            <a:r>
              <a:rPr lang="en-US" sz="2800" dirty="0"/>
              <a:t>Look at  a small perturbation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28CEBC-06C3-4049-B598-FB9C9DDCE845}"/>
              </a:ext>
            </a:extLst>
          </p:cNvPr>
          <p:cNvSpPr txBox="1"/>
          <p:nvPr/>
        </p:nvSpPr>
        <p:spPr>
          <a:xfrm>
            <a:off x="630194" y="3237322"/>
            <a:ext cx="2619633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Global C mass balance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CB65B0-0705-0643-ABFB-B71C8FC2BD47}"/>
              </a:ext>
            </a:extLst>
          </p:cNvPr>
          <p:cNvSpPr txBox="1"/>
          <p:nvPr/>
        </p:nvSpPr>
        <p:spPr>
          <a:xfrm>
            <a:off x="630194" y="4289178"/>
            <a:ext cx="402830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Air-sea </a:t>
            </a:r>
            <a:r>
              <a:rPr lang="en-US" b="1" dirty="0" err="1"/>
              <a:t>exch</a:t>
            </a:r>
            <a:r>
              <a:rPr lang="en-US" b="1" dirty="0"/>
              <a:t> and carbonate chemistry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42FEA4-43B6-7C49-9296-738B630E191E}"/>
              </a:ext>
            </a:extLst>
          </p:cNvPr>
          <p:cNvSpPr txBox="1"/>
          <p:nvPr/>
        </p:nvSpPr>
        <p:spPr>
          <a:xfrm>
            <a:off x="630194" y="5335855"/>
            <a:ext cx="261963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Deep ocean C balance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9E82A9-FA1B-294F-BC89-20A785F88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950" y="3701592"/>
            <a:ext cx="5877873" cy="3970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038E85-A373-D04F-98E4-241CC8901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781" y="4742216"/>
            <a:ext cx="7695019" cy="3998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182133-0276-DD49-A7F7-CBF3F5377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781" y="5943371"/>
            <a:ext cx="1889775" cy="335283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7303B48-5B6C-D148-AEBB-AF271CB585CC}"/>
              </a:ext>
            </a:extLst>
          </p:cNvPr>
          <p:cNvSpPr/>
          <p:nvPr/>
        </p:nvSpPr>
        <p:spPr>
          <a:xfrm>
            <a:off x="7760043" y="4485503"/>
            <a:ext cx="926757" cy="98854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12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30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Why the oceans contain such a large amount of carbon?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71524"/>
            <a:ext cx="8229600" cy="4154639"/>
          </a:xfrm>
        </p:spPr>
        <p:txBody>
          <a:bodyPr/>
          <a:lstStyle/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is soluble and reacts with water</a:t>
            </a:r>
          </a:p>
          <a:p>
            <a:pPr lvl="1"/>
            <a:r>
              <a:rPr lang="en-US" dirty="0"/>
              <a:t>DIC (dissolved inorganic carbon) or Total Carbon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Why most of carbon molecules are in bicarbonate and carbonate ions?</a:t>
            </a:r>
          </a:p>
          <a:p>
            <a:pPr lvl="1"/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869891"/>
              </p:ext>
            </p:extLst>
          </p:nvPr>
        </p:nvGraphicFramePr>
        <p:xfrm>
          <a:off x="2282118" y="3442136"/>
          <a:ext cx="4738974" cy="91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Equation" r:id="rId3" imgW="2044700" imgH="393700" progId="Equation.3">
                  <p:embed/>
                </p:oleObj>
              </mc:Choice>
              <mc:Fallback>
                <p:oleObj name="Equation" r:id="rId3" imgW="2044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2118" y="3442136"/>
                        <a:ext cx="4738974" cy="912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654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83C425-E8B3-024B-9D7C-3BE6552F9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05" y="606348"/>
            <a:ext cx="3934984" cy="29512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006CDA-F682-CA49-A142-E2C42269A011}"/>
              </a:ext>
            </a:extLst>
          </p:cNvPr>
          <p:cNvSpPr txBox="1"/>
          <p:nvPr/>
        </p:nvSpPr>
        <p:spPr>
          <a:xfrm>
            <a:off x="4931865" y="974796"/>
            <a:ext cx="3522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K</a:t>
            </a:r>
            <a:r>
              <a:rPr lang="en-US" sz="3200" baseline="-25000" dirty="0"/>
              <a:t>0</a:t>
            </a:r>
            <a:r>
              <a:rPr lang="en-US" sz="3200" dirty="0"/>
              <a:t> decreases with T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D4E487-8E41-5548-B837-5C830B207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707" y="4000550"/>
            <a:ext cx="4097884" cy="9293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DFC9B7-5570-9D48-887A-5091189F5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297" y="5639699"/>
            <a:ext cx="3547568" cy="6086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58B749-7762-A043-86B5-3E930C469DC8}"/>
              </a:ext>
            </a:extLst>
          </p:cNvPr>
          <p:cNvSpPr txBox="1"/>
          <p:nvPr/>
        </p:nvSpPr>
        <p:spPr>
          <a:xfrm>
            <a:off x="5723640" y="3557586"/>
            <a:ext cx="28514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With pCO2=280ppm, Ma=1.8 x 10</a:t>
            </a:r>
            <a:r>
              <a:rPr lang="en-US" sz="2400" baseline="30000" dirty="0"/>
              <a:t>20</a:t>
            </a:r>
            <a:r>
              <a:rPr lang="en-US" sz="2400" dirty="0"/>
              <a:t> </a:t>
            </a:r>
            <a:r>
              <a:rPr lang="en-US" sz="2400" dirty="0" err="1"/>
              <a:t>mol</a:t>
            </a:r>
            <a:r>
              <a:rPr lang="en-US" sz="2400" dirty="0"/>
              <a:t>,  and K</a:t>
            </a:r>
            <a:r>
              <a:rPr lang="en-US" sz="2400" baseline="-25000" dirty="0"/>
              <a:t>0</a:t>
            </a:r>
            <a:r>
              <a:rPr lang="en-US" sz="2400" dirty="0"/>
              <a:t>=0.04 we get</a:t>
            </a:r>
          </a:p>
          <a:p>
            <a:r>
              <a:rPr lang="en-US" sz="2400" dirty="0"/>
              <a:t>about 9ppm per 1°C warming.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D992AC-75BE-D641-9B8C-E62F93486E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0142" y="2002535"/>
            <a:ext cx="4155607" cy="66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929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A3842-680C-B043-A387-7EFA7631E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Biological pump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04DE2-8A95-BF41-AC92-604E285FB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1344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>
                <a:sym typeface="Wingdings" pitchFamily="2" charset="2"/>
              </a:rPr>
              <a:t>The 2</a:t>
            </a:r>
            <a:r>
              <a:rPr lang="en-US" sz="2800" baseline="30000" dirty="0">
                <a:sym typeface="Wingdings" pitchFamily="2" charset="2"/>
              </a:rPr>
              <a:t>nd</a:t>
            </a:r>
            <a:r>
              <a:rPr lang="en-US" sz="2800" dirty="0">
                <a:sym typeface="Wingdings" pitchFamily="2" charset="2"/>
              </a:rPr>
              <a:t> term in the deep ocean DIC</a:t>
            </a:r>
          </a:p>
          <a:p>
            <a:r>
              <a:rPr lang="en-US" sz="2800" dirty="0">
                <a:sym typeface="Wingdings" pitchFamily="2" charset="2"/>
              </a:rPr>
              <a:t>Deep ocean P is essentially a constant, so </a:t>
            </a:r>
            <a:r>
              <a:rPr lang="en-US" sz="2800" b="1" dirty="0">
                <a:sym typeface="Wingdings" pitchFamily="2" charset="2"/>
              </a:rPr>
              <a:t>Ps</a:t>
            </a:r>
            <a:r>
              <a:rPr lang="en-US" sz="2800" dirty="0">
                <a:sym typeface="Wingdings" pitchFamily="2" charset="2"/>
              </a:rPr>
              <a:t>, is the only variable (i.e. </a:t>
            </a:r>
            <a:r>
              <a:rPr lang="en-US" sz="2800" b="1" i="1" dirty="0">
                <a:sym typeface="Wingdings" pitchFamily="2" charset="2"/>
              </a:rPr>
              <a:t>preformed P</a:t>
            </a:r>
            <a:r>
              <a:rPr lang="en-US" sz="2800" dirty="0">
                <a:sym typeface="Wingdings" pitchFamily="2" charset="2"/>
              </a:rPr>
              <a:t>). 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C9DDC-6D82-3245-806D-5C0FE6271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3630531"/>
            <a:ext cx="6401955" cy="3989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452B08-1760-DF4B-A832-CD886730D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143" y="5747040"/>
            <a:ext cx="4157518" cy="3826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28CEBC-06C3-4049-B598-FB9C9DDCE845}"/>
              </a:ext>
            </a:extLst>
          </p:cNvPr>
          <p:cNvSpPr txBox="1"/>
          <p:nvPr/>
        </p:nvSpPr>
        <p:spPr>
          <a:xfrm>
            <a:off x="630194" y="3237322"/>
            <a:ext cx="2619633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Global C mass balance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CB65B0-0705-0643-ABFB-B71C8FC2BD47}"/>
              </a:ext>
            </a:extLst>
          </p:cNvPr>
          <p:cNvSpPr txBox="1"/>
          <p:nvPr/>
        </p:nvSpPr>
        <p:spPr>
          <a:xfrm>
            <a:off x="630194" y="4289178"/>
            <a:ext cx="402830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Air-sea </a:t>
            </a:r>
            <a:r>
              <a:rPr lang="en-US" b="1" dirty="0" err="1"/>
              <a:t>exch</a:t>
            </a:r>
            <a:r>
              <a:rPr lang="en-US" b="1" dirty="0"/>
              <a:t> and carbonate chemistry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42FEA4-43B6-7C49-9296-738B630E191E}"/>
              </a:ext>
            </a:extLst>
          </p:cNvPr>
          <p:cNvSpPr txBox="1"/>
          <p:nvPr/>
        </p:nvSpPr>
        <p:spPr>
          <a:xfrm>
            <a:off x="630194" y="5335855"/>
            <a:ext cx="261963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Deep ocean C balance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4513C2-670B-1647-8DD4-5372F3C4A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950" y="4695490"/>
            <a:ext cx="7098099" cy="407024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C45E8E1-D1B1-9549-9D0D-1E9C99BAA04A}"/>
              </a:ext>
            </a:extLst>
          </p:cNvPr>
          <p:cNvSpPr/>
          <p:nvPr/>
        </p:nvSpPr>
        <p:spPr>
          <a:xfrm>
            <a:off x="2786448" y="5747040"/>
            <a:ext cx="2438213" cy="411584"/>
          </a:xfrm>
          <a:prstGeom prst="roundRect">
            <a:avLst/>
          </a:prstGeom>
          <a:solidFill>
            <a:schemeClr val="accent1">
              <a:alpha val="2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474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A3842-680C-B043-A387-7EFA7631E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Biological pump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04DE2-8A95-BF41-AC92-604E285FB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1344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>
                <a:sym typeface="Wingdings" pitchFamily="2" charset="2"/>
              </a:rPr>
              <a:t>The 2</a:t>
            </a:r>
            <a:r>
              <a:rPr lang="en-US" sz="2800" baseline="30000" dirty="0">
                <a:sym typeface="Wingdings" pitchFamily="2" charset="2"/>
              </a:rPr>
              <a:t>nd</a:t>
            </a:r>
            <a:r>
              <a:rPr lang="en-US" sz="2800" dirty="0">
                <a:sym typeface="Wingdings" pitchFamily="2" charset="2"/>
              </a:rPr>
              <a:t> term in the deep ocean DIC</a:t>
            </a:r>
          </a:p>
          <a:p>
            <a:r>
              <a:rPr lang="en-US" sz="2800" dirty="0">
                <a:sym typeface="Wingdings" pitchFamily="2" charset="2"/>
              </a:rPr>
              <a:t>Deep ocean P is essentially a constant, so </a:t>
            </a:r>
            <a:r>
              <a:rPr lang="en-US" sz="2800" b="1" dirty="0">
                <a:sym typeface="Wingdings" pitchFamily="2" charset="2"/>
              </a:rPr>
              <a:t>Ps</a:t>
            </a:r>
            <a:r>
              <a:rPr lang="en-US" sz="2800" dirty="0">
                <a:sym typeface="Wingdings" pitchFamily="2" charset="2"/>
              </a:rPr>
              <a:t>, is the only variable (i.e. </a:t>
            </a:r>
            <a:r>
              <a:rPr lang="en-US" sz="2800" b="1" i="1" dirty="0">
                <a:sym typeface="Wingdings" pitchFamily="2" charset="2"/>
              </a:rPr>
              <a:t>preformed P</a:t>
            </a:r>
            <a:r>
              <a:rPr lang="en-US" sz="2800" dirty="0">
                <a:sym typeface="Wingdings" pitchFamily="2" charset="2"/>
              </a:rPr>
              <a:t>). 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28CEBC-06C3-4049-B598-FB9C9DDCE845}"/>
              </a:ext>
            </a:extLst>
          </p:cNvPr>
          <p:cNvSpPr txBox="1"/>
          <p:nvPr/>
        </p:nvSpPr>
        <p:spPr>
          <a:xfrm>
            <a:off x="630194" y="3237322"/>
            <a:ext cx="2619633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Global C mass balance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CB65B0-0705-0643-ABFB-B71C8FC2BD47}"/>
              </a:ext>
            </a:extLst>
          </p:cNvPr>
          <p:cNvSpPr txBox="1"/>
          <p:nvPr/>
        </p:nvSpPr>
        <p:spPr>
          <a:xfrm>
            <a:off x="630194" y="4289178"/>
            <a:ext cx="402830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Air-sea </a:t>
            </a:r>
            <a:r>
              <a:rPr lang="en-US" b="1" dirty="0" err="1"/>
              <a:t>exch</a:t>
            </a:r>
            <a:r>
              <a:rPr lang="en-US" b="1" dirty="0"/>
              <a:t> and carbonate chemistry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42FEA4-43B6-7C49-9296-738B630E191E}"/>
              </a:ext>
            </a:extLst>
          </p:cNvPr>
          <p:cNvSpPr txBox="1"/>
          <p:nvPr/>
        </p:nvSpPr>
        <p:spPr>
          <a:xfrm>
            <a:off x="630194" y="5335855"/>
            <a:ext cx="261963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Deep ocean C balance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C45E8E1-D1B1-9549-9D0D-1E9C99BAA04A}"/>
              </a:ext>
            </a:extLst>
          </p:cNvPr>
          <p:cNvSpPr/>
          <p:nvPr/>
        </p:nvSpPr>
        <p:spPr>
          <a:xfrm>
            <a:off x="3246488" y="5785475"/>
            <a:ext cx="1572648" cy="411584"/>
          </a:xfrm>
          <a:prstGeom prst="roundRect">
            <a:avLst/>
          </a:prstGeom>
          <a:solidFill>
            <a:schemeClr val="accent1">
              <a:alpha val="2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EA8C71-FA81-2945-ADE6-3B4174B2E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950" y="3701592"/>
            <a:ext cx="5877873" cy="397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5852A4-5D02-C04E-8D83-983D1124E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950" y="4751465"/>
            <a:ext cx="6885289" cy="4038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833F43-BCBB-8D45-8004-D850155F6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950" y="5834649"/>
            <a:ext cx="3635547" cy="31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456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A3842-680C-B043-A387-7EFA7631E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Biological pump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04DE2-8A95-BF41-AC92-604E285FB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1344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dirty="0">
                <a:sym typeface="Wingdings" pitchFamily="2" charset="2"/>
              </a:rPr>
              <a:t>Ps</a:t>
            </a:r>
            <a:r>
              <a:rPr lang="en-US" sz="2800" dirty="0">
                <a:sym typeface="Wingdings" pitchFamily="2" charset="2"/>
              </a:rPr>
              <a:t>, is measures the inefficiency of biological pump. Weaker productivity  higher surface P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2CFDC4-F8BC-1D4A-A658-928651F7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33" y="3189282"/>
            <a:ext cx="5107462" cy="9378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376BD7D-3AC9-0448-9093-00A8D2743538}"/>
              </a:ext>
            </a:extLst>
          </p:cNvPr>
          <p:cNvSpPr txBox="1"/>
          <p:nvPr/>
        </p:nvSpPr>
        <p:spPr>
          <a:xfrm>
            <a:off x="1547057" y="4457647"/>
            <a:ext cx="5137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With typical parameters, we get</a:t>
            </a:r>
          </a:p>
          <a:p>
            <a:r>
              <a:rPr lang="en-US" sz="2400" dirty="0"/>
              <a:t>about 130ppm per 1</a:t>
            </a:r>
            <a:r>
              <a:rPr lang="en-US" sz="2400" dirty="0">
                <a:latin typeface="Symbol" pitchFamily="2" charset="2"/>
              </a:rPr>
              <a:t>m</a:t>
            </a:r>
            <a:r>
              <a:rPr lang="en-US" sz="2400" dirty="0"/>
              <a:t>M increase in Ps  </a:t>
            </a:r>
          </a:p>
        </p:txBody>
      </p:sp>
    </p:spTree>
    <p:extLst>
      <p:ext uri="{BB962C8B-B14F-4D97-AF65-F5344CB8AC3E}">
        <p14:creationId xmlns:p14="http://schemas.microsoft.com/office/powerpoint/2010/main" val="32498466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A938E-8EC1-3248-9AFC-CF4F58661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Transient carbon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15EBB-860F-9B45-B07E-A31AC4D93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Emission of fossil fuel CO</a:t>
            </a:r>
            <a:r>
              <a:rPr lang="en-US" baseline="-25000" dirty="0"/>
              <a:t>2</a:t>
            </a:r>
            <a:r>
              <a:rPr lang="en-US" dirty="0"/>
              <a:t> makes the carbon cycle off-balance. </a:t>
            </a:r>
          </a:p>
          <a:p>
            <a:r>
              <a:rPr lang="en-US" dirty="0"/>
              <a:t>Modern C cycle is no longer in steady state. </a:t>
            </a:r>
          </a:p>
          <a:p>
            <a:endParaRPr lang="en-US" dirty="0"/>
          </a:p>
          <a:p>
            <a:r>
              <a:rPr lang="en-US" dirty="0"/>
              <a:t>HW9 will be addressing what controls the rate of CO</a:t>
            </a:r>
            <a:r>
              <a:rPr lang="en-US" baseline="-25000" dirty="0"/>
              <a:t>2</a:t>
            </a:r>
            <a:r>
              <a:rPr lang="en-US" dirty="0"/>
              <a:t> uptake under increasing pCO</a:t>
            </a:r>
            <a:r>
              <a:rPr lang="en-US" baseline="-25000" dirty="0"/>
              <a:t>2</a:t>
            </a:r>
            <a:r>
              <a:rPr lang="en-US" baseline="30000" dirty="0"/>
              <a:t>atm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0928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Geological carbon cycle</a:t>
            </a:r>
          </a:p>
        </p:txBody>
      </p:sp>
      <p:pic>
        <p:nvPicPr>
          <p:cNvPr id="4" name="Content Placeholder 3" descr="Screen Shot 2013-08-15 at 12.17.34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" b="2246"/>
          <a:stretch>
            <a:fillRect/>
          </a:stretch>
        </p:blipFill>
        <p:spPr>
          <a:xfrm>
            <a:off x="1255481" y="1455068"/>
            <a:ext cx="6525288" cy="3588657"/>
          </a:xfrm>
        </p:spPr>
      </p:pic>
      <p:sp>
        <p:nvSpPr>
          <p:cNvPr id="5" name="TextBox 4"/>
          <p:cNvSpPr txBox="1"/>
          <p:nvPr/>
        </p:nvSpPr>
        <p:spPr>
          <a:xfrm>
            <a:off x="1161134" y="2446877"/>
            <a:ext cx="152400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</a:t>
            </a:r>
            <a:r>
              <a:rPr lang="en-US" baseline="30000" dirty="0">
                <a:solidFill>
                  <a:srgbClr val="FF0000"/>
                </a:solidFill>
              </a:rPr>
              <a:t>2+</a:t>
            </a:r>
            <a:r>
              <a:rPr lang="en-US" dirty="0">
                <a:solidFill>
                  <a:srgbClr val="FF0000"/>
                </a:solidFill>
              </a:rPr>
              <a:t>, Na</a:t>
            </a:r>
            <a:r>
              <a:rPr lang="en-US" baseline="30000" dirty="0">
                <a:solidFill>
                  <a:srgbClr val="FF0000"/>
                </a:solidFill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, K</a:t>
            </a:r>
            <a:r>
              <a:rPr lang="en-US" baseline="30000" dirty="0">
                <a:solidFill>
                  <a:srgbClr val="FF0000"/>
                </a:solidFill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 …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18183" y="2816209"/>
            <a:ext cx="858762" cy="3164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22011" y="2763346"/>
            <a:ext cx="1524002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HCO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baseline="30000" dirty="0">
                <a:solidFill>
                  <a:srgbClr val="0000FF"/>
                </a:solidFill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, CO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baseline="30000" dirty="0">
                <a:solidFill>
                  <a:srgbClr val="0000FF"/>
                </a:solidFill>
              </a:rPr>
              <a:t>2-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237230" y="2080392"/>
            <a:ext cx="254000" cy="68295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rved Up Arrow 12"/>
          <p:cNvSpPr/>
          <p:nvPr/>
        </p:nvSpPr>
        <p:spPr>
          <a:xfrm>
            <a:off x="4789706" y="3930964"/>
            <a:ext cx="1572381" cy="641048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Up Arrow 13"/>
          <p:cNvSpPr/>
          <p:nvPr/>
        </p:nvSpPr>
        <p:spPr>
          <a:xfrm flipH="1">
            <a:off x="2140849" y="3930964"/>
            <a:ext cx="1712685" cy="641048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564" y="5082725"/>
            <a:ext cx="834571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Cycling of carbon between rocks, air and seawater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“Carbonate Buffer System”: positive and negative ions must balance each other </a:t>
            </a:r>
            <a:r>
              <a:rPr lang="en-US" sz="2400" dirty="0">
                <a:sym typeface="Wingdings"/>
              </a:rPr>
              <a:t> electron balance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0319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Residence time of nutrients and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MRT 	= (mean residence time)									= (inventory) / (flux)</a:t>
            </a:r>
          </a:p>
        </p:txBody>
      </p:sp>
      <p:sp>
        <p:nvSpPr>
          <p:cNvPr id="4" name="Rectangle 3"/>
          <p:cNvSpPr/>
          <p:nvPr/>
        </p:nvSpPr>
        <p:spPr>
          <a:xfrm>
            <a:off x="2584173" y="3233531"/>
            <a:ext cx="3352800" cy="1974574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417982" y="3863181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124756" y="3863181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13960" y="4678017"/>
            <a:ext cx="112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Flux out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8032" y="4678017"/>
            <a:ext cx="112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Flux 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45565" y="3782331"/>
            <a:ext cx="1630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Inventory: X </a:t>
            </a:r>
            <a:r>
              <a:rPr lang="en-US" sz="2400" dirty="0" err="1"/>
              <a:t>PgC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87942" y="5355923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Fluxes: Y </a:t>
            </a:r>
            <a:r>
              <a:rPr lang="en-US" sz="2400" dirty="0" err="1"/>
              <a:t>PgC</a:t>
            </a:r>
            <a:r>
              <a:rPr lang="en-US" sz="2400" dirty="0"/>
              <a:t>/</a:t>
            </a:r>
            <a:r>
              <a:rPr lang="en-US" sz="2400" dirty="0" err="1"/>
              <a:t>yr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852008" y="5892694"/>
            <a:ext cx="4545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MRT = (X, </a:t>
            </a:r>
            <a:r>
              <a:rPr lang="en-US" sz="2400" dirty="0" err="1"/>
              <a:t>PgC</a:t>
            </a:r>
            <a:r>
              <a:rPr lang="en-US" sz="2400" dirty="0"/>
              <a:t>)/(Y, </a:t>
            </a:r>
            <a:r>
              <a:rPr lang="en-US" sz="2400" dirty="0" err="1"/>
              <a:t>PgC</a:t>
            </a:r>
            <a:r>
              <a:rPr lang="en-US" sz="2400" dirty="0"/>
              <a:t>/</a:t>
            </a:r>
            <a:r>
              <a:rPr lang="en-US" sz="2400" dirty="0" err="1"/>
              <a:t>yr</a:t>
            </a:r>
            <a:r>
              <a:rPr lang="en-US" sz="2400" dirty="0"/>
              <a:t>) = X/Y, </a:t>
            </a:r>
            <a:r>
              <a:rPr lang="en-US" sz="2400" dirty="0" err="1"/>
              <a:t>yr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0644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what is the MRT of carbon biomass in the marine/land biota?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231" y="2052817"/>
            <a:ext cx="4739891" cy="2993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51443" y="2504661"/>
            <a:ext cx="29353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Carbon inventory in marine biota = 3PgC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NPP ~ 50 </a:t>
            </a:r>
            <a:r>
              <a:rPr lang="en-US" sz="2400" dirty="0" err="1">
                <a:solidFill>
                  <a:srgbClr val="0070C0"/>
                </a:solidFill>
              </a:rPr>
              <a:t>PgC</a:t>
            </a:r>
            <a:r>
              <a:rPr lang="en-US" sz="2400" dirty="0">
                <a:solidFill>
                  <a:srgbClr val="0070C0"/>
                </a:solidFill>
              </a:rPr>
              <a:t>/</a:t>
            </a:r>
            <a:r>
              <a:rPr lang="en-US" sz="2400" dirty="0" err="1">
                <a:solidFill>
                  <a:srgbClr val="0070C0"/>
                </a:solidFill>
              </a:rPr>
              <a:t>yr</a:t>
            </a:r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MRT = 3 / 50 = 0.06 </a:t>
            </a:r>
            <a:r>
              <a:rPr lang="en-US" sz="2400" dirty="0" err="1">
                <a:solidFill>
                  <a:srgbClr val="0070C0"/>
                </a:solidFill>
              </a:rPr>
              <a:t>yr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6025" y="5432365"/>
            <a:ext cx="6089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>
                    <a:lumMod val="50000"/>
                  </a:schemeClr>
                </a:solidFill>
              </a:rPr>
              <a:t>c.f. 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Carbon inventory in land biota = 2300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PgC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NPP ~ 50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PgC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/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yr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MRT = 2300 / 50 = 46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yr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175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11613</TotalTime>
  <Words>2378</Words>
  <Application>Microsoft Macintosh PowerPoint</Application>
  <PresentationFormat>On-screen Show (4:3)</PresentationFormat>
  <Paragraphs>358</Paragraphs>
  <Slides>64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2" baseType="lpstr">
      <vt:lpstr>ＭＳ Ｐゴシック</vt:lpstr>
      <vt:lpstr>Arial</vt:lpstr>
      <vt:lpstr>Calibri</vt:lpstr>
      <vt:lpstr>Gill Sans</vt:lpstr>
      <vt:lpstr>Symbol</vt:lpstr>
      <vt:lpstr>Wingdings</vt:lpstr>
      <vt:lpstr>Office Theme</vt:lpstr>
      <vt:lpstr>Equation</vt:lpstr>
      <vt:lpstr>Week 12: Nutrient and carbon cycling</vt:lpstr>
      <vt:lpstr>A simple nutrient cycle model</vt:lpstr>
      <vt:lpstr>2-box nutrient cycle model</vt:lpstr>
      <vt:lpstr>Steady state solutions</vt:lpstr>
      <vt:lpstr>Some numbers…</vt:lpstr>
      <vt:lpstr>Why the oceans contain such a large amount of carbon?</vt:lpstr>
      <vt:lpstr>Geological carbon cycle</vt:lpstr>
      <vt:lpstr>Residence time of nutrients and carbon</vt:lpstr>
      <vt:lpstr>Example: what is the MRT of carbon biomass in the marine/land biota?</vt:lpstr>
      <vt:lpstr>Observed seasonal cycle in Hawaii</vt:lpstr>
      <vt:lpstr>Solubility of gases in the seawater</vt:lpstr>
      <vt:lpstr>Solubility: Henry’s law</vt:lpstr>
      <vt:lpstr>Mapping the solubility of CO2</vt:lpstr>
      <vt:lpstr>Air-sea exchange</vt:lpstr>
      <vt:lpstr>Diffusive gas exchange</vt:lpstr>
      <vt:lpstr>Controls on air-sea gas transfer rates</vt:lpstr>
      <vt:lpstr>Wind dependence of G</vt:lpstr>
      <vt:lpstr>Carbonate chemistry</vt:lpstr>
      <vt:lpstr>Dissolved inorganic carbon</vt:lpstr>
      <vt:lpstr>Local Chemical Equilibrium</vt:lpstr>
      <vt:lpstr>Partitioning of carbon molecule</vt:lpstr>
      <vt:lpstr>Partitioning of carbon molecule</vt:lpstr>
      <vt:lpstr>Carbonate buffer</vt:lpstr>
      <vt:lpstr>Alkalinity and pH of the seawater</vt:lpstr>
      <vt:lpstr>Carbonate alkalinity</vt:lpstr>
      <vt:lpstr>Useful approximations</vt:lpstr>
      <vt:lpstr>Control of pH</vt:lpstr>
      <vt:lpstr>Spatial distributions</vt:lpstr>
      <vt:lpstr>DIC in the oceans</vt:lpstr>
      <vt:lpstr>Alk in the oceans</vt:lpstr>
      <vt:lpstr>Anthropogenic CO2</vt:lpstr>
      <vt:lpstr>Ocean carbon uptake</vt:lpstr>
      <vt:lpstr>Spatial distributions</vt:lpstr>
      <vt:lpstr>Is CO2 more soluble at high latitudes?</vt:lpstr>
      <vt:lpstr>Revelle (Buffer) factor</vt:lpstr>
      <vt:lpstr>Some numbers</vt:lpstr>
      <vt:lpstr>Observed seasonal cycle in Hawaii</vt:lpstr>
      <vt:lpstr>More numbers</vt:lpstr>
      <vt:lpstr>Circulation, timescale of ventilation and the carbon sequestration</vt:lpstr>
      <vt:lpstr>Water Age</vt:lpstr>
      <vt:lpstr>Observations of water age</vt:lpstr>
      <vt:lpstr>Observed C-14 age</vt:lpstr>
      <vt:lpstr>Issues with C-14 age</vt:lpstr>
      <vt:lpstr>Corrected C-14 age</vt:lpstr>
      <vt:lpstr>CFC-11, -12</vt:lpstr>
      <vt:lpstr>CFC-12 age in the thermocline</vt:lpstr>
      <vt:lpstr>Ocean carbon uptake</vt:lpstr>
      <vt:lpstr>Ocean carbon uptake</vt:lpstr>
      <vt:lpstr>Ocean carbon uptake</vt:lpstr>
      <vt:lpstr>Marine CaCO3 production</vt:lpstr>
      <vt:lpstr>CaCO3 dissolution</vt:lpstr>
      <vt:lpstr>CaCO3 dissolution</vt:lpstr>
      <vt:lpstr>Dissolution profile</vt:lpstr>
      <vt:lpstr>Calcium carbonate pump</vt:lpstr>
      <vt:lpstr>Carbon pumps</vt:lpstr>
      <vt:lpstr>Solubility pump</vt:lpstr>
      <vt:lpstr>Biological pump</vt:lpstr>
      <vt:lpstr>Steady state carbon cycle</vt:lpstr>
      <vt:lpstr>Solubility pump</vt:lpstr>
      <vt:lpstr>PowerPoint Presentation</vt:lpstr>
      <vt:lpstr>Biological pump</vt:lpstr>
      <vt:lpstr>Biological pump</vt:lpstr>
      <vt:lpstr>Biological pump</vt:lpstr>
      <vt:lpstr>Transient carbon cycle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 3: Transport fundamentals</dc:title>
  <dc:creator>Taka Ito</dc:creator>
  <cp:lastModifiedBy>Ito, Takamitsu</cp:lastModifiedBy>
  <cp:revision>434</cp:revision>
  <dcterms:created xsi:type="dcterms:W3CDTF">2013-08-21T00:38:53Z</dcterms:created>
  <dcterms:modified xsi:type="dcterms:W3CDTF">2018-11-15T15:15:50Z</dcterms:modified>
</cp:coreProperties>
</file>