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4"/>
  </p:notesMasterIdLst>
  <p:sldIdLst>
    <p:sldId id="257" r:id="rId2"/>
    <p:sldId id="360" r:id="rId3"/>
    <p:sldId id="361" r:id="rId4"/>
    <p:sldId id="362" r:id="rId5"/>
    <p:sldId id="262" r:id="rId6"/>
    <p:sldId id="263" r:id="rId7"/>
    <p:sldId id="264" r:id="rId8"/>
    <p:sldId id="267" r:id="rId9"/>
    <p:sldId id="268" r:id="rId10"/>
    <p:sldId id="269" r:id="rId11"/>
    <p:sldId id="270" r:id="rId12"/>
    <p:sldId id="271" r:id="rId13"/>
    <p:sldId id="286" r:id="rId14"/>
    <p:sldId id="363" r:id="rId15"/>
    <p:sldId id="364" r:id="rId16"/>
    <p:sldId id="266" r:id="rId17"/>
    <p:sldId id="274" r:id="rId18"/>
    <p:sldId id="281" r:id="rId19"/>
    <p:sldId id="284" r:id="rId20"/>
    <p:sldId id="275" r:id="rId21"/>
    <p:sldId id="276" r:id="rId22"/>
    <p:sldId id="259" r:id="rId23"/>
    <p:sldId id="291" r:id="rId24"/>
    <p:sldId id="292" r:id="rId25"/>
    <p:sldId id="293" r:id="rId26"/>
    <p:sldId id="300" r:id="rId27"/>
    <p:sldId id="260" r:id="rId28"/>
    <p:sldId id="305" r:id="rId29"/>
    <p:sldId id="314" r:id="rId30"/>
    <p:sldId id="301" r:id="rId31"/>
    <p:sldId id="302" r:id="rId32"/>
    <p:sldId id="303" r:id="rId33"/>
    <p:sldId id="294" r:id="rId34"/>
    <p:sldId id="298" r:id="rId35"/>
    <p:sldId id="295" r:id="rId36"/>
    <p:sldId id="299" r:id="rId37"/>
    <p:sldId id="296" r:id="rId38"/>
    <p:sldId id="306" r:id="rId39"/>
    <p:sldId id="307" r:id="rId40"/>
    <p:sldId id="304" r:id="rId41"/>
    <p:sldId id="308" r:id="rId42"/>
    <p:sldId id="309" r:id="rId43"/>
    <p:sldId id="356" r:id="rId44"/>
    <p:sldId id="357" r:id="rId45"/>
    <p:sldId id="313" r:id="rId46"/>
    <p:sldId id="312" r:id="rId47"/>
    <p:sldId id="358" r:id="rId48"/>
    <p:sldId id="365" r:id="rId49"/>
    <p:sldId id="315" r:id="rId50"/>
    <p:sldId id="311" r:id="rId51"/>
    <p:sldId id="310" r:id="rId52"/>
    <p:sldId id="317" r:id="rId53"/>
    <p:sldId id="318" r:id="rId54"/>
    <p:sldId id="337" r:id="rId55"/>
    <p:sldId id="338" r:id="rId56"/>
    <p:sldId id="339" r:id="rId57"/>
    <p:sldId id="355" r:id="rId58"/>
    <p:sldId id="340" r:id="rId59"/>
    <p:sldId id="341" r:id="rId60"/>
    <p:sldId id="349" r:id="rId61"/>
    <p:sldId id="342" r:id="rId62"/>
    <p:sldId id="343" r:id="rId63"/>
    <p:sldId id="344" r:id="rId64"/>
    <p:sldId id="345" r:id="rId65"/>
    <p:sldId id="348" r:id="rId66"/>
    <p:sldId id="347" r:id="rId67"/>
    <p:sldId id="320" r:id="rId68"/>
    <p:sldId id="350" r:id="rId69"/>
    <p:sldId id="346" r:id="rId70"/>
    <p:sldId id="324" r:id="rId71"/>
    <p:sldId id="354" r:id="rId72"/>
    <p:sldId id="351" r:id="rId73"/>
    <p:sldId id="323" r:id="rId74"/>
    <p:sldId id="352" r:id="rId75"/>
    <p:sldId id="353" r:id="rId76"/>
    <p:sldId id="336" r:id="rId77"/>
    <p:sldId id="327" r:id="rId78"/>
    <p:sldId id="329" r:id="rId79"/>
    <p:sldId id="331" r:id="rId80"/>
    <p:sldId id="332" r:id="rId81"/>
    <p:sldId id="334" r:id="rId82"/>
    <p:sldId id="335" r:id="rId8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75"/>
    <p:restoredTop sz="91058" autoAdjust="0"/>
  </p:normalViewPr>
  <p:slideViewPr>
    <p:cSldViewPr snapToGrid="0" snapToObjects="1">
      <p:cViewPr varScale="1">
        <p:scale>
          <a:sx n="105" d="100"/>
          <a:sy n="105" d="100"/>
        </p:scale>
        <p:origin x="37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3" d="100"/>
        <a:sy n="83" d="100"/>
      </p:scale>
      <p:origin x="0" y="1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7C7F1-55AA-0F41-A931-50EA6999221A}" type="datetimeFigureOut">
              <a:rPr lang="en-US" smtClean="0"/>
              <a:t>11/1/18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02CE87-6C4C-1944-9097-655E6AEAF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4626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Ended 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2CE87-6C4C-1944-9097-655E6AEAFAE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07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2CE87-6C4C-1944-9097-655E6AEAFAE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87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30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8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</a:lvl1pPr>
            <a:lvl2pPr>
              <a:spcBef>
                <a:spcPts val="1687"/>
              </a:spcBef>
            </a:lvl2pPr>
            <a:lvl3pPr>
              <a:spcBef>
                <a:spcPts val="1687"/>
              </a:spcBef>
            </a:lvl3pPr>
            <a:lvl4pPr>
              <a:spcBef>
                <a:spcPts val="1687"/>
              </a:spcBef>
            </a:lvl4pPr>
            <a:lvl5pPr>
              <a:spcBef>
                <a:spcPts val="1687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959674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14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922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65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8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08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784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475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540C3-A353-CA48-BE74-B66DA39AA407}" type="datetimeFigureOut">
              <a:rPr lang="en-US" smtClean="0"/>
              <a:t>11/1/18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22A76-C7EB-F149-956E-6F10718D0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44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5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7.png"/><Relationship Id="rId4" Type="http://schemas.openxmlformats.org/officeDocument/2006/relationships/image" Target="../media/image66.emf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Part II</a:t>
            </a:r>
            <a:r>
              <a:rPr lang="en-US" dirty="0"/>
              <a:t>: chemical oceanography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AB7B1E7-57E2-E748-BC51-FC2625F15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Processes: </a:t>
            </a:r>
            <a:r>
              <a:rPr lang="en-US" dirty="0"/>
              <a:t>Physical, chemical and biological mechanisms that transfer elements within the ocean and across boundaries with atmosphere and land biosphere</a:t>
            </a:r>
          </a:p>
          <a:p>
            <a:endParaRPr lang="en-US" dirty="0"/>
          </a:p>
          <a:p>
            <a:r>
              <a:rPr lang="en-US" b="1" dirty="0"/>
              <a:t>Cycling:</a:t>
            </a:r>
            <a:r>
              <a:rPr lang="en-US" dirty="0"/>
              <a:t> Interaction of processes that regulates the global distribution</a:t>
            </a:r>
          </a:p>
          <a:p>
            <a:endParaRPr lang="en-US" dirty="0"/>
          </a:p>
          <a:p>
            <a:r>
              <a:rPr lang="en-US" b="1" dirty="0"/>
              <a:t>Climate-relevant elements</a:t>
            </a:r>
            <a:r>
              <a:rPr lang="en-US" dirty="0"/>
              <a:t>: CO</a:t>
            </a:r>
            <a:r>
              <a:rPr lang="en-US" baseline="-25000" dirty="0"/>
              <a:t>2</a:t>
            </a:r>
            <a:r>
              <a:rPr lang="en-US" dirty="0"/>
              <a:t>, methane, oxygen, nutrients, trace metal, ...</a:t>
            </a:r>
          </a:p>
        </p:txBody>
      </p:sp>
    </p:spTree>
    <p:extLst>
      <p:ext uri="{BB962C8B-B14F-4D97-AF65-F5344CB8AC3E}">
        <p14:creationId xmlns:p14="http://schemas.microsoft.com/office/powerpoint/2010/main" val="3420866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892969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200"/>
            </a:lvl1pPr>
          </a:lstStyle>
          <a:p>
            <a:r>
              <a:t>Some example</a:t>
            </a:r>
          </a:p>
        </p:txBody>
      </p:sp>
      <p:pic>
        <p:nvPicPr>
          <p:cNvPr id="191" name="Ca-steadystat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008" y="1731479"/>
            <a:ext cx="8268891" cy="42251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3792858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>
            <a:spLocks noGrp="1"/>
          </p:cNvSpPr>
          <p:nvPr>
            <p:ph type="title"/>
          </p:nvPr>
        </p:nvSpPr>
        <p:spPr>
          <a:xfrm>
            <a:off x="892969" y="392906"/>
            <a:ext cx="7358063" cy="11072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6200"/>
            </a:lvl1pPr>
          </a:lstStyle>
          <a:p>
            <a:r>
              <a:rPr sz="4400" dirty="0"/>
              <a:t>Mackenzie-</a:t>
            </a:r>
            <a:r>
              <a:rPr sz="4400" dirty="0" err="1"/>
              <a:t>Garrels</a:t>
            </a:r>
            <a:r>
              <a:rPr sz="4400" dirty="0"/>
              <a:t> mass balance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xfrm>
            <a:off x="892969" y="1792105"/>
            <a:ext cx="7358063" cy="4563070"/>
          </a:xfrm>
          <a:prstGeom prst="rect">
            <a:avLst/>
          </a:prstGeom>
        </p:spPr>
        <p:txBody>
          <a:bodyPr/>
          <a:lstStyle/>
          <a:p>
            <a:pPr marL="937584"/>
            <a:r>
              <a:rPr dirty="0"/>
              <a:t>Mackenzie and </a:t>
            </a:r>
            <a:r>
              <a:rPr dirty="0" err="1"/>
              <a:t>Garrels</a:t>
            </a:r>
            <a:r>
              <a:rPr dirty="0"/>
              <a:t> (1966)</a:t>
            </a:r>
          </a:p>
          <a:p>
            <a:pPr marL="937584"/>
            <a:r>
              <a:rPr dirty="0"/>
              <a:t>Steady state: (input) = (output)</a:t>
            </a:r>
          </a:p>
          <a:p>
            <a:pPr marL="937584"/>
            <a:r>
              <a:rPr dirty="0"/>
              <a:t>Dissolved constituents in the global rivers and the oceans</a:t>
            </a:r>
          </a:p>
          <a:p>
            <a:pPr marL="937584"/>
            <a:r>
              <a:rPr dirty="0"/>
              <a:t>Calculate mass balance</a:t>
            </a:r>
          </a:p>
          <a:p>
            <a:pPr marL="937584"/>
            <a:r>
              <a:rPr dirty="0"/>
              <a:t>Obtain residence time for each element</a:t>
            </a:r>
          </a:p>
        </p:txBody>
      </p:sp>
    </p:spTree>
    <p:extLst>
      <p:ext uri="{BB962C8B-B14F-4D97-AF65-F5344CB8AC3E}">
        <p14:creationId xmlns:p14="http://schemas.microsoft.com/office/powerpoint/2010/main" val="358837369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creen Shot 2014-01-03 at 4.12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164" y="2047256"/>
            <a:ext cx="7661672" cy="4128979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hape 197"/>
          <p:cNvSpPr/>
          <p:nvPr/>
        </p:nvSpPr>
        <p:spPr>
          <a:xfrm>
            <a:off x="885310" y="199363"/>
            <a:ext cx="6417698" cy="1364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r>
              <a:rPr lang="en-US" sz="2800" dirty="0"/>
              <a:t>Residence time of dissolved constituents in the seawater </a:t>
            </a:r>
          </a:p>
          <a:p>
            <a:r>
              <a:rPr sz="2800" dirty="0"/>
              <a:t>S</a:t>
            </a:r>
            <a:r>
              <a:rPr lang="en-US" sz="2800" dirty="0"/>
              <a:t>chlesinger</a:t>
            </a:r>
            <a:r>
              <a:rPr sz="2800" dirty="0"/>
              <a:t> Table 9.1</a:t>
            </a:r>
          </a:p>
        </p:txBody>
      </p:sp>
    </p:spTree>
    <p:extLst>
      <p:ext uri="{BB962C8B-B14F-4D97-AF65-F5344CB8AC3E}">
        <p14:creationId xmlns:p14="http://schemas.microsoft.com/office/powerpoint/2010/main" val="166471984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46" y="1165837"/>
            <a:ext cx="6883213" cy="4992545"/>
          </a:xfrm>
          <a:prstGeom prst="rect">
            <a:avLst/>
          </a:prstGeom>
        </p:spPr>
      </p:pic>
      <p:sp>
        <p:nvSpPr>
          <p:cNvPr id="5" name="Shape 197"/>
          <p:cNvSpPr/>
          <p:nvPr/>
        </p:nvSpPr>
        <p:spPr>
          <a:xfrm>
            <a:off x="874532" y="231927"/>
            <a:ext cx="6987427" cy="93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lang="en-US" sz="2800" dirty="0"/>
              <a:t>Water cycle : residence time of water molecule </a:t>
            </a:r>
          </a:p>
          <a:p>
            <a:r>
              <a:rPr lang="en-US" sz="2800" dirty="0"/>
              <a:t>in the ocean </a:t>
            </a:r>
            <a:r>
              <a:rPr lang="en-US" sz="2800" dirty="0" err="1"/>
              <a:t>w.r.t</a:t>
            </a:r>
            <a:r>
              <a:rPr lang="en-US" sz="2800" dirty="0"/>
              <a:t>. evaporation ~ 3.4 x 10</a:t>
            </a:r>
            <a:r>
              <a:rPr lang="en-US" sz="2800" baseline="30000" dirty="0"/>
              <a:t>3</a:t>
            </a:r>
            <a:r>
              <a:rPr lang="en-US" sz="2800" dirty="0"/>
              <a:t> year</a:t>
            </a:r>
            <a:endParaRPr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A3F200-BD2D-9342-B106-666E92037859}"/>
              </a:ext>
            </a:extLst>
          </p:cNvPr>
          <p:cNvSpPr txBox="1"/>
          <p:nvPr/>
        </p:nvSpPr>
        <p:spPr>
          <a:xfrm>
            <a:off x="1524000" y="6147612"/>
            <a:ext cx="3950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Units in 10</a:t>
            </a:r>
            <a:r>
              <a:rPr lang="en-US" b="1" baseline="30000" dirty="0"/>
              <a:t>3</a:t>
            </a:r>
            <a:r>
              <a:rPr lang="en-US" b="1" dirty="0"/>
              <a:t>km or 10</a:t>
            </a:r>
            <a:r>
              <a:rPr lang="en-US" b="1" baseline="30000" dirty="0"/>
              <a:t>3</a:t>
            </a:r>
            <a:r>
              <a:rPr lang="en-US" b="1" dirty="0"/>
              <a:t>km/</a:t>
            </a:r>
            <a:r>
              <a:rPr lang="en-US" b="1" dirty="0" err="1"/>
              <a:t>yr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152119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B3E6A-698F-9045-9ADF-2C301126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5350F-A3BB-9C4C-9CA6-7CF2524BA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" y="1417638"/>
            <a:ext cx="8436863" cy="4018359"/>
          </a:xfrm>
        </p:spPr>
        <p:txBody>
          <a:bodyPr/>
          <a:lstStyle/>
          <a:p>
            <a:r>
              <a:rPr lang="en-US" dirty="0"/>
              <a:t>Main source of salt in the ocean is river input. </a:t>
            </a:r>
          </a:p>
          <a:p>
            <a:r>
              <a:rPr lang="en-US" dirty="0"/>
              <a:t>Why is ocean much saltier than the rivers?</a:t>
            </a:r>
          </a:p>
        </p:txBody>
      </p:sp>
    </p:spTree>
    <p:extLst>
      <p:ext uri="{BB962C8B-B14F-4D97-AF65-F5344CB8AC3E}">
        <p14:creationId xmlns:p14="http://schemas.microsoft.com/office/powerpoint/2010/main" val="223560719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B3E6A-698F-9045-9ADF-2C3011268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Salinity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55350F-A3BB-9C4C-9CA6-7CF2524BA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" y="1417638"/>
            <a:ext cx="8436863" cy="4910010"/>
          </a:xfrm>
        </p:spPr>
        <p:txBody>
          <a:bodyPr>
            <a:normAutofit/>
          </a:bodyPr>
          <a:lstStyle/>
          <a:p>
            <a:r>
              <a:rPr lang="en-US" dirty="0"/>
              <a:t>Main source of salt in the ocean is river input. </a:t>
            </a:r>
          </a:p>
          <a:p>
            <a:r>
              <a:rPr lang="en-US" dirty="0"/>
              <a:t>Why is ocean much saltier than the rivers?</a:t>
            </a:r>
          </a:p>
          <a:p>
            <a:endParaRPr lang="en-US" dirty="0">
              <a:solidFill>
                <a:srgbClr val="0070C0"/>
              </a:solidFill>
            </a:endParaRPr>
          </a:p>
          <a:p>
            <a:r>
              <a:rPr lang="en-US" dirty="0">
                <a:solidFill>
                  <a:srgbClr val="0070C0"/>
                </a:solidFill>
              </a:rPr>
              <a:t>Once salt enters the ocean, it remains there for a long period of time (MRT ~ millions of years), so it can accumulate to a higher concentration than the river water. It also explains why salinity is almost uniform (35 </a:t>
            </a:r>
            <a:r>
              <a:rPr lang="en-US" dirty="0" err="1">
                <a:solidFill>
                  <a:srgbClr val="0070C0"/>
                </a:solidFill>
              </a:rPr>
              <a:t>psu</a:t>
            </a:r>
            <a:r>
              <a:rPr lang="en-US" dirty="0">
                <a:solidFill>
                  <a:srgbClr val="0070C0"/>
                </a:solidFill>
              </a:rPr>
              <a:t>, or 3.5%wt)</a:t>
            </a:r>
          </a:p>
        </p:txBody>
      </p:sp>
    </p:spTree>
    <p:extLst>
      <p:ext uri="{BB962C8B-B14F-4D97-AF65-F5344CB8AC3E}">
        <p14:creationId xmlns:p14="http://schemas.microsoft.com/office/powerpoint/2010/main" val="310830316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892969" y="5530095"/>
            <a:ext cx="7632192" cy="739132"/>
          </a:xfrm>
          <a:prstGeom prst="roundRect">
            <a:avLst>
              <a:gd name="adj" fmla="val 12195"/>
            </a:avLst>
          </a:prstGeom>
          <a:blipFill>
            <a:blip r:embed="rId2"/>
          </a:blip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812"/>
          </a:p>
        </p:txBody>
      </p:sp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892969" y="330398"/>
            <a:ext cx="7358063" cy="70853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200"/>
            </a:lvl1pPr>
          </a:lstStyle>
          <a:p>
            <a:r>
              <a:rPr dirty="0"/>
              <a:t>Weathering</a:t>
            </a:r>
          </a:p>
        </p:txBody>
      </p:sp>
      <p:sp>
        <p:nvSpPr>
          <p:cNvPr id="179" name="Shape 179"/>
          <p:cNvSpPr>
            <a:spLocks noGrp="1"/>
          </p:cNvSpPr>
          <p:nvPr>
            <p:ph type="body" idx="1"/>
          </p:nvPr>
        </p:nvSpPr>
        <p:spPr>
          <a:xfrm>
            <a:off x="165555" y="1511736"/>
            <a:ext cx="7762994" cy="4018359"/>
          </a:xfrm>
          <a:prstGeom prst="rect">
            <a:avLst/>
          </a:prstGeom>
        </p:spPr>
        <p:txBody>
          <a:bodyPr/>
          <a:lstStyle/>
          <a:p>
            <a:pPr marL="937584"/>
            <a:r>
              <a:rPr dirty="0"/>
              <a:t>Rocks </a:t>
            </a:r>
            <a:r>
              <a:rPr lang="en-US" dirty="0"/>
              <a:t>and</a:t>
            </a:r>
            <a:r>
              <a:rPr dirty="0"/>
              <a:t> Atmosphere</a:t>
            </a:r>
          </a:p>
          <a:p>
            <a:pPr marL="1250112" lvl="1"/>
            <a:r>
              <a:rPr dirty="0"/>
              <a:t>Breakdown of rocks</a:t>
            </a:r>
          </a:p>
          <a:p>
            <a:pPr marL="1250112" lvl="1"/>
            <a:r>
              <a:rPr dirty="0"/>
              <a:t>Runoff to the ocean</a:t>
            </a:r>
          </a:p>
          <a:p>
            <a:pPr marL="1250112" lvl="1"/>
            <a:endParaRPr dirty="0"/>
          </a:p>
          <a:p>
            <a:pPr marL="1250112" lvl="1"/>
            <a:r>
              <a:rPr dirty="0"/>
              <a:t>Source of minerals to the ocean</a:t>
            </a:r>
            <a:endParaRPr lang="en-US" dirty="0"/>
          </a:p>
          <a:p>
            <a:pPr marL="1250112" lvl="1"/>
            <a:r>
              <a:rPr lang="en-US" dirty="0"/>
              <a:t>Sedimentation</a:t>
            </a:r>
            <a:endParaRPr dirty="0"/>
          </a:p>
        </p:txBody>
      </p:sp>
      <p:pic>
        <p:nvPicPr>
          <p:cNvPr id="180" name="Screen Shot 2014-01-02 at 10.44.05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58399" y="1797171"/>
            <a:ext cx="3376026" cy="2229397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/>
          <p:nvPr/>
        </p:nvSpPr>
        <p:spPr>
          <a:xfrm>
            <a:off x="1209962" y="5697513"/>
            <a:ext cx="7190327" cy="379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l">
              <a:defRPr>
                <a:solidFill>
                  <a:srgbClr val="FFFFFF"/>
                </a:solidFill>
              </a:defRPr>
            </a:pPr>
            <a:r>
              <a:rPr sz="2000" dirty="0"/>
              <a:t>(Igneous rocks) + (CO</a:t>
            </a:r>
            <a:r>
              <a:rPr sz="2000" baseline="-25000" dirty="0"/>
              <a:t>2</a:t>
            </a:r>
            <a:r>
              <a:rPr sz="2000" dirty="0"/>
              <a:t> acid) = (sedimentary rocks) + (salty ocean)  </a:t>
            </a:r>
          </a:p>
        </p:txBody>
      </p:sp>
    </p:spTree>
    <p:extLst>
      <p:ext uri="{BB962C8B-B14F-4D97-AF65-F5344CB8AC3E}">
        <p14:creationId xmlns:p14="http://schemas.microsoft.com/office/powerpoint/2010/main" val="1497407053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Screen Shot 2014-01-03 at 5.24.4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92370" y="3324244"/>
            <a:ext cx="5054203" cy="3036599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hape 210"/>
          <p:cNvSpPr>
            <a:spLocks noGrp="1"/>
          </p:cNvSpPr>
          <p:nvPr>
            <p:ph type="title"/>
          </p:nvPr>
        </p:nvSpPr>
        <p:spPr>
          <a:xfrm>
            <a:off x="892969" y="8930"/>
            <a:ext cx="7358063" cy="101220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200"/>
            </a:lvl1pPr>
          </a:lstStyle>
          <a:p>
            <a:r>
              <a:t>Photosynthesis</a:t>
            </a:r>
          </a:p>
        </p:txBody>
      </p:sp>
      <p:sp>
        <p:nvSpPr>
          <p:cNvPr id="211" name="Shape 211"/>
          <p:cNvSpPr>
            <a:spLocks noGrp="1"/>
          </p:cNvSpPr>
          <p:nvPr>
            <p:ph type="body" sz="quarter" idx="1"/>
          </p:nvPr>
        </p:nvSpPr>
        <p:spPr>
          <a:xfrm>
            <a:off x="491656" y="1264976"/>
            <a:ext cx="8055629" cy="15716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937584"/>
            <a:r>
              <a:rPr dirty="0"/>
              <a:t>3.8 Ga: early evidence of photoautotrophs</a:t>
            </a:r>
          </a:p>
          <a:p>
            <a:pPr marL="1250112" lvl="1"/>
            <a:r>
              <a:rPr dirty="0"/>
              <a:t>Fossilized organic matter depleted in </a:t>
            </a:r>
            <a:r>
              <a:rPr baseline="31999" dirty="0"/>
              <a:t>13</a:t>
            </a:r>
            <a:r>
              <a:rPr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741213854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18" y="486297"/>
            <a:ext cx="8345580" cy="565196"/>
          </a:xfrm>
        </p:spPr>
        <p:txBody>
          <a:bodyPr>
            <a:normAutofit fontScale="90000"/>
          </a:bodyPr>
          <a:lstStyle/>
          <a:p>
            <a:r>
              <a:rPr lang="en-US" sz="3797" b="1" dirty="0"/>
              <a:t>Basic concepts and terms in metabolism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9777" y="1494551"/>
            <a:ext cx="7358063" cy="5006929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1969" b="1" dirty="0"/>
              <a:t>Anabolism </a:t>
            </a:r>
            <a:r>
              <a:rPr lang="en-US" sz="1969" dirty="0"/>
              <a:t>= biosynthesis, production of organic matter. There are two types of anabolism. Autotrophy and heterotrophy based on the different </a:t>
            </a:r>
            <a:r>
              <a:rPr lang="en-US" sz="1969" b="1" dirty="0"/>
              <a:t>sources of carbon. </a:t>
            </a:r>
          </a:p>
          <a:p>
            <a:pPr lvl="1">
              <a:buFont typeface="Arial" charset="0"/>
              <a:buChar char="•"/>
            </a:pPr>
            <a:r>
              <a:rPr lang="en-US" sz="1969" b="1" dirty="0"/>
              <a:t>Autotrophy</a:t>
            </a:r>
            <a:r>
              <a:rPr lang="en-US" sz="1969" dirty="0"/>
              <a:t> = biosynthesis based on inorganic matter (like CO</a:t>
            </a:r>
            <a:r>
              <a:rPr lang="en-US" sz="1969" baseline="-25000" dirty="0"/>
              <a:t>2</a:t>
            </a:r>
            <a:r>
              <a:rPr lang="en-US" sz="1969" dirty="0"/>
              <a:t>)</a:t>
            </a:r>
          </a:p>
          <a:p>
            <a:pPr lvl="1">
              <a:buFont typeface="Arial" charset="0"/>
              <a:buChar char="•"/>
            </a:pPr>
            <a:r>
              <a:rPr lang="en-US" sz="1969" b="1" dirty="0"/>
              <a:t>Heterotrophy</a:t>
            </a:r>
            <a:r>
              <a:rPr lang="en-US" sz="1969" dirty="0"/>
              <a:t> = biosynthesis based on organic matter (like eating food)</a:t>
            </a:r>
          </a:p>
          <a:p>
            <a:pPr lvl="2">
              <a:buFont typeface="Arial" charset="0"/>
              <a:buChar char="•"/>
            </a:pPr>
            <a:r>
              <a:rPr lang="en-US" sz="1969" dirty="0"/>
              <a:t>Production of organic matter requires energy. Depending on the </a:t>
            </a:r>
            <a:r>
              <a:rPr lang="en-US" sz="1969" b="1" dirty="0"/>
              <a:t>energy source</a:t>
            </a:r>
            <a:r>
              <a:rPr lang="en-US" sz="1969" dirty="0"/>
              <a:t>, we have further classification. (e.g.) </a:t>
            </a:r>
            <a:r>
              <a:rPr lang="en-US" sz="1969" b="1" dirty="0" err="1"/>
              <a:t>Photoautotrophy</a:t>
            </a:r>
            <a:r>
              <a:rPr lang="en-US" sz="1969" b="1" dirty="0"/>
              <a:t>, chemoautotrophy</a:t>
            </a:r>
          </a:p>
          <a:p>
            <a:pPr>
              <a:buFont typeface="Arial" charset="0"/>
              <a:buChar char="•"/>
            </a:pPr>
            <a:r>
              <a:rPr lang="en-US" sz="1969" b="1" dirty="0"/>
              <a:t>Catabolism</a:t>
            </a:r>
            <a:r>
              <a:rPr lang="en-US" sz="1969" dirty="0"/>
              <a:t> = consumption of organic matter. It destroys organic matter. For example, heterotrophs gaining energy from the organic matter would be </a:t>
            </a:r>
            <a:r>
              <a:rPr lang="en-US" sz="1969" b="1" dirty="0" err="1"/>
              <a:t>chemoheterotrophy</a:t>
            </a:r>
            <a:r>
              <a:rPr lang="en-US" sz="1969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941438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019" y="153382"/>
            <a:ext cx="8345580" cy="565196"/>
          </a:xfrm>
        </p:spPr>
        <p:txBody>
          <a:bodyPr>
            <a:normAutofit fontScale="90000"/>
          </a:bodyPr>
          <a:lstStyle/>
          <a:p>
            <a:r>
              <a:rPr lang="en-US" sz="3797" b="1" dirty="0"/>
              <a:t>Basic concepts and terms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653" y="718578"/>
            <a:ext cx="8496859" cy="3615998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US" sz="1969" b="1" dirty="0"/>
              <a:t>Three domains of life</a:t>
            </a:r>
            <a:endParaRPr lang="en-US" sz="1969" dirty="0"/>
          </a:p>
          <a:p>
            <a:pPr lvl="1">
              <a:buFont typeface="Arial" charset="0"/>
              <a:buChar char="•"/>
            </a:pPr>
            <a:r>
              <a:rPr lang="en-US" sz="1969" b="1" dirty="0"/>
              <a:t>Archaea</a:t>
            </a:r>
            <a:r>
              <a:rPr lang="en-US" sz="1969" dirty="0"/>
              <a:t>, single-cell microorganism, prokaryote (without cell nucleus) exists in various habitats, genetically distinct from bacteria. </a:t>
            </a:r>
          </a:p>
          <a:p>
            <a:pPr marL="535762" lvl="1" indent="0">
              <a:buNone/>
            </a:pPr>
            <a:r>
              <a:rPr lang="en-US" sz="1969" dirty="0"/>
              <a:t> </a:t>
            </a:r>
          </a:p>
          <a:p>
            <a:pPr lvl="1">
              <a:buFont typeface="Arial" charset="0"/>
              <a:buChar char="•"/>
            </a:pPr>
            <a:r>
              <a:rPr lang="en-US" sz="1969" b="1" dirty="0"/>
              <a:t>Bacteria</a:t>
            </a:r>
            <a:r>
              <a:rPr lang="en-US" sz="1969" dirty="0"/>
              <a:t>, single-cell microorganism, prokaryote. Very diverse and widely distributed in many habitats.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665" y="3210311"/>
            <a:ext cx="4113891" cy="3593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32500" y="3875325"/>
            <a:ext cx="3744165" cy="12842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l"/>
            <a:r>
              <a:rPr lang="en-US" sz="1969" b="1" dirty="0" err="1"/>
              <a:t>Eukarya</a:t>
            </a:r>
            <a:r>
              <a:rPr lang="en-US" sz="1969" b="1" dirty="0"/>
              <a:t>,</a:t>
            </a:r>
            <a:r>
              <a:rPr lang="en-US" sz="1969" dirty="0"/>
              <a:t> contains membrane-contained cell nucleus, and there are single-cell (unicellular) and multi-cellular organisms</a:t>
            </a:r>
            <a:endParaRPr lang="en-US" sz="1969" dirty="0">
              <a:solidFill>
                <a:srgbClr val="000000"/>
              </a:solidFill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73636781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3342" y="125016"/>
            <a:ext cx="8226961" cy="6590109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375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BEBEB"/>
                </a:solidFill>
              </a:defRPr>
            </a:lvl1pPr>
          </a:lstStyle>
          <a:p>
            <a:r>
              <a:t>The origin</a:t>
            </a:r>
          </a:p>
        </p:txBody>
      </p:sp>
      <p:sp>
        <p:nvSpPr>
          <p:cNvPr id="147" name="Shape 147"/>
          <p:cNvSpPr>
            <a:spLocks noGrp="1"/>
          </p:cNvSpPr>
          <p:nvPr>
            <p:ph type="body" idx="1"/>
          </p:nvPr>
        </p:nvSpPr>
        <p:spPr>
          <a:xfrm>
            <a:off x="1357313" y="2241352"/>
            <a:ext cx="6715125" cy="4018359"/>
          </a:xfrm>
          <a:prstGeom prst="rect">
            <a:avLst/>
          </a:prstGeom>
        </p:spPr>
        <p:txBody>
          <a:bodyPr/>
          <a:lstStyle/>
          <a:p>
            <a:pPr marL="1192709" lvl="1" indent="-344418">
              <a:defRPr sz="3600">
                <a:solidFill>
                  <a:srgbClr val="EBEBEB"/>
                </a:solidFill>
              </a:defRPr>
            </a:pPr>
            <a:r>
              <a:t>13.7 billion years ago (Ga): The Big bang</a:t>
            </a:r>
          </a:p>
          <a:p>
            <a:pPr marL="1192709" lvl="1" indent="-344418">
              <a:defRPr sz="3600">
                <a:solidFill>
                  <a:srgbClr val="EBEBEB"/>
                </a:solidFill>
              </a:defRPr>
            </a:pPr>
            <a:r>
              <a:t>12.5 Ga: The Milky Way galaxy</a:t>
            </a:r>
          </a:p>
          <a:p>
            <a:pPr marL="1192709" lvl="1" indent="-344418">
              <a:defRPr sz="3600">
                <a:solidFill>
                  <a:srgbClr val="EBEBEB"/>
                </a:solidFill>
              </a:defRPr>
            </a:pPr>
            <a:r>
              <a:t>4.57 Ga: The Solar System</a:t>
            </a:r>
          </a:p>
        </p:txBody>
      </p:sp>
    </p:spTree>
    <p:extLst>
      <p:ext uri="{BB962C8B-B14F-4D97-AF65-F5344CB8AC3E}">
        <p14:creationId xmlns:p14="http://schemas.microsoft.com/office/powerpoint/2010/main" val="2043438956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/>
          </p:cNvSpPr>
          <p:nvPr>
            <p:ph type="title"/>
          </p:nvPr>
        </p:nvSpPr>
        <p:spPr>
          <a:xfrm>
            <a:off x="892969" y="8930"/>
            <a:ext cx="7358063" cy="17145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200"/>
            </a:lvl1pPr>
          </a:lstStyle>
          <a:p>
            <a:r>
              <a:rPr sz="4400" dirty="0"/>
              <a:t>Early Photosynthetic reactions</a:t>
            </a:r>
          </a:p>
        </p:txBody>
      </p:sp>
      <p:sp>
        <p:nvSpPr>
          <p:cNvPr id="215" name="Shape 215"/>
          <p:cNvSpPr>
            <a:spLocks noGrp="1"/>
          </p:cNvSpPr>
          <p:nvPr>
            <p:ph type="body" sz="quarter" idx="1"/>
          </p:nvPr>
        </p:nvSpPr>
        <p:spPr>
          <a:xfrm>
            <a:off x="697305" y="1723430"/>
            <a:ext cx="7358063" cy="211633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937584"/>
            <a:r>
              <a:t>Use sunlight as the energy source to reduce CO</a:t>
            </a:r>
            <a:r>
              <a:rPr baseline="-5999"/>
              <a:t>2</a:t>
            </a:r>
            <a:r>
              <a:t> into organic molecules</a:t>
            </a:r>
          </a:p>
        </p:txBody>
      </p:sp>
      <p:sp>
        <p:nvSpPr>
          <p:cNvPr id="217" name="Shape 217"/>
          <p:cNvSpPr/>
          <p:nvPr/>
        </p:nvSpPr>
        <p:spPr>
          <a:xfrm>
            <a:off x="1076422" y="4946531"/>
            <a:ext cx="7348344" cy="1629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3600"/>
            </a:lvl1pPr>
          </a:lstStyle>
          <a:p>
            <a:r>
              <a:rPr sz="2531" dirty="0"/>
              <a:t>The last reaction </a:t>
            </a:r>
            <a:r>
              <a:rPr lang="en-US" sz="2531" dirty="0"/>
              <a:t>eventually</a:t>
            </a:r>
            <a:r>
              <a:rPr sz="2531" dirty="0"/>
              <a:t> become dominant due to the abundance of water</a:t>
            </a:r>
            <a:r>
              <a:rPr lang="en-US" sz="2531" dirty="0"/>
              <a:t> and much higher energy yield of O</a:t>
            </a:r>
            <a:r>
              <a:rPr lang="en-US" sz="2531" baseline="-25000" dirty="0"/>
              <a:t>2</a:t>
            </a:r>
            <a:r>
              <a:rPr lang="en-US" sz="2531" dirty="0"/>
              <a:t>, that fundamentally changed chemical environment in the oceans (and atmosphere). </a:t>
            </a:r>
            <a:endParaRPr sz="2531" dirty="0"/>
          </a:p>
        </p:txBody>
      </p:sp>
      <p:pic>
        <p:nvPicPr>
          <p:cNvPr id="216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2391" y="3275886"/>
            <a:ext cx="5536407" cy="131548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5417627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830461" y="0"/>
            <a:ext cx="7724180" cy="10179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400"/>
            </a:lvl1pPr>
          </a:lstStyle>
          <a:p>
            <a:r>
              <a:rPr sz="4400" dirty="0"/>
              <a:t>Oxygenation of the atmosphere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544711" y="1017984"/>
            <a:ext cx="7358063" cy="406300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880181" indent="-344418">
              <a:defRPr sz="3600"/>
            </a:pPr>
            <a:r>
              <a:rPr lang="en-US" dirty="0"/>
              <a:t>~</a:t>
            </a:r>
            <a:r>
              <a:rPr dirty="0"/>
              <a:t>2 Ga: atmospheric oxygen starts to increase</a:t>
            </a:r>
          </a:p>
          <a:p>
            <a:pPr marL="880181" indent="-344418">
              <a:defRPr sz="3600"/>
            </a:pPr>
            <a:r>
              <a:rPr dirty="0"/>
              <a:t>Banded iron formation</a:t>
            </a:r>
          </a:p>
          <a:p>
            <a:pPr marL="1192709" lvl="1" indent="-344418">
              <a:defRPr sz="3600"/>
            </a:pPr>
            <a:r>
              <a:rPr dirty="0"/>
              <a:t>O</a:t>
            </a:r>
            <a:r>
              <a:rPr baseline="-5999" dirty="0"/>
              <a:t>2</a:t>
            </a:r>
            <a:r>
              <a:rPr dirty="0"/>
              <a:t>-poor Archean ocean well dissolved Fe</a:t>
            </a:r>
            <a:r>
              <a:rPr baseline="31999" dirty="0"/>
              <a:t>2+</a:t>
            </a:r>
            <a:r>
              <a:rPr dirty="0"/>
              <a:t> </a:t>
            </a:r>
          </a:p>
          <a:p>
            <a:pPr marL="1192709" lvl="1" indent="-344418">
              <a:defRPr sz="3600"/>
            </a:pPr>
            <a:r>
              <a:rPr dirty="0"/>
              <a:t>As O</a:t>
            </a:r>
            <a:r>
              <a:rPr baseline="-5999" dirty="0"/>
              <a:t>2</a:t>
            </a:r>
            <a:r>
              <a:rPr dirty="0"/>
              <a:t> is produced and it reacts with Fe</a:t>
            </a:r>
          </a:p>
          <a:p>
            <a:pPr marL="1192709" lvl="1" indent="-344418">
              <a:defRPr sz="3600"/>
            </a:pPr>
            <a:r>
              <a:rPr dirty="0"/>
              <a:t>Fe</a:t>
            </a:r>
            <a:r>
              <a:rPr baseline="31999" dirty="0"/>
              <a:t>2+</a:t>
            </a:r>
            <a:r>
              <a:rPr dirty="0"/>
              <a:t> is oxidized to form iron oxide deposition</a:t>
            </a:r>
          </a:p>
        </p:txBody>
      </p:sp>
      <p:pic>
        <p:nvPicPr>
          <p:cNvPr id="221" name="Screen Shot 2014-01-03 at 11.06.0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00142" y="4929187"/>
            <a:ext cx="2453695" cy="1651992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hape 222"/>
          <p:cNvSpPr/>
          <p:nvPr/>
        </p:nvSpPr>
        <p:spPr>
          <a:xfrm>
            <a:off x="4698062" y="5232251"/>
            <a:ext cx="2629182" cy="1045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 sz="3000"/>
            </a:pPr>
            <a:r>
              <a:rPr lang="en-US" sz="2109" dirty="0"/>
              <a:t>Schlesinger</a:t>
            </a:r>
            <a:r>
              <a:rPr sz="2109" dirty="0"/>
              <a:t> Fig 2.7</a:t>
            </a:r>
          </a:p>
          <a:p>
            <a:pPr algn="l">
              <a:defRPr sz="3000"/>
            </a:pPr>
            <a:r>
              <a:rPr sz="2109" dirty="0"/>
              <a:t>Banded iron formation </a:t>
            </a:r>
          </a:p>
          <a:p>
            <a:pPr algn="l">
              <a:defRPr sz="3000"/>
            </a:pPr>
            <a:r>
              <a:rPr sz="2109" dirty="0"/>
              <a:t>from South Africa</a:t>
            </a:r>
          </a:p>
        </p:txBody>
      </p:sp>
    </p:spTree>
    <p:extLst>
      <p:ext uri="{BB962C8B-B14F-4D97-AF65-F5344CB8AC3E}">
        <p14:creationId xmlns:p14="http://schemas.microsoft.com/office/powerpoint/2010/main" val="83425856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0399"/>
          </a:xfrm>
        </p:spPr>
        <p:txBody>
          <a:bodyPr>
            <a:normAutofit/>
          </a:bodyPr>
          <a:lstStyle/>
          <a:p>
            <a:r>
              <a:rPr lang="en-US" dirty="0"/>
              <a:t>Photosynthesis</a:t>
            </a:r>
          </a:p>
        </p:txBody>
      </p:sp>
      <p:pic>
        <p:nvPicPr>
          <p:cNvPr id="5" name="Picture 4" descr="phyt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99289"/>
            <a:ext cx="4254682" cy="4044944"/>
          </a:xfrm>
          <a:prstGeom prst="rect">
            <a:avLst/>
          </a:prstGeom>
        </p:spPr>
      </p:pic>
      <p:pic>
        <p:nvPicPr>
          <p:cNvPr id="7" name="Picture 6" descr="photosynthesis-equ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8" y="5244233"/>
            <a:ext cx="8137234" cy="10820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58163" y="1247215"/>
            <a:ext cx="4684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</a:rPr>
              <a:t>Microscopic plant, drifting in the surface ocean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76558" y="2432277"/>
            <a:ext cx="35102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Responsible for about 50% of photosynthesis on the Earth</a:t>
            </a:r>
          </a:p>
          <a:p>
            <a:endParaRPr lang="en-US" dirty="0"/>
          </a:p>
          <a:p>
            <a:r>
              <a:rPr lang="en-US" dirty="0"/>
              <a:t>Diverse in size, genetic information, and biogeochemical functions </a:t>
            </a:r>
          </a:p>
          <a:p>
            <a:endParaRPr lang="en-US" dirty="0"/>
          </a:p>
          <a:p>
            <a:r>
              <a:rPr lang="en-US" dirty="0"/>
              <a:t>Harvests light, absorbs CO</a:t>
            </a:r>
            <a:r>
              <a:rPr lang="en-US" baseline="-25000" dirty="0"/>
              <a:t>2</a:t>
            </a:r>
            <a:r>
              <a:rPr lang="en-US" dirty="0"/>
              <a:t> and nutrients to produce organic material</a:t>
            </a:r>
          </a:p>
        </p:txBody>
      </p:sp>
    </p:spTree>
    <p:extLst>
      <p:ext uri="{BB962C8B-B14F-4D97-AF65-F5344CB8AC3E}">
        <p14:creationId xmlns:p14="http://schemas.microsoft.com/office/powerpoint/2010/main" val="837063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1729"/>
          </a:xfrm>
        </p:spPr>
        <p:txBody>
          <a:bodyPr>
            <a:normAutofit/>
          </a:bodyPr>
          <a:lstStyle/>
          <a:p>
            <a:r>
              <a:rPr lang="en-US" dirty="0"/>
              <a:t>Elemental composition of microbes</a:t>
            </a:r>
          </a:p>
        </p:txBody>
      </p:sp>
      <p:pic>
        <p:nvPicPr>
          <p:cNvPr id="3" name="Picture 2" descr="microb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292987"/>
            <a:ext cx="7124700" cy="3492500"/>
          </a:xfrm>
          <a:prstGeom prst="rect">
            <a:avLst/>
          </a:prstGeom>
        </p:spPr>
      </p:pic>
      <p:pic>
        <p:nvPicPr>
          <p:cNvPr id="4" name="Picture 3" descr="text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12" y="4881339"/>
            <a:ext cx="5090969" cy="1456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0554" y="4497919"/>
            <a:ext cx="17730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% cell</a:t>
            </a:r>
          </a:p>
          <a:p>
            <a:r>
              <a:rPr lang="en-US" sz="2400" dirty="0"/>
              <a:t>54.5</a:t>
            </a:r>
          </a:p>
          <a:p>
            <a:r>
              <a:rPr lang="en-US" sz="2400" dirty="0"/>
              <a:t>25.5</a:t>
            </a:r>
          </a:p>
          <a:p>
            <a:r>
              <a:rPr lang="en-US" sz="2400" dirty="0"/>
              <a:t>16.1</a:t>
            </a:r>
          </a:p>
          <a:p>
            <a:r>
              <a:rPr lang="en-US" sz="2400" dirty="0"/>
              <a:t>4.0</a:t>
            </a:r>
          </a:p>
        </p:txBody>
      </p:sp>
    </p:spTree>
    <p:extLst>
      <p:ext uri="{BB962C8B-B14F-4D97-AF65-F5344CB8AC3E}">
        <p14:creationId xmlns:p14="http://schemas.microsoft.com/office/powerpoint/2010/main" val="5319511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81" y="2005748"/>
            <a:ext cx="5044159" cy="46064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74" y="73055"/>
            <a:ext cx="8229600" cy="588041"/>
          </a:xfrm>
        </p:spPr>
        <p:txBody>
          <a:bodyPr>
            <a:normAutofit fontScale="90000"/>
          </a:bodyPr>
          <a:lstStyle/>
          <a:p>
            <a:r>
              <a:rPr lang="en-US" dirty="0"/>
              <a:t>Redfield Ratio</a:t>
            </a:r>
          </a:p>
        </p:txBody>
      </p:sp>
      <p:pic>
        <p:nvPicPr>
          <p:cNvPr id="5" name="Picture 4" descr="redfield-phot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80" y="110519"/>
            <a:ext cx="1697996" cy="1948836"/>
          </a:xfrm>
          <a:prstGeom prst="rect">
            <a:avLst/>
          </a:prstGeom>
        </p:spPr>
      </p:pic>
      <p:pic>
        <p:nvPicPr>
          <p:cNvPr id="8" name="Picture 7" descr="N-Prati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2269"/>
            <a:ext cx="3797300" cy="3771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420" y="6180825"/>
            <a:ext cx="2022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Redfield, (1958)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434" y="5583171"/>
            <a:ext cx="4114800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Same ratio in the seawater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920" y="769584"/>
            <a:ext cx="5131076" cy="107721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Bulk Marine Organic matter P:N:C:O</a:t>
            </a:r>
            <a:r>
              <a:rPr lang="en-US" sz="3200" baseline="-25000" dirty="0"/>
              <a:t>2</a:t>
            </a:r>
            <a:r>
              <a:rPr lang="en-US" sz="3200" dirty="0"/>
              <a:t> = 1:16:106:-138</a:t>
            </a:r>
          </a:p>
        </p:txBody>
      </p:sp>
    </p:spTree>
    <p:extLst>
      <p:ext uri="{BB962C8B-B14F-4D97-AF65-F5344CB8AC3E}">
        <p14:creationId xmlns:p14="http://schemas.microsoft.com/office/powerpoint/2010/main" val="1077921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8428"/>
          </a:xfrm>
        </p:spPr>
        <p:txBody>
          <a:bodyPr>
            <a:normAutofit fontScale="90000"/>
          </a:bodyPr>
          <a:lstStyle/>
          <a:p>
            <a:r>
              <a:rPr lang="en-US" dirty="0"/>
              <a:t>Photosynthesis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32930"/>
            <a:ext cx="8229600" cy="10503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106 CO</a:t>
            </a:r>
            <a:r>
              <a:rPr lang="en-US" baseline="-25000" dirty="0"/>
              <a:t>2</a:t>
            </a:r>
            <a:r>
              <a:rPr lang="en-US" dirty="0"/>
              <a:t> + 16 NO</a:t>
            </a:r>
            <a:r>
              <a:rPr lang="en-US" baseline="-25000" dirty="0"/>
              <a:t>3</a:t>
            </a:r>
            <a:r>
              <a:rPr lang="en-US" dirty="0"/>
              <a:t> + H</a:t>
            </a:r>
            <a:r>
              <a:rPr lang="en-US" baseline="-25000" dirty="0"/>
              <a:t>2</a:t>
            </a:r>
            <a:r>
              <a:rPr lang="en-US" dirty="0"/>
              <a:t>PO</a:t>
            </a:r>
            <a:r>
              <a:rPr lang="en-US" baseline="-25000" dirty="0"/>
              <a:t>4</a:t>
            </a:r>
            <a:r>
              <a:rPr lang="en-US" dirty="0"/>
              <a:t> +12 H</a:t>
            </a:r>
            <a:r>
              <a:rPr lang="en-US" baseline="-25000" dirty="0"/>
              <a:t>2</a:t>
            </a:r>
            <a:r>
              <a:rPr lang="en-US" dirty="0"/>
              <a:t>O + light	</a:t>
            </a:r>
          </a:p>
          <a:p>
            <a:pPr marL="0" indent="0">
              <a:buNone/>
            </a:pPr>
            <a:r>
              <a:rPr lang="en-US" dirty="0"/>
              <a:t>	 </a:t>
            </a:r>
            <a:r>
              <a:rPr lang="en-US" dirty="0">
                <a:sym typeface="Wingdings"/>
              </a:rPr>
              <a:t> C</a:t>
            </a:r>
            <a:r>
              <a:rPr lang="en-US" baseline="-25000" dirty="0">
                <a:sym typeface="Wingdings"/>
              </a:rPr>
              <a:t>106</a:t>
            </a:r>
            <a:r>
              <a:rPr lang="en-US" dirty="0">
                <a:sym typeface="Wingdings"/>
              </a:rPr>
              <a:t>H</a:t>
            </a:r>
            <a:r>
              <a:rPr lang="en-US" baseline="-25000" dirty="0">
                <a:sym typeface="Wingdings"/>
              </a:rPr>
              <a:t>246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110</a:t>
            </a:r>
            <a:r>
              <a:rPr lang="en-US" dirty="0">
                <a:sym typeface="Wingdings"/>
              </a:rPr>
              <a:t>N</a:t>
            </a:r>
            <a:r>
              <a:rPr lang="en-US" baseline="-25000" dirty="0">
                <a:sym typeface="Wingdings"/>
              </a:rPr>
              <a:t>16</a:t>
            </a:r>
            <a:r>
              <a:rPr lang="en-US" dirty="0">
                <a:sym typeface="Wingdings"/>
              </a:rPr>
              <a:t>P + 138 O</a:t>
            </a:r>
            <a:r>
              <a:rPr lang="en-US" baseline="-25000" dirty="0">
                <a:sym typeface="Wingdings"/>
              </a:rPr>
              <a:t>2</a:t>
            </a:r>
            <a:endParaRPr lang="en-US" baseline="-25000" dirty="0"/>
          </a:p>
        </p:txBody>
      </p:sp>
      <p:pic>
        <p:nvPicPr>
          <p:cNvPr id="4" name="Picture 3" descr="photosynthesi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0" y="1206500"/>
            <a:ext cx="5449835" cy="40670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37849" y="2167443"/>
            <a:ext cx="5108514" cy="754308"/>
          </a:xfrm>
          <a:prstGeom prst="rect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59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1972"/>
            <a:ext cx="8229600" cy="354668"/>
          </a:xfrm>
        </p:spPr>
        <p:txBody>
          <a:bodyPr>
            <a:normAutofit fontScale="90000"/>
          </a:bodyPr>
          <a:lstStyle/>
          <a:p>
            <a:r>
              <a:rPr lang="en-US" dirty="0"/>
              <a:t>What regulates primary productivity?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80507" y="2912506"/>
            <a:ext cx="74707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O (and CO</a:t>
            </a:r>
            <a:r>
              <a:rPr lang="en-US" sz="2400" baseline="-25000" dirty="0"/>
              <a:t>2</a:t>
            </a:r>
            <a:r>
              <a:rPr lang="en-US" sz="2400" dirty="0"/>
              <a:t>) molecules are always available in the surface ocean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In modern ocean, marine photosynthesis generates about the same amount of O</a:t>
            </a:r>
            <a:r>
              <a:rPr lang="en-US" sz="2400" baseline="-25000" dirty="0"/>
              <a:t>2</a:t>
            </a:r>
            <a:r>
              <a:rPr lang="en-US" sz="2400" dirty="0"/>
              <a:t> as the land biosphere.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Nutrients </a:t>
            </a:r>
            <a:r>
              <a:rPr lang="en-US" sz="2400" dirty="0"/>
              <a:t>(such as N and P) can be limiting photosynthesis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Light</a:t>
            </a:r>
            <a:r>
              <a:rPr lang="en-US" sz="2400" dirty="0"/>
              <a:t> can be limiting photosynthesis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83048" y="1587269"/>
            <a:ext cx="8229600" cy="105030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106 </a:t>
            </a:r>
            <a:r>
              <a:rPr lang="en-US" b="1" dirty="0"/>
              <a:t>CO</a:t>
            </a:r>
            <a:r>
              <a:rPr lang="en-US" b="1" baseline="-25000" dirty="0"/>
              <a:t>2</a:t>
            </a:r>
            <a:r>
              <a:rPr lang="en-US" dirty="0"/>
              <a:t> + 16 </a:t>
            </a:r>
            <a:r>
              <a:rPr lang="en-US" b="1" dirty="0"/>
              <a:t>NO</a:t>
            </a:r>
            <a:r>
              <a:rPr lang="en-US" b="1" baseline="-25000" dirty="0"/>
              <a:t>3</a:t>
            </a:r>
            <a:r>
              <a:rPr lang="en-US" dirty="0"/>
              <a:t> + H</a:t>
            </a:r>
            <a:r>
              <a:rPr lang="en-US" baseline="-25000" dirty="0"/>
              <a:t>2</a:t>
            </a:r>
            <a:r>
              <a:rPr lang="en-US" b="1" dirty="0"/>
              <a:t>PO</a:t>
            </a:r>
            <a:r>
              <a:rPr lang="en-US" b="1" baseline="-25000" dirty="0"/>
              <a:t>4</a:t>
            </a:r>
            <a:r>
              <a:rPr lang="en-US" dirty="0"/>
              <a:t> +12 </a:t>
            </a:r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</a:t>
            </a:r>
            <a:r>
              <a:rPr lang="en-US" dirty="0"/>
              <a:t> + </a:t>
            </a:r>
            <a:r>
              <a:rPr lang="en-US" b="1" dirty="0"/>
              <a:t>light</a:t>
            </a:r>
            <a:r>
              <a:rPr lang="en-US" dirty="0"/>
              <a:t>	</a:t>
            </a:r>
          </a:p>
          <a:p>
            <a:pPr marL="0" indent="0">
              <a:buFont typeface="Arial"/>
              <a:buNone/>
            </a:pPr>
            <a:r>
              <a:rPr lang="en-US" dirty="0"/>
              <a:t>	 </a:t>
            </a:r>
            <a:r>
              <a:rPr lang="en-US" dirty="0">
                <a:sym typeface="Wingdings"/>
              </a:rPr>
              <a:t> C</a:t>
            </a:r>
            <a:r>
              <a:rPr lang="en-US" baseline="-25000" dirty="0">
                <a:sym typeface="Wingdings"/>
              </a:rPr>
              <a:t>106</a:t>
            </a:r>
            <a:r>
              <a:rPr lang="en-US" dirty="0">
                <a:sym typeface="Wingdings"/>
              </a:rPr>
              <a:t>H</a:t>
            </a:r>
            <a:r>
              <a:rPr lang="en-US" baseline="-25000" dirty="0">
                <a:sym typeface="Wingdings"/>
              </a:rPr>
              <a:t>246</a:t>
            </a:r>
            <a:r>
              <a:rPr lang="en-US" dirty="0">
                <a:sym typeface="Wingdings"/>
              </a:rPr>
              <a:t>O</a:t>
            </a:r>
            <a:r>
              <a:rPr lang="en-US" baseline="-25000" dirty="0">
                <a:sym typeface="Wingdings"/>
              </a:rPr>
              <a:t>110</a:t>
            </a:r>
            <a:r>
              <a:rPr lang="en-US" dirty="0">
                <a:sym typeface="Wingdings"/>
              </a:rPr>
              <a:t>N</a:t>
            </a:r>
            <a:r>
              <a:rPr lang="en-US" baseline="-25000" dirty="0">
                <a:sym typeface="Wingdings"/>
              </a:rPr>
              <a:t>16</a:t>
            </a:r>
            <a:r>
              <a:rPr lang="en-US" dirty="0">
                <a:sym typeface="Wingdings"/>
              </a:rPr>
              <a:t>P + 138 O</a:t>
            </a:r>
            <a:r>
              <a:rPr lang="en-US" baseline="-25000" dirty="0">
                <a:sym typeface="Wingdings"/>
              </a:rPr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37943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1391"/>
          </a:xfrm>
        </p:spPr>
        <p:txBody>
          <a:bodyPr>
            <a:normAutofit fontScale="90000"/>
          </a:bodyPr>
          <a:lstStyle/>
          <a:p>
            <a:r>
              <a:rPr lang="en-US" dirty="0"/>
              <a:t>Pattern of global ocean productivity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11" y="1450903"/>
            <a:ext cx="7761866" cy="3880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9049" y="1251033"/>
            <a:ext cx="13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2004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477" y="1620365"/>
            <a:ext cx="1029899" cy="4056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9560" y="881701"/>
            <a:ext cx="769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SeaWiFS</a:t>
            </a:r>
            <a:r>
              <a:rPr lang="en-US" dirty="0"/>
              <a:t>-based productivity estimates (</a:t>
            </a:r>
            <a:r>
              <a:rPr lang="en-US" dirty="0" err="1"/>
              <a:t>Behrenfeld</a:t>
            </a:r>
            <a:r>
              <a:rPr lang="en-US" dirty="0"/>
              <a:t> and </a:t>
            </a:r>
            <a:r>
              <a:rPr lang="en-US" dirty="0" err="1"/>
              <a:t>Falkowski</a:t>
            </a:r>
            <a:r>
              <a:rPr lang="en-US" dirty="0"/>
              <a:t> 1997)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611" y="5457795"/>
            <a:ext cx="83398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High productivity: high latitudes (summer hemisphere), tropics, coastal regions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Low productivity: subtropics, high latitudes (winter hemisphere)</a:t>
            </a:r>
          </a:p>
        </p:txBody>
      </p:sp>
    </p:spTree>
    <p:extLst>
      <p:ext uri="{BB962C8B-B14F-4D97-AF65-F5344CB8AC3E}">
        <p14:creationId xmlns:p14="http://schemas.microsoft.com/office/powerpoint/2010/main" val="29167182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7645"/>
          </a:xfrm>
        </p:spPr>
        <p:txBody>
          <a:bodyPr>
            <a:normAutofit fontScale="90000"/>
          </a:bodyPr>
          <a:lstStyle/>
          <a:p>
            <a:r>
              <a:rPr lang="en-US" dirty="0"/>
              <a:t>Surface nutrient distribution</a:t>
            </a:r>
          </a:p>
        </p:txBody>
      </p:sp>
      <p:pic>
        <p:nvPicPr>
          <p:cNvPr id="4" name="Picture 3" descr="Screenshot 2014-10-05 20.43.3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68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579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4-10-06 07.11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0"/>
            <a:ext cx="6362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14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t>Cosmic abundance</a:t>
            </a:r>
          </a:p>
        </p:txBody>
      </p:sp>
      <p:pic>
        <p:nvPicPr>
          <p:cNvPr id="150" name="Screen Shot 2014-01-02 at 10.58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6243" y="1946672"/>
            <a:ext cx="5972984" cy="429518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Shape 151"/>
          <p:cNvSpPr/>
          <p:nvPr/>
        </p:nvSpPr>
        <p:spPr>
          <a:xfrm>
            <a:off x="7054048" y="1790882"/>
            <a:ext cx="128426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 dirty="0"/>
              <a:t>S</a:t>
            </a:r>
            <a:r>
              <a:rPr lang="en-US" sz="1266" dirty="0"/>
              <a:t>chlesinger</a:t>
            </a:r>
            <a:r>
              <a:rPr sz="1266" dirty="0"/>
              <a:t> Fig 2.1</a:t>
            </a:r>
          </a:p>
        </p:txBody>
      </p:sp>
    </p:spTree>
    <p:extLst>
      <p:ext uri="{BB962C8B-B14F-4D97-AF65-F5344CB8AC3E}">
        <p14:creationId xmlns:p14="http://schemas.microsoft.com/office/powerpoint/2010/main" val="3036201940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3126"/>
            <a:ext cx="8229600" cy="480529"/>
          </a:xfrm>
        </p:spPr>
        <p:txBody>
          <a:bodyPr>
            <a:normAutofit fontScale="90000"/>
          </a:bodyPr>
          <a:lstStyle/>
          <a:p>
            <a:r>
              <a:rPr lang="en-US" dirty="0"/>
              <a:t>Nutrient uptake kinetics</a:t>
            </a:r>
          </a:p>
        </p:txBody>
      </p:sp>
      <p:pic>
        <p:nvPicPr>
          <p:cNvPr id="3" name="Picture 2" descr="Screenshot 2014-10-05 16.44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79" y="1178518"/>
            <a:ext cx="6861620" cy="3248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530" y="4565326"/>
            <a:ext cx="7836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Nutrient in the ambient water diffuses towards the plankton cell surface (</a:t>
            </a:r>
            <a:r>
              <a:rPr lang="en-US" sz="2400" i="1" dirty="0"/>
              <a:t>rate limiting under low N condition</a:t>
            </a:r>
            <a:r>
              <a:rPr lang="en-US" sz="2400" dirty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Nutrient transporter takes in the nutrient across the membrane (</a:t>
            </a:r>
            <a:r>
              <a:rPr lang="en-US" sz="2400" i="1" dirty="0"/>
              <a:t>rate limiting under high N condition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15223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715"/>
          </a:xfrm>
        </p:spPr>
        <p:txBody>
          <a:bodyPr>
            <a:normAutofit fontScale="90000"/>
          </a:bodyPr>
          <a:lstStyle/>
          <a:p>
            <a:r>
              <a:rPr lang="en-US" dirty="0"/>
              <a:t>Two regimes of nutrient uptake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6018" y="1154038"/>
            <a:ext cx="48279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Low nutrient level </a:t>
            </a:r>
            <a:r>
              <a:rPr lang="en-US" sz="2400" dirty="0">
                <a:sym typeface="Wingdings"/>
              </a:rPr>
              <a:t> diffusion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86018" y="2156076"/>
            <a:ext cx="7527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 nutrient level </a:t>
            </a:r>
            <a:r>
              <a:rPr lang="en-US" sz="2400" dirty="0">
                <a:sym typeface="Wingdings"/>
              </a:rPr>
              <a:t> transporter enzyme kinetics</a:t>
            </a:r>
            <a:endParaRPr lang="en-US" sz="2400" dirty="0"/>
          </a:p>
        </p:txBody>
      </p:sp>
      <p:pic>
        <p:nvPicPr>
          <p:cNvPr id="5" name="Picture 4" descr="Screenshot 2014-10-05 17.12.5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3" y="3158114"/>
            <a:ext cx="4521514" cy="863660"/>
          </a:xfrm>
          <a:prstGeom prst="rect">
            <a:avLst/>
          </a:prstGeom>
        </p:spPr>
      </p:pic>
      <p:pic>
        <p:nvPicPr>
          <p:cNvPr id="7" name="Picture 6" descr="Screenshot 2014-10-05 17.19.5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4" y="1715466"/>
            <a:ext cx="1613012" cy="393727"/>
          </a:xfrm>
          <a:prstGeom prst="rect">
            <a:avLst/>
          </a:prstGeom>
        </p:spPr>
      </p:pic>
      <p:pic>
        <p:nvPicPr>
          <p:cNvPr id="8" name="Picture 7" descr="Screenshot 2014-10-05 17.20.1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22" y="1692582"/>
            <a:ext cx="1498704" cy="482633"/>
          </a:xfrm>
          <a:prstGeom prst="rect">
            <a:avLst/>
          </a:prstGeom>
        </p:spPr>
      </p:pic>
      <p:pic>
        <p:nvPicPr>
          <p:cNvPr id="9" name="Picture 8" descr="Screenshot 2014-10-05 17.22.2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498" y="3158114"/>
            <a:ext cx="3901288" cy="33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82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4854"/>
          </a:xfrm>
        </p:spPr>
        <p:txBody>
          <a:bodyPr>
            <a:normAutofit fontScale="90000"/>
          </a:bodyPr>
          <a:lstStyle/>
          <a:p>
            <a:r>
              <a:rPr lang="en-US" dirty="0"/>
              <a:t>The role of cell size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7714" y="1132750"/>
            <a:ext cx="7802575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Consider </a:t>
            </a:r>
            <a:r>
              <a:rPr lang="en-US" sz="2400" b="1" dirty="0"/>
              <a:t>low N</a:t>
            </a:r>
            <a:r>
              <a:rPr lang="en-US" sz="2400" dirty="0"/>
              <a:t>, thus diffusion-limited regime, </a:t>
            </a:r>
          </a:p>
          <a:p>
            <a:r>
              <a:rPr lang="en-US" sz="2400" dirty="0"/>
              <a:t>(per cell N uptake) is proportional to R, but </a:t>
            </a:r>
          </a:p>
          <a:p>
            <a:r>
              <a:rPr lang="en-US" sz="2400" dirty="0"/>
              <a:t>(per unit volume N uptake) is proportional to R</a:t>
            </a:r>
            <a:r>
              <a:rPr lang="en-US" sz="2400" baseline="30000" dirty="0"/>
              <a:t>-2</a:t>
            </a:r>
          </a:p>
          <a:p>
            <a:endParaRPr lang="en-US" sz="2400" baseline="30000" dirty="0"/>
          </a:p>
          <a:p>
            <a:pPr marL="342900" indent="-342900">
              <a:buFont typeface="Wingdings" charset="0"/>
              <a:buChar char="à"/>
            </a:pPr>
            <a:r>
              <a:rPr lang="en-US" sz="2400" dirty="0">
                <a:sym typeface="Wingdings"/>
              </a:rPr>
              <a:t>Smaller cell size is more advantageous in low N condition (because it has less biomass per surface area)</a:t>
            </a:r>
          </a:p>
          <a:p>
            <a:pPr marL="342900" indent="-342900">
              <a:buFont typeface="Wingdings" charset="0"/>
              <a:buChar char="à"/>
            </a:pPr>
            <a:endParaRPr lang="en-US" sz="2400" dirty="0">
              <a:sym typeface="Wingdings"/>
            </a:endParaRPr>
          </a:p>
          <a:p>
            <a:pPr marL="342900" indent="-342900">
              <a:buFont typeface="Wingdings" charset="0"/>
              <a:buChar char="à"/>
            </a:pPr>
            <a:r>
              <a:rPr lang="en-US" sz="2400" dirty="0">
                <a:sym typeface="Wingdings"/>
              </a:rPr>
              <a:t>Larger plankton can store N internally and use it when needed: e.g. phytoplankton bloom</a:t>
            </a:r>
          </a:p>
        </p:txBody>
      </p:sp>
      <p:pic>
        <p:nvPicPr>
          <p:cNvPr id="4" name="Picture 3" descr="Screenshot 2014-10-05 20.19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58" y="4178547"/>
            <a:ext cx="2645531" cy="253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04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442"/>
          </a:xfrm>
        </p:spPr>
        <p:txBody>
          <a:bodyPr>
            <a:normAutofit fontScale="90000"/>
          </a:bodyPr>
          <a:lstStyle/>
          <a:p>
            <a:r>
              <a:rPr lang="en-US" dirty="0"/>
              <a:t>Pico-phytoplankton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622"/>
            <a:ext cx="8229600" cy="4913541"/>
          </a:xfrm>
        </p:spPr>
        <p:txBody>
          <a:bodyPr>
            <a:normAutofit/>
          </a:bodyPr>
          <a:lstStyle/>
          <a:p>
            <a:r>
              <a:rPr lang="en-US" sz="2400" dirty="0"/>
              <a:t>Tiny (&lt; 1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m) single-cell photosynthesizing bacteria</a:t>
            </a:r>
          </a:p>
          <a:p>
            <a:r>
              <a:rPr lang="en-US" sz="2400" dirty="0"/>
              <a:t>Prokaryotes</a:t>
            </a:r>
          </a:p>
          <a:p>
            <a:r>
              <a:rPr lang="en-US" sz="2400" dirty="0"/>
              <a:t>Take up nutrients efficiently at very low levels</a:t>
            </a:r>
            <a:endParaRPr lang="en-US" sz="2000" dirty="0"/>
          </a:p>
          <a:p>
            <a:r>
              <a:rPr lang="en-US" sz="2400" dirty="0"/>
              <a:t>Easily grazed and recycled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62333" y="3364421"/>
            <a:ext cx="1995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Synechococcus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879" y="4012139"/>
            <a:ext cx="3859111" cy="2122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1842" y="3354671"/>
            <a:ext cx="1919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Prochlorococcus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74" y="4012139"/>
            <a:ext cx="2523886" cy="211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0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Diazotrophs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Nitrogen fixing bacteria</a:t>
            </a:r>
          </a:p>
          <a:p>
            <a:r>
              <a:rPr lang="en-US" sz="2800" dirty="0"/>
              <a:t>Can utilize N</a:t>
            </a:r>
            <a:r>
              <a:rPr lang="en-US" sz="2800" baseline="-25000" dirty="0"/>
              <a:t>2</a:t>
            </a:r>
            <a:r>
              <a:rPr lang="en-US" sz="2800" dirty="0"/>
              <a:t> as a nitrogen source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453" y="3628319"/>
            <a:ext cx="2564896" cy="20903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9449" y="2940848"/>
            <a:ext cx="360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Trichodesmium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615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442"/>
          </a:xfrm>
        </p:spPr>
        <p:txBody>
          <a:bodyPr>
            <a:normAutofit fontScale="90000"/>
          </a:bodyPr>
          <a:lstStyle/>
          <a:p>
            <a:r>
              <a:rPr lang="en-US" dirty="0"/>
              <a:t>Diatom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947"/>
            <a:ext cx="8229600" cy="5047216"/>
          </a:xfrm>
        </p:spPr>
        <p:txBody>
          <a:bodyPr>
            <a:normAutofit/>
          </a:bodyPr>
          <a:lstStyle/>
          <a:p>
            <a:r>
              <a:rPr lang="en-US" sz="2400" dirty="0"/>
              <a:t>Large (2 to 200 </a:t>
            </a:r>
            <a:r>
              <a:rPr lang="en-US" sz="2400" dirty="0">
                <a:latin typeface="Symbol" charset="2"/>
                <a:cs typeface="Symbol" charset="2"/>
              </a:rPr>
              <a:t>m</a:t>
            </a:r>
            <a:r>
              <a:rPr lang="en-US" sz="2400" dirty="0"/>
              <a:t>m) photosynthetic eukaryotes</a:t>
            </a:r>
          </a:p>
          <a:p>
            <a:r>
              <a:rPr lang="en-US" sz="2400" dirty="0"/>
              <a:t>Can grow quickly and form blooms</a:t>
            </a:r>
          </a:p>
          <a:p>
            <a:r>
              <a:rPr lang="en-US" sz="2400" dirty="0"/>
              <a:t>Silica-based shells (</a:t>
            </a:r>
            <a:r>
              <a:rPr lang="en-US" sz="2400" dirty="0" err="1"/>
              <a:t>frustles</a:t>
            </a:r>
            <a:r>
              <a:rPr lang="en-US" sz="2400" dirty="0"/>
              <a:t>)</a:t>
            </a:r>
            <a:r>
              <a:rPr lang="en-US" sz="2000" dirty="0"/>
              <a:t> </a:t>
            </a:r>
            <a:r>
              <a:rPr lang="en-US" sz="2000" dirty="0">
                <a:sym typeface="Wingdings"/>
              </a:rPr>
              <a:t> </a:t>
            </a:r>
            <a:r>
              <a:rPr lang="en-US" sz="2400" dirty="0"/>
              <a:t>Sinkers</a:t>
            </a:r>
          </a:p>
          <a:p>
            <a:r>
              <a:rPr lang="en-US" sz="2400" dirty="0"/>
              <a:t>Abundant in upwelling regions (e.g. equator, southern ocean)</a:t>
            </a:r>
          </a:p>
        </p:txBody>
      </p:sp>
      <p:pic>
        <p:nvPicPr>
          <p:cNvPr id="8" name="Picture 7" descr="diat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55" y="3361983"/>
            <a:ext cx="4078268" cy="31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34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6898"/>
            <a:ext cx="8229600" cy="553796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Coccolithophorids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71" y="1441779"/>
            <a:ext cx="8229600" cy="4923089"/>
          </a:xfrm>
        </p:spPr>
        <p:txBody>
          <a:bodyPr>
            <a:normAutofit/>
          </a:bodyPr>
          <a:lstStyle/>
          <a:p>
            <a:r>
              <a:rPr lang="en-US" sz="2800" dirty="0"/>
              <a:t>Calcium carbonate shells</a:t>
            </a:r>
          </a:p>
          <a:p>
            <a:r>
              <a:rPr lang="en-US" sz="2800" dirty="0"/>
              <a:t>CaCO</a:t>
            </a:r>
            <a:r>
              <a:rPr lang="en-US" sz="2800" baseline="-25000" dirty="0"/>
              <a:t>3</a:t>
            </a:r>
            <a:r>
              <a:rPr lang="en-US" sz="2800" dirty="0"/>
              <a:t> cycling</a:t>
            </a:r>
          </a:p>
          <a:p>
            <a:r>
              <a:rPr lang="en-US" sz="2800" dirty="0"/>
              <a:t>Sinkers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8095" y="2770698"/>
            <a:ext cx="4237690" cy="292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92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0948"/>
            <a:ext cx="8229600" cy="799807"/>
          </a:xfrm>
        </p:spPr>
        <p:txBody>
          <a:bodyPr/>
          <a:lstStyle/>
          <a:p>
            <a:r>
              <a:rPr lang="en-US" dirty="0"/>
              <a:t>Flagellates</a:t>
            </a:r>
          </a:p>
        </p:txBody>
      </p:sp>
      <p:pic>
        <p:nvPicPr>
          <p:cNvPr id="4" name="Content Placeholder 3" descr="Screenshot 2014-09-30 23.42.2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604" b="-17604"/>
          <a:stretch>
            <a:fillRect/>
          </a:stretch>
        </p:blipFill>
        <p:spPr>
          <a:xfrm>
            <a:off x="1716733" y="2864462"/>
            <a:ext cx="5868734" cy="3408711"/>
          </a:xfrm>
        </p:spPr>
      </p:pic>
      <p:sp>
        <p:nvSpPr>
          <p:cNvPr id="5" name="TextBox 4"/>
          <p:cNvSpPr txBox="1"/>
          <p:nvPr/>
        </p:nvSpPr>
        <p:spPr>
          <a:xfrm>
            <a:off x="687501" y="1365394"/>
            <a:ext cx="820226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/>
              <a:t>Motile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err="1"/>
              <a:t>Mixotroph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/>
              <a:t>Can grow rapidly and bloom </a:t>
            </a:r>
            <a:r>
              <a:rPr lang="en-US" sz="2400" dirty="0">
                <a:sym typeface="Wingdings"/>
              </a:rPr>
              <a:t> HABs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5046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6203"/>
          </a:xfrm>
        </p:spPr>
        <p:txBody>
          <a:bodyPr>
            <a:normAutofit fontScale="90000"/>
          </a:bodyPr>
          <a:lstStyle/>
          <a:p>
            <a:r>
              <a:rPr lang="en-US" dirty="0"/>
              <a:t>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332"/>
            <a:ext cx="8229600" cy="5480678"/>
          </a:xfrm>
        </p:spPr>
        <p:txBody>
          <a:bodyPr>
            <a:normAutofit/>
          </a:bodyPr>
          <a:lstStyle/>
          <a:p>
            <a:r>
              <a:rPr lang="en-US" sz="2400" dirty="0"/>
              <a:t>Phytoplankton has chlorophyll pigment, light harvesting mechanism</a:t>
            </a:r>
          </a:p>
          <a:p>
            <a:pPr lvl="1"/>
            <a:r>
              <a:rPr lang="en-US" sz="2000" dirty="0"/>
              <a:t>Under low light condition, phytoplankton increase chlorophyll to capture more photons</a:t>
            </a:r>
          </a:p>
          <a:p>
            <a:pPr lvl="1"/>
            <a:r>
              <a:rPr lang="en-US" sz="2000" dirty="0"/>
              <a:t>Under high light condition, phytoplankton reduce chlorophyll</a:t>
            </a:r>
          </a:p>
          <a:p>
            <a:endParaRPr lang="en-US" sz="2400" dirty="0"/>
          </a:p>
        </p:txBody>
      </p:sp>
      <p:pic>
        <p:nvPicPr>
          <p:cNvPr id="4" name="Picture 3" descr="Screenshot 2014-10-06 06.25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294026"/>
            <a:ext cx="8272443" cy="280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17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6203"/>
          </a:xfrm>
        </p:spPr>
        <p:txBody>
          <a:bodyPr>
            <a:normAutofit fontScale="90000"/>
          </a:bodyPr>
          <a:lstStyle/>
          <a:p>
            <a:r>
              <a:rPr lang="en-US" dirty="0"/>
              <a:t>Variation of light with depth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332"/>
            <a:ext cx="8229600" cy="5480678"/>
          </a:xfrm>
        </p:spPr>
        <p:txBody>
          <a:bodyPr>
            <a:normAutofit/>
          </a:bodyPr>
          <a:lstStyle/>
          <a:p>
            <a:r>
              <a:rPr lang="en-US" sz="2400" dirty="0"/>
              <a:t>Seawater is an excellent absorber of light</a:t>
            </a:r>
          </a:p>
          <a:p>
            <a:pPr marL="457200" lvl="1" indent="0">
              <a:buNone/>
            </a:pPr>
            <a:r>
              <a:rPr lang="en-US" sz="2000" dirty="0"/>
              <a:t>How deep can the solar radiation reach? </a:t>
            </a:r>
          </a:p>
          <a:p>
            <a:pPr lvl="1"/>
            <a:r>
              <a:rPr lang="en-US" sz="2000" dirty="0"/>
              <a:t>Depends on the particle concentration in the seawater</a:t>
            </a:r>
          </a:p>
          <a:p>
            <a:pPr lvl="1"/>
            <a:r>
              <a:rPr lang="en-US" sz="2000" dirty="0"/>
              <a:t>Light intensity has an exponential decay with depth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Red light (longer wavelength) is more readily absorbed into the seawater</a:t>
            </a:r>
          </a:p>
          <a:p>
            <a:pPr lvl="1"/>
            <a:r>
              <a:rPr lang="en-US" sz="2000" dirty="0"/>
              <a:t>Blue light penetrates deeper and scattered by water molecule</a:t>
            </a:r>
          </a:p>
          <a:p>
            <a:pPr lvl="1"/>
            <a:r>
              <a:rPr lang="en-US" sz="2000" dirty="0"/>
              <a:t>For typical open ocean condition, </a:t>
            </a:r>
            <a:r>
              <a:rPr lang="en-US" sz="2000" dirty="0" err="1"/>
              <a:t>Z</a:t>
            </a:r>
            <a:r>
              <a:rPr lang="en-US" sz="2000" baseline="-25000" dirty="0" err="1">
                <a:latin typeface="Symbol"/>
              </a:rPr>
              <a:t>l</a:t>
            </a:r>
            <a:r>
              <a:rPr lang="en-US" sz="2000" dirty="0"/>
              <a:t> is about 20m for blue light, and is only a few meters for red light</a:t>
            </a:r>
          </a:p>
          <a:p>
            <a:pPr lvl="1"/>
            <a:r>
              <a:rPr lang="en-US" sz="2000" dirty="0"/>
              <a:t>The clearest water, N depleted water from the subtropical open ocean, has a deep dark blue color, almost black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18492"/>
              </p:ext>
            </p:extLst>
          </p:nvPr>
        </p:nvGraphicFramePr>
        <p:xfrm>
          <a:off x="1553175" y="2494339"/>
          <a:ext cx="1533807" cy="1034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3" name="Equation" r:id="rId3" imgW="546100" imgH="368300" progId="Equation.3">
                  <p:embed/>
                </p:oleObj>
              </mc:Choice>
              <mc:Fallback>
                <p:oleObj name="Equation" r:id="rId3" imgW="546100" imgH="368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3175" y="2494339"/>
                        <a:ext cx="1533807" cy="10344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9250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400"/>
            </a:lvl1pPr>
          </a:lstStyle>
          <a:p>
            <a:r>
              <a:t>Cooling and solidification of the early Earth</a:t>
            </a:r>
          </a:p>
        </p:txBody>
      </p:sp>
      <p:pic>
        <p:nvPicPr>
          <p:cNvPr id="154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641" y="2509242"/>
            <a:ext cx="5000625" cy="397371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5028203" y="4810297"/>
            <a:ext cx="3991571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3200"/>
            </a:pPr>
            <a:r>
              <a:rPr sz="2250"/>
              <a:t>Degassing of H</a:t>
            </a:r>
            <a:r>
              <a:rPr sz="1617"/>
              <a:t>2</a:t>
            </a:r>
            <a:r>
              <a:rPr sz="2250"/>
              <a:t>O leads to the formation of the proto ocean</a:t>
            </a:r>
          </a:p>
        </p:txBody>
      </p:sp>
      <p:sp>
        <p:nvSpPr>
          <p:cNvPr id="156" name="Shape 156"/>
          <p:cNvSpPr/>
          <p:nvPr/>
        </p:nvSpPr>
        <p:spPr>
          <a:xfrm>
            <a:off x="5101202" y="2568657"/>
            <a:ext cx="2763000" cy="46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600"/>
            </a:lvl1pPr>
          </a:lstStyle>
          <a:p>
            <a:r>
              <a:rPr sz="2531"/>
              <a:t>Primitive meteorites</a:t>
            </a:r>
          </a:p>
        </p:txBody>
      </p:sp>
    </p:spTree>
    <p:extLst>
      <p:ext uri="{BB962C8B-B14F-4D97-AF65-F5344CB8AC3E}">
        <p14:creationId xmlns:p14="http://schemas.microsoft.com/office/powerpoint/2010/main" val="3160293178"/>
      </p:ext>
    </p:extLst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3319"/>
          </a:xfrm>
        </p:spPr>
        <p:txBody>
          <a:bodyPr>
            <a:normAutofit fontScale="90000"/>
          </a:bodyPr>
          <a:lstStyle/>
          <a:p>
            <a:r>
              <a:rPr lang="en-US" dirty="0"/>
              <a:t>A typical vertical profiles</a:t>
            </a:r>
          </a:p>
        </p:txBody>
      </p:sp>
      <p:pic>
        <p:nvPicPr>
          <p:cNvPr id="5" name="Picture 4" descr="Screenshot 2014-10-06 06.41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51" y="1003659"/>
            <a:ext cx="5303488" cy="46687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1947" y="5672450"/>
            <a:ext cx="7951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Chla</a:t>
            </a:r>
            <a:r>
              <a:rPr lang="en-US" dirty="0"/>
              <a:t> = Chlorophyll-a, common pigment</a:t>
            </a:r>
          </a:p>
          <a:p>
            <a:r>
              <a:rPr lang="en-US" dirty="0"/>
              <a:t>POC = Particulate Organic Carbon ~ biomass + detritus in particle form</a:t>
            </a:r>
          </a:p>
        </p:txBody>
      </p:sp>
    </p:spTree>
    <p:extLst>
      <p:ext uri="{BB962C8B-B14F-4D97-AF65-F5344CB8AC3E}">
        <p14:creationId xmlns:p14="http://schemas.microsoft.com/office/powerpoint/2010/main" val="18330884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9180"/>
          </a:xfrm>
        </p:spPr>
        <p:txBody>
          <a:bodyPr>
            <a:normAutofit fontScale="90000"/>
          </a:bodyPr>
          <a:lstStyle/>
          <a:p>
            <a:r>
              <a:rPr lang="en-US" dirty="0"/>
              <a:t>Seasonal cycle of photosynthesis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2750"/>
            <a:ext cx="8229600" cy="4993413"/>
          </a:xfrm>
        </p:spPr>
        <p:txBody>
          <a:bodyPr/>
          <a:lstStyle/>
          <a:p>
            <a:r>
              <a:rPr lang="en-US" dirty="0"/>
              <a:t>North Atlantic bloom</a:t>
            </a:r>
          </a:p>
        </p:txBody>
      </p:sp>
      <p:pic>
        <p:nvPicPr>
          <p:cNvPr id="4" name="Picture 3" descr="Screenshot 2014-10-06 07.00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443" y="1897498"/>
            <a:ext cx="6860793" cy="422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45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051" y="297490"/>
            <a:ext cx="8786477" cy="594948"/>
          </a:xfrm>
        </p:spPr>
        <p:txBody>
          <a:bodyPr>
            <a:noAutofit/>
          </a:bodyPr>
          <a:lstStyle/>
          <a:p>
            <a:r>
              <a:rPr lang="en-US" sz="3200" dirty="0"/>
              <a:t>Sverdrup Hypothesis: A theory for spring bloom</a:t>
            </a:r>
          </a:p>
        </p:txBody>
      </p:sp>
      <p:pic>
        <p:nvPicPr>
          <p:cNvPr id="4" name="Picture 3" descr="Screenshot 2014-10-06 06.48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1" y="972562"/>
            <a:ext cx="6271850" cy="53705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3501" y="4949165"/>
            <a:ext cx="2986027" cy="120032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If MLD &lt; critical depth, the vertically integrated photosynthesis exceeds respiration in the mixed layer.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8920" y="1796381"/>
            <a:ext cx="3260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Plankton is vertically transported through the depth of the mixed layer</a:t>
            </a:r>
          </a:p>
        </p:txBody>
      </p:sp>
    </p:spTree>
    <p:extLst>
      <p:ext uri="{BB962C8B-B14F-4D97-AF65-F5344CB8AC3E}">
        <p14:creationId xmlns:p14="http://schemas.microsoft.com/office/powerpoint/2010/main" val="34564145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6772"/>
          </a:xfrm>
        </p:spPr>
        <p:txBody>
          <a:bodyPr>
            <a:normAutofit fontScale="90000"/>
          </a:bodyPr>
          <a:lstStyle/>
          <a:p>
            <a:r>
              <a:rPr lang="en-US" dirty="0"/>
              <a:t>Critical depth theory (Sverdrup theory)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7872"/>
            <a:ext cx="8229600" cy="4948292"/>
          </a:xfrm>
        </p:spPr>
        <p:txBody>
          <a:bodyPr>
            <a:normAutofit/>
          </a:bodyPr>
          <a:lstStyle/>
          <a:p>
            <a:r>
              <a:rPr lang="en-US" sz="2000" dirty="0"/>
              <a:t>Simple 2 layer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12" y="1810984"/>
            <a:ext cx="4083803" cy="4315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48353" y="5145437"/>
            <a:ext cx="391332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/>
              <a:t>Mixed layer depth (h)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8271" y="2286370"/>
            <a:ext cx="42310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Assume there is a strong turbulence so that phytoplankton is well mixed down to the mixed layer depth (h)</a:t>
            </a:r>
          </a:p>
          <a:p>
            <a:endParaRPr lang="en-US" dirty="0"/>
          </a:p>
          <a:p>
            <a:r>
              <a:rPr lang="en-US" dirty="0"/>
              <a:t>Light is only available above the euphotic depth (he). </a:t>
            </a:r>
          </a:p>
          <a:p>
            <a:endParaRPr lang="en-US" dirty="0"/>
          </a:p>
          <a:p>
            <a:r>
              <a:rPr lang="en-US" dirty="0"/>
              <a:t>Mortality (m) is constant throughout the mixed layer. </a:t>
            </a:r>
          </a:p>
          <a:p>
            <a:endParaRPr lang="en-US" dirty="0"/>
          </a:p>
          <a:p>
            <a:r>
              <a:rPr lang="en-US" dirty="0"/>
              <a:t>Then we have the critical depth (</a:t>
            </a:r>
            <a:r>
              <a:rPr lang="en-US" dirty="0" err="1"/>
              <a:t>hc</a:t>
            </a:r>
            <a:r>
              <a:rPr lang="en-US" dirty="0"/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437" y="5742247"/>
            <a:ext cx="2527300" cy="952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41813" y="5941498"/>
            <a:ext cx="238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Kida and Ito (2017)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761" y="1381885"/>
            <a:ext cx="2310651" cy="70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1352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6772"/>
          </a:xfrm>
        </p:spPr>
        <p:txBody>
          <a:bodyPr>
            <a:normAutofit fontScale="90000"/>
          </a:bodyPr>
          <a:lstStyle/>
          <a:p>
            <a:r>
              <a:rPr lang="en-US" dirty="0"/>
              <a:t>Critical turbulence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7872"/>
            <a:ext cx="8229600" cy="4948292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Observational data often show phytoplankton bloom before the mixed layer shoals.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Can phytoplankton bloom occur with a deep mixed layer?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09759" y="6126164"/>
            <a:ext cx="2386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Kida and Ito (2017)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321" y="3340106"/>
            <a:ext cx="4324472" cy="29707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52786" y="2970774"/>
            <a:ext cx="149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Weak mixing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11529" y="2999142"/>
            <a:ext cx="14953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 mixing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9047" y="3507959"/>
            <a:ext cx="248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Euphotic</a:t>
            </a:r>
          </a:p>
          <a:p>
            <a:r>
              <a:rPr lang="en-US" dirty="0"/>
              <a:t>layer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047" y="5895332"/>
            <a:ext cx="248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Mixed </a:t>
            </a:r>
          </a:p>
          <a:p>
            <a:r>
              <a:rPr lang="en-US" dirty="0"/>
              <a:t>layer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76814" y="3507959"/>
            <a:ext cx="24099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the mixed layer turbulence weakens, it is possible </a:t>
            </a:r>
            <a:r>
              <a:rPr lang="en-US"/>
              <a:t>for some </a:t>
            </a:r>
            <a:r>
              <a:rPr lang="en-US" dirty="0"/>
              <a:t>water parcel to remain in </a:t>
            </a:r>
            <a:r>
              <a:rPr lang="en-US"/>
              <a:t>the euphotic layer long enough to trigger a bloom</a:t>
            </a:r>
          </a:p>
        </p:txBody>
      </p:sp>
    </p:spTree>
    <p:extLst>
      <p:ext uri="{BB962C8B-B14F-4D97-AF65-F5344CB8AC3E}">
        <p14:creationId xmlns:p14="http://schemas.microsoft.com/office/powerpoint/2010/main" val="16185138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7615"/>
          </a:xfrm>
        </p:spPr>
        <p:txBody>
          <a:bodyPr>
            <a:normAutofit fontScale="90000"/>
          </a:bodyPr>
          <a:lstStyle/>
          <a:p>
            <a:r>
              <a:rPr lang="en-US" dirty="0"/>
              <a:t>Seasonality of the surface mixed layer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l="-32465" r="-32465"/>
          <a:stretch>
            <a:fillRect/>
          </a:stretch>
        </p:blipFill>
        <p:spPr>
          <a:xfrm>
            <a:off x="-378766" y="1017046"/>
            <a:ext cx="9858700" cy="5421905"/>
          </a:xfrm>
        </p:spPr>
      </p:pic>
      <p:sp>
        <p:nvSpPr>
          <p:cNvPr id="6" name="TextBox 5"/>
          <p:cNvSpPr txBox="1"/>
          <p:nvPr/>
        </p:nvSpPr>
        <p:spPr>
          <a:xfrm>
            <a:off x="221494" y="1255300"/>
            <a:ext cx="13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NH winter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5973" y="1215840"/>
            <a:ext cx="135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NH summer</a:t>
            </a:r>
          </a:p>
        </p:txBody>
      </p:sp>
    </p:spTree>
    <p:extLst>
      <p:ext uri="{BB962C8B-B14F-4D97-AF65-F5344CB8AC3E}">
        <p14:creationId xmlns:p14="http://schemas.microsoft.com/office/powerpoint/2010/main" val="26374449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2014-10-06 07.12.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36"/>
            <a:ext cx="9144000" cy="664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1589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31"/>
          </a:xfrm>
        </p:spPr>
        <p:txBody>
          <a:bodyPr/>
          <a:lstStyle/>
          <a:p>
            <a:r>
              <a:rPr lang="en-US" dirty="0"/>
              <a:t>Seasonal progression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25" y="960893"/>
            <a:ext cx="7623444" cy="5770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3B27D0-2500-534D-B97D-21FB2141F6B4}"/>
              </a:ext>
            </a:extLst>
          </p:cNvPr>
          <p:cNvSpPr txBox="1"/>
          <p:nvPr/>
        </p:nvSpPr>
        <p:spPr>
          <a:xfrm>
            <a:off x="2743200" y="1392874"/>
            <a:ext cx="1694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Light limitation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648493-62C1-0742-8AFD-E7514D2DF2EE}"/>
              </a:ext>
            </a:extLst>
          </p:cNvPr>
          <p:cNvSpPr txBox="1"/>
          <p:nvPr/>
        </p:nvSpPr>
        <p:spPr>
          <a:xfrm>
            <a:off x="6699504" y="1254375"/>
            <a:ext cx="1694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Nutrient limitation</a:t>
            </a:r>
          </a:p>
        </p:txBody>
      </p:sp>
    </p:spTree>
    <p:extLst>
      <p:ext uri="{BB962C8B-B14F-4D97-AF65-F5344CB8AC3E}">
        <p14:creationId xmlns:p14="http://schemas.microsoft.com/office/powerpoint/2010/main" val="19639359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7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scale distribution of nutrients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8908" y="1103181"/>
            <a:ext cx="8229600" cy="5323487"/>
          </a:xfrm>
        </p:spPr>
        <p:txBody>
          <a:bodyPr/>
          <a:lstStyle/>
          <a:p>
            <a:r>
              <a:rPr lang="en-US" dirty="0"/>
              <a:t>Vertical gradient</a:t>
            </a:r>
          </a:p>
          <a:p>
            <a:pPr lvl="1"/>
            <a:r>
              <a:rPr lang="en-US" dirty="0"/>
              <a:t>Surface water is generally depleted with nutrients (uptake)</a:t>
            </a:r>
          </a:p>
          <a:p>
            <a:pPr lvl="1"/>
            <a:r>
              <a:rPr lang="en-US" dirty="0"/>
              <a:t>Deep water is enriched in nutrients (</a:t>
            </a:r>
            <a:r>
              <a:rPr lang="en-US" dirty="0" err="1"/>
              <a:t>remineralization</a:t>
            </a:r>
            <a:r>
              <a:rPr lang="en-US" dirty="0"/>
              <a:t>/respiration)</a:t>
            </a:r>
          </a:p>
          <a:p>
            <a:r>
              <a:rPr lang="en-US" dirty="0"/>
              <a:t>Horizontal gradient</a:t>
            </a:r>
          </a:p>
          <a:p>
            <a:pPr lvl="1"/>
            <a:r>
              <a:rPr lang="en-US" dirty="0"/>
              <a:t>Relatively new deep water (e.g. NADW) contains less nutrient</a:t>
            </a:r>
          </a:p>
          <a:p>
            <a:pPr lvl="1"/>
            <a:r>
              <a:rPr lang="en-US" dirty="0"/>
              <a:t>Relatively old deep water (e.g. NPDW) contains high nutrient</a:t>
            </a:r>
          </a:p>
        </p:txBody>
      </p:sp>
    </p:spTree>
    <p:extLst>
      <p:ext uri="{BB962C8B-B14F-4D97-AF65-F5344CB8AC3E}">
        <p14:creationId xmlns:p14="http://schemas.microsoft.com/office/powerpoint/2010/main" val="1024924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513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Subpolar</a:t>
            </a:r>
            <a:r>
              <a:rPr lang="en-US" dirty="0"/>
              <a:t> productivity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3030"/>
            <a:ext cx="8229600" cy="4753133"/>
          </a:xfrm>
        </p:spPr>
        <p:txBody>
          <a:bodyPr/>
          <a:lstStyle/>
          <a:p>
            <a:r>
              <a:rPr lang="en-US" dirty="0">
                <a:sym typeface="Wingdings"/>
              </a:rPr>
              <a:t>Strong seasonality</a:t>
            </a:r>
          </a:p>
          <a:p>
            <a:pPr lvl="1"/>
            <a:r>
              <a:rPr lang="en-US" dirty="0">
                <a:sym typeface="Wingdings"/>
              </a:rPr>
              <a:t>Spring/summer blooms</a:t>
            </a:r>
          </a:p>
          <a:p>
            <a:r>
              <a:rPr lang="en-US" dirty="0">
                <a:sym typeface="Wingdings"/>
              </a:rPr>
              <a:t>Light limited</a:t>
            </a:r>
          </a:p>
          <a:p>
            <a:pPr lvl="1"/>
            <a:r>
              <a:rPr lang="en-US" dirty="0">
                <a:sym typeface="Wingdings"/>
              </a:rPr>
              <a:t>Upper ocean stratification regulates productivity</a:t>
            </a:r>
          </a:p>
          <a:p>
            <a:pPr lvl="2"/>
            <a:r>
              <a:rPr lang="en-US" dirty="0">
                <a:sym typeface="Wingdings"/>
              </a:rPr>
              <a:t>Spring/summer shoaling of the mixed layer</a:t>
            </a:r>
          </a:p>
          <a:p>
            <a:pPr lvl="2"/>
            <a:r>
              <a:rPr lang="en-US" dirty="0">
                <a:sym typeface="Wingdings"/>
              </a:rPr>
              <a:t>Wind-induced mixing (prefers weak wind)</a:t>
            </a:r>
          </a:p>
          <a:p>
            <a:pPr marL="914400" lvl="2" indent="0">
              <a:buNone/>
            </a:pPr>
            <a:endParaRPr lang="en-US" dirty="0">
              <a:sym typeface="Wingdings"/>
            </a:endParaRP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66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96440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400"/>
            </a:lvl1pPr>
          </a:lstStyle>
          <a:p>
            <a:r>
              <a:t>Early life</a:t>
            </a:r>
          </a:p>
        </p:txBody>
      </p:sp>
      <p:sp>
        <p:nvSpPr>
          <p:cNvPr id="162" name="Shape 162"/>
          <p:cNvSpPr>
            <a:spLocks noGrp="1"/>
          </p:cNvSpPr>
          <p:nvPr>
            <p:ph type="body" sz="half" idx="1"/>
          </p:nvPr>
        </p:nvSpPr>
        <p:spPr>
          <a:xfrm>
            <a:off x="4670226" y="1946672"/>
            <a:ext cx="4036219" cy="4018359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880181" indent="-344418">
              <a:defRPr sz="3600"/>
            </a:pPr>
            <a:r>
              <a:rPr dirty="0"/>
              <a:t>0.5 Ga: Cambrian explosion</a:t>
            </a:r>
          </a:p>
          <a:p>
            <a:pPr marL="880181" indent="-344418">
              <a:defRPr sz="3600"/>
            </a:pPr>
            <a:endParaRPr dirty="0"/>
          </a:p>
          <a:p>
            <a:pPr marL="880181" indent="-344418">
              <a:defRPr sz="3600"/>
            </a:pPr>
            <a:r>
              <a:rPr dirty="0"/>
              <a:t>2.5 Ga: Atmospheric oxygen starts to rise</a:t>
            </a:r>
          </a:p>
          <a:p>
            <a:pPr marL="880181" indent="-344418">
              <a:defRPr sz="3600"/>
            </a:pPr>
            <a:r>
              <a:rPr dirty="0"/>
              <a:t>3.4-3.8 Ga: Evidences of the earliest life </a:t>
            </a:r>
          </a:p>
        </p:txBody>
      </p:sp>
      <p:pic>
        <p:nvPicPr>
          <p:cNvPr id="163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3641" y="1401961"/>
            <a:ext cx="4036219" cy="48220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4777513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5135"/>
          </a:xfrm>
        </p:spPr>
        <p:txBody>
          <a:bodyPr>
            <a:normAutofit fontScale="90000"/>
          </a:bodyPr>
          <a:lstStyle/>
          <a:p>
            <a:r>
              <a:rPr lang="en-US" dirty="0"/>
              <a:t>Subtropical productivity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3030"/>
            <a:ext cx="8229600" cy="4753133"/>
          </a:xfrm>
        </p:spPr>
        <p:txBody>
          <a:bodyPr/>
          <a:lstStyle/>
          <a:p>
            <a:r>
              <a:rPr lang="en-US" dirty="0">
                <a:sym typeface="Wingdings"/>
              </a:rPr>
              <a:t>Relatively weak seasonality</a:t>
            </a:r>
          </a:p>
          <a:p>
            <a:r>
              <a:rPr lang="en-US" dirty="0">
                <a:sym typeface="Wingdings"/>
              </a:rPr>
              <a:t>Macro-nutrient (N,P) limited</a:t>
            </a:r>
          </a:p>
          <a:p>
            <a:pPr lvl="1"/>
            <a:r>
              <a:rPr lang="en-US" dirty="0">
                <a:sym typeface="Wingdings"/>
              </a:rPr>
              <a:t>Upwelling supply of nutrient regulates productivity</a:t>
            </a:r>
          </a:p>
          <a:p>
            <a:pPr lvl="2"/>
            <a:r>
              <a:rPr lang="en-US" dirty="0">
                <a:sym typeface="Wingdings"/>
              </a:rPr>
              <a:t>Winter-time deepening of mixed layer</a:t>
            </a:r>
          </a:p>
          <a:p>
            <a:pPr lvl="2"/>
            <a:r>
              <a:rPr lang="en-US" dirty="0">
                <a:sym typeface="Wingdings"/>
              </a:rPr>
              <a:t>Wind-induced mixing (tropical storm, episodic wind events </a:t>
            </a:r>
            <a:r>
              <a:rPr lang="en-US" dirty="0" err="1">
                <a:sym typeface="Wingdings"/>
              </a:rPr>
              <a:t>etc</a:t>
            </a:r>
            <a:r>
              <a:rPr lang="en-US" dirty="0">
                <a:sym typeface="Wingdings"/>
              </a:rPr>
              <a:t>)</a:t>
            </a:r>
          </a:p>
          <a:p>
            <a:pPr lvl="2"/>
            <a:r>
              <a:rPr lang="en-US" dirty="0">
                <a:sym typeface="Wingdings"/>
              </a:rPr>
              <a:t>Ocean eddies induce episodic upwelling events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39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4732"/>
            <a:ext cx="8229600" cy="434761"/>
          </a:xfrm>
        </p:spPr>
        <p:txBody>
          <a:bodyPr>
            <a:normAutofit fontScale="90000"/>
          </a:bodyPr>
          <a:lstStyle/>
          <a:p>
            <a:r>
              <a:rPr lang="en-US" dirty="0"/>
              <a:t>Subtropical </a:t>
            </a:r>
            <a:r>
              <a:rPr lang="en-US" dirty="0" err="1"/>
              <a:t>vs</a:t>
            </a:r>
            <a:r>
              <a:rPr lang="en-US" dirty="0"/>
              <a:t> </a:t>
            </a:r>
            <a:r>
              <a:rPr lang="en-US" dirty="0" err="1"/>
              <a:t>subpolar</a:t>
            </a:r>
            <a:r>
              <a:rPr lang="en-US" dirty="0"/>
              <a:t> productivity</a:t>
            </a:r>
          </a:p>
        </p:txBody>
      </p:sp>
      <p:pic>
        <p:nvPicPr>
          <p:cNvPr id="4" name="Picture 3" descr="Screenshot 2014-10-06 07.06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04" y="1109865"/>
            <a:ext cx="6950300" cy="538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3693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GPP, NPP and NCP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GPP (</a:t>
            </a:r>
            <a:r>
              <a:rPr lang="en-US" dirty="0">
                <a:solidFill>
                  <a:srgbClr val="FF0000"/>
                </a:solidFill>
              </a:rPr>
              <a:t>Gross Primary Production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Total amount of photosynthesis</a:t>
            </a:r>
          </a:p>
          <a:p>
            <a:r>
              <a:rPr lang="en-US" dirty="0"/>
              <a:t>NPP (</a:t>
            </a:r>
            <a:r>
              <a:rPr lang="en-US" dirty="0">
                <a:solidFill>
                  <a:srgbClr val="FF0000"/>
                </a:solidFill>
              </a:rPr>
              <a:t>Net Primary Production</a:t>
            </a:r>
            <a:r>
              <a:rPr lang="en-US" dirty="0"/>
              <a:t>) = GPP – Ra</a:t>
            </a:r>
          </a:p>
          <a:p>
            <a:pPr lvl="1"/>
            <a:r>
              <a:rPr lang="en-US" dirty="0"/>
              <a:t>Ra is the autotrophic respiration</a:t>
            </a:r>
          </a:p>
          <a:p>
            <a:pPr lvl="1"/>
            <a:r>
              <a:rPr lang="en-US" dirty="0"/>
              <a:t>Subtract plant respiration</a:t>
            </a:r>
          </a:p>
          <a:p>
            <a:r>
              <a:rPr lang="en-US" dirty="0"/>
              <a:t>NCP (</a:t>
            </a:r>
            <a:r>
              <a:rPr lang="en-US" dirty="0">
                <a:solidFill>
                  <a:srgbClr val="FF0000"/>
                </a:solidFill>
              </a:rPr>
              <a:t>Net Community </a:t>
            </a:r>
            <a:r>
              <a:rPr lang="en-US" dirty="0" err="1">
                <a:solidFill>
                  <a:srgbClr val="FF0000"/>
                </a:solidFill>
              </a:rPr>
              <a:t>Productin</a:t>
            </a:r>
            <a:r>
              <a:rPr lang="en-US" dirty="0"/>
              <a:t>) = NPP – Rh</a:t>
            </a:r>
          </a:p>
          <a:p>
            <a:pPr lvl="1"/>
            <a:r>
              <a:rPr lang="en-US" dirty="0"/>
              <a:t>Rh is the heterotrophic respiration</a:t>
            </a:r>
          </a:p>
          <a:p>
            <a:pPr lvl="1"/>
            <a:r>
              <a:rPr lang="en-US" dirty="0"/>
              <a:t>This is the total amount of biological C fixation</a:t>
            </a:r>
          </a:p>
        </p:txBody>
      </p:sp>
    </p:spTree>
    <p:extLst>
      <p:ext uri="{BB962C8B-B14F-4D97-AF65-F5344CB8AC3E}">
        <p14:creationId xmlns:p14="http://schemas.microsoft.com/office/powerpoint/2010/main" val="6207800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GPP, NPP and NCP</a:t>
            </a:r>
          </a:p>
        </p:txBody>
      </p:sp>
      <p:pic>
        <p:nvPicPr>
          <p:cNvPr id="4" name="Picture 3" descr="Screenshot 2014-10-06 07.2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88" y="1528597"/>
            <a:ext cx="5054951" cy="46993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19495" y="5325964"/>
            <a:ext cx="2945469" cy="369332"/>
          </a:xfrm>
          <a:prstGeom prst="rect">
            <a:avLst/>
          </a:prstGeom>
          <a:solidFill>
            <a:srgbClr val="C0504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NCP ~ biological C fixation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5033" y="5369522"/>
            <a:ext cx="2220999" cy="369332"/>
          </a:xfrm>
          <a:prstGeom prst="rect">
            <a:avLst/>
          </a:prstGeom>
          <a:solidFill>
            <a:srgbClr val="3366F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Upwelling of nutrient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78666" y="3139321"/>
            <a:ext cx="66677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NPP</a:t>
            </a:r>
          </a:p>
        </p:txBody>
      </p:sp>
    </p:spTree>
    <p:extLst>
      <p:ext uri="{BB962C8B-B14F-4D97-AF65-F5344CB8AC3E}">
        <p14:creationId xmlns:p14="http://schemas.microsoft.com/office/powerpoint/2010/main" val="3815745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826"/>
            <a:ext cx="8229600" cy="606390"/>
          </a:xfrm>
        </p:spPr>
        <p:txBody>
          <a:bodyPr>
            <a:normAutofit fontScale="90000"/>
          </a:bodyPr>
          <a:lstStyle/>
          <a:p>
            <a:r>
              <a:rPr lang="en-US" dirty="0"/>
              <a:t>Observing ocean productivity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10332"/>
            <a:ext cx="8229600" cy="4615831"/>
          </a:xfrm>
        </p:spPr>
        <p:txBody>
          <a:bodyPr/>
          <a:lstStyle/>
          <a:p>
            <a:r>
              <a:rPr lang="en-US" dirty="0"/>
              <a:t>Ship-based, in-situ measurements</a:t>
            </a:r>
          </a:p>
          <a:p>
            <a:pPr lvl="1"/>
            <a:r>
              <a:rPr lang="en-US" dirty="0"/>
              <a:t>Carbon-14 (</a:t>
            </a:r>
            <a:r>
              <a:rPr lang="en-US" baseline="30000" dirty="0"/>
              <a:t>14</a:t>
            </a:r>
            <a:r>
              <a:rPr lang="en-US" dirty="0"/>
              <a:t>C) incubation</a:t>
            </a:r>
          </a:p>
          <a:p>
            <a:pPr lvl="1"/>
            <a:r>
              <a:rPr lang="en-US" dirty="0"/>
              <a:t>Nutrient mass balance</a:t>
            </a:r>
          </a:p>
          <a:p>
            <a:pPr lvl="1"/>
            <a:r>
              <a:rPr lang="en-US" dirty="0"/>
              <a:t>Oxygen mass balance</a:t>
            </a:r>
          </a:p>
          <a:p>
            <a:r>
              <a:rPr lang="en-US" dirty="0"/>
              <a:t>Satellite ocean color data</a:t>
            </a:r>
          </a:p>
          <a:p>
            <a:r>
              <a:rPr lang="en-US" dirty="0"/>
              <a:t>Marine particles</a:t>
            </a:r>
          </a:p>
        </p:txBody>
      </p:sp>
    </p:spTree>
    <p:extLst>
      <p:ext uri="{BB962C8B-B14F-4D97-AF65-F5344CB8AC3E}">
        <p14:creationId xmlns:p14="http://schemas.microsoft.com/office/powerpoint/2010/main" val="36990730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33" y="274638"/>
            <a:ext cx="8786477" cy="663599"/>
          </a:xfrm>
        </p:spPr>
        <p:txBody>
          <a:bodyPr>
            <a:normAutofit/>
          </a:bodyPr>
          <a:lstStyle/>
          <a:p>
            <a:r>
              <a:rPr lang="en-US" sz="2800" dirty="0"/>
              <a:t>Ship-based, in-situ measurement of biological productivity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1100"/>
            <a:ext cx="8229600" cy="4331369"/>
          </a:xfrm>
        </p:spPr>
        <p:txBody>
          <a:bodyPr>
            <a:normAutofit/>
          </a:bodyPr>
          <a:lstStyle/>
          <a:p>
            <a:r>
              <a:rPr lang="en-US" sz="2800" dirty="0"/>
              <a:t>C-14 incubation experiment</a:t>
            </a:r>
            <a:endParaRPr lang="en-US" sz="2400" dirty="0"/>
          </a:p>
          <a:p>
            <a:pPr lvl="1"/>
            <a:r>
              <a:rPr lang="en-US" sz="2400" dirty="0" err="1"/>
              <a:t>Steeman</a:t>
            </a:r>
            <a:r>
              <a:rPr lang="en-US" sz="2400" dirty="0"/>
              <a:t>-Nielsen (1952)</a:t>
            </a:r>
          </a:p>
          <a:p>
            <a:pPr lvl="1"/>
            <a:r>
              <a:rPr lang="en-US" sz="2400" dirty="0"/>
              <a:t>Most of C atom has the atomic mass of 12</a:t>
            </a:r>
          </a:p>
          <a:p>
            <a:pPr lvl="1"/>
            <a:r>
              <a:rPr lang="en-US" sz="2400" dirty="0"/>
              <a:t>C-14 is radioactive </a:t>
            </a:r>
            <a:r>
              <a:rPr lang="en-US" sz="2400" dirty="0">
                <a:sym typeface="Wingdings"/>
              </a:rPr>
              <a:t> a marker to track the flow of C</a:t>
            </a:r>
            <a:endParaRPr lang="en-US" sz="2400" dirty="0"/>
          </a:p>
          <a:p>
            <a:pPr lvl="1"/>
            <a:r>
              <a:rPr lang="en-US" sz="2400" dirty="0"/>
              <a:t>Add radiocarbon to the bottle containing water sample</a:t>
            </a:r>
          </a:p>
          <a:p>
            <a:pPr lvl="1"/>
            <a:r>
              <a:rPr lang="en-US" sz="2400" dirty="0"/>
              <a:t>During photosynthesis, carbon is assimilated into the organic matter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308509"/>
              </p:ext>
            </p:extLst>
          </p:nvPr>
        </p:nvGraphicFramePr>
        <p:xfrm>
          <a:off x="1263650" y="4685681"/>
          <a:ext cx="666591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Equation" r:id="rId3" imgW="3238500" imgH="469900" progId="Equation.3">
                  <p:embed/>
                </p:oleObj>
              </mc:Choice>
              <mc:Fallback>
                <p:oleObj name="Equation" r:id="rId3" imgW="3238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63650" y="4685681"/>
                        <a:ext cx="6665913" cy="96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67386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933" y="274638"/>
            <a:ext cx="8786477" cy="663599"/>
          </a:xfrm>
        </p:spPr>
        <p:txBody>
          <a:bodyPr>
            <a:normAutofit/>
          </a:bodyPr>
          <a:lstStyle/>
          <a:p>
            <a:r>
              <a:rPr lang="en-US" sz="2800" dirty="0"/>
              <a:t>Ship-based, in-situ measurement of biological productivity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2355"/>
            <a:ext cx="8229600" cy="5143584"/>
          </a:xfrm>
        </p:spPr>
        <p:txBody>
          <a:bodyPr>
            <a:normAutofit/>
          </a:bodyPr>
          <a:lstStyle/>
          <a:p>
            <a:r>
              <a:rPr lang="en-US" sz="2800" dirty="0"/>
              <a:t>Is C-14 measuring gross or net primary productivity?</a:t>
            </a:r>
          </a:p>
          <a:p>
            <a:pPr lvl="1"/>
            <a:r>
              <a:rPr lang="en-US" sz="2400" dirty="0"/>
              <a:t>Strong photosynthesis during day</a:t>
            </a:r>
          </a:p>
          <a:p>
            <a:pPr lvl="1"/>
            <a:r>
              <a:rPr lang="en-US" sz="2400" dirty="0"/>
              <a:t>Weak photosynthesis / respiration at night					</a:t>
            </a:r>
            <a:r>
              <a:rPr lang="en-US" sz="2400" dirty="0">
                <a:sym typeface="Wingdings"/>
              </a:rPr>
              <a:t></a:t>
            </a:r>
            <a:r>
              <a:rPr lang="en-US" sz="2400" dirty="0"/>
              <a:t> 12 hour incubation under light 							</a:t>
            </a:r>
            <a:r>
              <a:rPr lang="en-US" sz="2400" dirty="0">
                <a:sym typeface="Wingdings"/>
              </a:rPr>
              <a:t> 12 hour incubation in dark</a:t>
            </a:r>
          </a:p>
          <a:p>
            <a:pPr lvl="1"/>
            <a:endParaRPr lang="en-US" sz="2400" dirty="0">
              <a:sym typeface="Wingdings"/>
            </a:endParaRPr>
          </a:p>
          <a:p>
            <a:pPr lvl="1"/>
            <a:r>
              <a:rPr lang="en-US" sz="2400" dirty="0">
                <a:sym typeface="Wingdings"/>
              </a:rPr>
              <a:t>Total 24 hours (</a:t>
            </a:r>
            <a:r>
              <a:rPr lang="en-US" sz="2400" dirty="0" err="1">
                <a:sym typeface="Wingdings"/>
              </a:rPr>
              <a:t>light+dark</a:t>
            </a:r>
            <a:r>
              <a:rPr lang="en-US" sz="2400" dirty="0">
                <a:sym typeface="Wingdings"/>
              </a:rPr>
              <a:t>) C-14 incubation ~ NPP per day</a:t>
            </a:r>
          </a:p>
          <a:p>
            <a:pPr lvl="1"/>
            <a:endParaRPr lang="en-US" sz="2400" dirty="0">
              <a:sym typeface="Wingdings"/>
            </a:endParaRPr>
          </a:p>
          <a:p>
            <a:pPr lvl="1"/>
            <a:r>
              <a:rPr lang="en-US" sz="2400" dirty="0">
                <a:sym typeface="Wingdings"/>
              </a:rPr>
              <a:t>Remember NPP = GPP – Ra</a:t>
            </a:r>
          </a:p>
          <a:p>
            <a:pPr lvl="1"/>
            <a:r>
              <a:rPr lang="en-US" sz="2400" dirty="0">
                <a:sym typeface="Wingdings"/>
              </a:rPr>
              <a:t>Ra (autotrophic respiration = phytoplankton respiration)</a:t>
            </a:r>
          </a:p>
        </p:txBody>
      </p:sp>
    </p:spTree>
    <p:extLst>
      <p:ext uri="{BB962C8B-B14F-4D97-AF65-F5344CB8AC3E}">
        <p14:creationId xmlns:p14="http://schemas.microsoft.com/office/powerpoint/2010/main" val="5280443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HW: calculating NPP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688" y="1817177"/>
            <a:ext cx="8121112" cy="4525963"/>
          </a:xfrm>
        </p:spPr>
        <p:txBody>
          <a:bodyPr>
            <a:normAutofit/>
          </a:bodyPr>
          <a:lstStyle/>
          <a:p>
            <a:r>
              <a:rPr lang="en-US" sz="2800" dirty="0"/>
              <a:t>NPP (</a:t>
            </a:r>
            <a:r>
              <a:rPr lang="en-US" sz="2800" dirty="0" err="1"/>
              <a:t>mgC</a:t>
            </a:r>
            <a:r>
              <a:rPr lang="en-US" sz="2800" dirty="0"/>
              <a:t>/m</a:t>
            </a:r>
            <a:r>
              <a:rPr lang="en-US" sz="2800" baseline="30000" dirty="0"/>
              <a:t>3</a:t>
            </a:r>
            <a:r>
              <a:rPr lang="en-US" sz="2800" dirty="0"/>
              <a:t>) can be measured at each standard depths (5m, 25m, 45m, 75m, 100m, 125m, 150m, 175m). </a:t>
            </a:r>
          </a:p>
          <a:p>
            <a:r>
              <a:rPr lang="en-US" sz="2800" dirty="0"/>
              <a:t>We want to know the vertically integrated NPP per unit area for the water column (</a:t>
            </a:r>
            <a:r>
              <a:rPr lang="en-US" sz="2800" dirty="0" err="1"/>
              <a:t>gC</a:t>
            </a:r>
            <a:r>
              <a:rPr lang="en-US" sz="2800" dirty="0"/>
              <a:t>/m</a:t>
            </a:r>
            <a:r>
              <a:rPr lang="en-US" sz="2800" baseline="30000" dirty="0"/>
              <a:t>2</a:t>
            </a:r>
            <a:r>
              <a:rPr lang="en-US" sz="2800" dirty="0"/>
              <a:t>/day).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427" y="4306234"/>
            <a:ext cx="7919634" cy="144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442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73"/>
            <a:ext cx="8229600" cy="400435"/>
          </a:xfrm>
        </p:spPr>
        <p:txBody>
          <a:bodyPr>
            <a:noAutofit/>
          </a:bodyPr>
          <a:lstStyle/>
          <a:p>
            <a:r>
              <a:rPr lang="en-US" sz="3600" dirty="0"/>
              <a:t>Measuring chlorophyll from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1215"/>
            <a:ext cx="8229600" cy="5606540"/>
          </a:xfrm>
        </p:spPr>
        <p:txBody>
          <a:bodyPr>
            <a:normAutofit/>
          </a:bodyPr>
          <a:lstStyle/>
          <a:p>
            <a:r>
              <a:rPr lang="en-US" sz="2800" dirty="0"/>
              <a:t>Remote sensing reflectance (</a:t>
            </a:r>
            <a:r>
              <a:rPr lang="en-US" sz="2800" dirty="0">
                <a:latin typeface="Symbol" charset="2"/>
                <a:cs typeface="Symbol" charset="2"/>
              </a:rPr>
              <a:t>l</a:t>
            </a:r>
            <a:r>
              <a:rPr lang="en-US" sz="2800" dirty="0"/>
              <a:t>) = the ratio between reflected and incident solar radiation </a:t>
            </a:r>
            <a:r>
              <a:rPr lang="en-US" sz="2000" dirty="0"/>
              <a:t>(normalized for solar angle, sun-earth distance, and atmospheric absorption)</a:t>
            </a:r>
          </a:p>
          <a:p>
            <a:r>
              <a:rPr lang="en-US" sz="2800" dirty="0" err="1"/>
              <a:t>SeaWiFS</a:t>
            </a:r>
            <a:r>
              <a:rPr lang="en-US" sz="2800" dirty="0"/>
              <a:t> sensors </a:t>
            </a:r>
            <a:r>
              <a:rPr lang="en-US" sz="2000" dirty="0"/>
              <a:t>(412, 443, 490, 510, 555, 670, 765, 865nm wave lengths)</a:t>
            </a:r>
          </a:p>
          <a:p>
            <a:pPr lvl="1"/>
            <a:r>
              <a:rPr lang="en-US" sz="2400" dirty="0"/>
              <a:t>Standard algorithm for </a:t>
            </a:r>
            <a:r>
              <a:rPr lang="en-US" sz="2400" dirty="0" err="1"/>
              <a:t>SeaWiFS</a:t>
            </a:r>
            <a:r>
              <a:rPr lang="en-US" sz="2400" dirty="0"/>
              <a:t> is chl_oc4</a:t>
            </a:r>
          </a:p>
        </p:txBody>
      </p:sp>
      <p:pic>
        <p:nvPicPr>
          <p:cNvPr id="6" name="Picture 5" descr="Screenshot 2014-10-14 15.40.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353" y="3587058"/>
            <a:ext cx="3666447" cy="3270941"/>
          </a:xfrm>
          <a:prstGeom prst="rect">
            <a:avLst/>
          </a:prstGeom>
        </p:spPr>
      </p:pic>
      <p:pic>
        <p:nvPicPr>
          <p:cNvPr id="8" name="Picture 7" descr="Screenshot 2014-10-14 15.39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18" y="3790890"/>
            <a:ext cx="4492235" cy="9803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3647" y="5606539"/>
            <a:ext cx="3580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O’Reilly et al., (2000)</a:t>
            </a:r>
          </a:p>
        </p:txBody>
      </p:sp>
      <p:pic>
        <p:nvPicPr>
          <p:cNvPr id="10" name="Picture 9" descr="Screenshot 2014-10-14 15.39.1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81" y="4935678"/>
            <a:ext cx="27940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682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5955"/>
            <a:ext cx="8229600" cy="400435"/>
          </a:xfrm>
        </p:spPr>
        <p:txBody>
          <a:bodyPr>
            <a:noAutofit/>
          </a:bodyPr>
          <a:lstStyle/>
          <a:p>
            <a:r>
              <a:rPr lang="en-US" sz="3600" dirty="0"/>
              <a:t>From chlorophyll to NPP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493"/>
            <a:ext cx="8229600" cy="5675192"/>
          </a:xfrm>
        </p:spPr>
        <p:txBody>
          <a:bodyPr>
            <a:normAutofit/>
          </a:bodyPr>
          <a:lstStyle/>
          <a:p>
            <a:r>
              <a:rPr lang="en-US" sz="2800" dirty="0"/>
              <a:t>Chlorophyll-based satellite estimate </a:t>
            </a:r>
            <a:r>
              <a:rPr lang="en-US" sz="2000" dirty="0"/>
              <a:t>(</a:t>
            </a:r>
            <a:r>
              <a:rPr lang="en-US" sz="2000" dirty="0" err="1"/>
              <a:t>Behrenfeld</a:t>
            </a:r>
            <a:r>
              <a:rPr lang="en-US" sz="2000" dirty="0"/>
              <a:t> and </a:t>
            </a:r>
            <a:r>
              <a:rPr lang="en-US" sz="2000" dirty="0" err="1"/>
              <a:t>Falkowski</a:t>
            </a:r>
            <a:r>
              <a:rPr lang="en-US" sz="2000" dirty="0"/>
              <a:t> 1997)</a:t>
            </a:r>
          </a:p>
          <a:p>
            <a:pPr lvl="1"/>
            <a:r>
              <a:rPr lang="en-US" sz="2400" dirty="0" err="1"/>
              <a:t>Photosynthsis</a:t>
            </a:r>
            <a:r>
              <a:rPr lang="en-US" sz="2400" dirty="0"/>
              <a:t> = function of chlorophyll, available light and SST</a:t>
            </a:r>
          </a:p>
          <a:p>
            <a:pPr lvl="1"/>
            <a:r>
              <a:rPr lang="en-US" sz="2400" dirty="0" err="1"/>
              <a:t>Chl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</a:t>
            </a:r>
            <a:r>
              <a:rPr lang="en-US" sz="2400" dirty="0"/>
              <a:t> a proxy for biomass</a:t>
            </a:r>
          </a:p>
          <a:p>
            <a:pPr lvl="1"/>
            <a:r>
              <a:rPr lang="en-US" sz="2400" dirty="0"/>
              <a:t>SST </a:t>
            </a:r>
            <a:r>
              <a:rPr lang="en-US" sz="2400" dirty="0">
                <a:sym typeface="Wingdings"/>
              </a:rPr>
              <a:t> a factor controlling the</a:t>
            </a:r>
            <a:r>
              <a:rPr lang="en-US" sz="2400" dirty="0"/>
              <a:t> growth rate</a:t>
            </a:r>
          </a:p>
        </p:txBody>
      </p:sp>
      <p:pic>
        <p:nvPicPr>
          <p:cNvPr id="4" name="Picture 3" descr="Screenshot 2014-10-14 22.09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6" y="3336038"/>
            <a:ext cx="6944520" cy="331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61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892969" y="285750"/>
            <a:ext cx="7358063" cy="97333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400"/>
            </a:lvl1pPr>
          </a:lstStyle>
          <a:p>
            <a:r>
              <a:rPr dirty="0"/>
              <a:t>The Archean Earth 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xfrm>
            <a:off x="892969" y="1491258"/>
            <a:ext cx="7358063" cy="458985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880181" indent="-344418">
              <a:defRPr sz="3600"/>
            </a:pPr>
            <a:r>
              <a:rPr dirty="0"/>
              <a:t>4 to 2.5 Ga</a:t>
            </a:r>
          </a:p>
          <a:p>
            <a:pPr marL="880181" indent="-344418">
              <a:defRPr sz="3600"/>
            </a:pPr>
            <a:r>
              <a:rPr dirty="0"/>
              <a:t>Very low atmospheric oxygen content</a:t>
            </a:r>
          </a:p>
          <a:p>
            <a:pPr marL="1154440" lvl="1" indent="-306149">
              <a:defRPr sz="3200"/>
            </a:pPr>
            <a:r>
              <a:rPr dirty="0"/>
              <a:t>No ozone layer</a:t>
            </a:r>
          </a:p>
          <a:p>
            <a:pPr marL="1154440" lvl="1" indent="-306149">
              <a:defRPr sz="3200"/>
            </a:pPr>
            <a:r>
              <a:rPr dirty="0"/>
              <a:t>UV radiation reaching the surface</a:t>
            </a:r>
          </a:p>
          <a:p>
            <a:pPr marL="1466968" lvl="2" indent="-306149">
              <a:defRPr sz="3200"/>
            </a:pPr>
            <a:r>
              <a:rPr dirty="0"/>
              <a:t>Early life was likely anaerobic and underwater</a:t>
            </a:r>
          </a:p>
          <a:p>
            <a:pPr marL="880181" indent="-344418">
              <a:defRPr sz="3600"/>
            </a:pPr>
            <a:r>
              <a:rPr dirty="0"/>
              <a:t>CO</a:t>
            </a:r>
            <a:r>
              <a:rPr sz="1687" dirty="0"/>
              <a:t>2</a:t>
            </a:r>
            <a:r>
              <a:rPr dirty="0"/>
              <a:t> and CH</a:t>
            </a:r>
            <a:r>
              <a:rPr sz="1687" dirty="0"/>
              <a:t>4</a:t>
            </a:r>
            <a:r>
              <a:rPr dirty="0"/>
              <a:t> rich atmosphere</a:t>
            </a:r>
          </a:p>
          <a:p>
            <a:pPr marL="1154440" lvl="1" indent="-306149">
              <a:defRPr sz="3600"/>
            </a:pPr>
            <a:r>
              <a:rPr sz="3400" dirty="0"/>
              <a:t>Super greenhouse effect</a:t>
            </a:r>
          </a:p>
          <a:p>
            <a:pPr marL="1154440" lvl="1" indent="-306149">
              <a:defRPr sz="3600"/>
            </a:pPr>
            <a:r>
              <a:rPr sz="3400" dirty="0"/>
              <a:t>Despite the faint young sun, the surface of the Earth was likely warmer than today</a:t>
            </a:r>
          </a:p>
        </p:txBody>
      </p:sp>
    </p:spTree>
    <p:extLst>
      <p:ext uri="{BB962C8B-B14F-4D97-AF65-F5344CB8AC3E}">
        <p14:creationId xmlns:p14="http://schemas.microsoft.com/office/powerpoint/2010/main" val="766519150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842"/>
            <a:ext cx="8229600" cy="610472"/>
          </a:xfrm>
        </p:spPr>
        <p:txBody>
          <a:bodyPr>
            <a:normAutofit fontScale="90000"/>
          </a:bodyPr>
          <a:lstStyle/>
          <a:p>
            <a:r>
              <a:rPr lang="en-US" dirty="0"/>
              <a:t>Global, satellite based map of NPP</a:t>
            </a:r>
          </a:p>
        </p:txBody>
      </p:sp>
      <p:pic>
        <p:nvPicPr>
          <p:cNvPr id="4" name="Content Placeholder 3" descr="Screenshot 2014-10-06 18.42.5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20" r="-8720"/>
          <a:stretch>
            <a:fillRect/>
          </a:stretch>
        </p:blipFill>
        <p:spPr>
          <a:xfrm>
            <a:off x="-244736" y="1051868"/>
            <a:ext cx="9529855" cy="5241053"/>
          </a:xfrm>
        </p:spPr>
      </p:pic>
    </p:spTree>
    <p:extLst>
      <p:ext uri="{BB962C8B-B14F-4D97-AF65-F5344CB8AC3E}">
        <p14:creationId xmlns:p14="http://schemas.microsoft.com/office/powerpoint/2010/main" val="1335139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6173"/>
            <a:ext cx="8229600" cy="400435"/>
          </a:xfrm>
        </p:spPr>
        <p:txBody>
          <a:bodyPr>
            <a:noAutofit/>
          </a:bodyPr>
          <a:lstStyle/>
          <a:p>
            <a:r>
              <a:rPr lang="en-US" sz="3600" dirty="0"/>
              <a:t>Issues with satellite-based productivity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2563"/>
            <a:ext cx="8229600" cy="5492121"/>
          </a:xfrm>
        </p:spPr>
        <p:txBody>
          <a:bodyPr>
            <a:normAutofit/>
          </a:bodyPr>
          <a:lstStyle/>
          <a:p>
            <a:r>
              <a:rPr lang="en-US" sz="2800" dirty="0"/>
              <a:t>Many models exist relating chlorophyll and NPP</a:t>
            </a:r>
          </a:p>
          <a:p>
            <a:pPr lvl="1"/>
            <a:r>
              <a:rPr lang="en-US" sz="2400" dirty="0"/>
              <a:t>Note: satellite productivity is NOT observation!</a:t>
            </a:r>
          </a:p>
          <a:p>
            <a:pPr lvl="1"/>
            <a:r>
              <a:rPr lang="en-US" sz="2400" dirty="0"/>
              <a:t>These models are calibrated fit to observed NPP (i.e. C-14 incubation data)</a:t>
            </a:r>
          </a:p>
          <a:p>
            <a:pPr lvl="1"/>
            <a:r>
              <a:rPr lang="en-US" sz="2400" dirty="0"/>
              <a:t>Regional adaptations are often necessary</a:t>
            </a:r>
          </a:p>
        </p:txBody>
      </p:sp>
      <p:pic>
        <p:nvPicPr>
          <p:cNvPr id="4" name="Picture 3" descr="Screenshot 2014-10-14 22.07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4236"/>
            <a:ext cx="9144000" cy="27586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5020" y="6280018"/>
            <a:ext cx="4107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OSU Ocean Productivity products</a:t>
            </a:r>
          </a:p>
        </p:txBody>
      </p:sp>
    </p:spTree>
    <p:extLst>
      <p:ext uri="{BB962C8B-B14F-4D97-AF65-F5344CB8AC3E}">
        <p14:creationId xmlns:p14="http://schemas.microsoft.com/office/powerpoint/2010/main" val="8719414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9087"/>
          </a:xfrm>
        </p:spPr>
        <p:txBody>
          <a:bodyPr>
            <a:normAutofit fontScale="90000"/>
          </a:bodyPr>
          <a:lstStyle/>
          <a:p>
            <a:r>
              <a:rPr lang="en-US" dirty="0"/>
              <a:t>Nitrogen mass balance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328"/>
            <a:ext cx="8229600" cy="4924763"/>
          </a:xfrm>
        </p:spPr>
        <p:txBody>
          <a:bodyPr>
            <a:normAutofit/>
          </a:bodyPr>
          <a:lstStyle/>
          <a:p>
            <a:r>
              <a:rPr lang="en-US" sz="2800" dirty="0"/>
              <a:t>Different forms of nitrogen available for phytoplankton</a:t>
            </a:r>
          </a:p>
          <a:p>
            <a:pPr lvl="1"/>
            <a:r>
              <a:rPr lang="en-US" sz="2400" dirty="0"/>
              <a:t>Urea and ammonium (NH</a:t>
            </a:r>
            <a:r>
              <a:rPr lang="en-US" sz="2400" baseline="-25000" dirty="0"/>
              <a:t>4</a:t>
            </a:r>
            <a:r>
              <a:rPr lang="en-US" sz="2400" dirty="0"/>
              <a:t>) are produced by the decomposition of organic matter. They are readily available for uptake, therefore strongly depleted</a:t>
            </a:r>
          </a:p>
          <a:p>
            <a:pPr lvl="1"/>
            <a:r>
              <a:rPr lang="en-US" sz="2400" dirty="0"/>
              <a:t>Nitrate (NO</a:t>
            </a:r>
            <a:r>
              <a:rPr lang="en-US" sz="2400" baseline="-25000" dirty="0"/>
              <a:t>3</a:t>
            </a:r>
            <a:r>
              <a:rPr lang="en-US" sz="2400" dirty="0"/>
              <a:t>) is often depleted in the surface, but enriched at depths</a:t>
            </a:r>
          </a:p>
        </p:txBody>
      </p:sp>
      <p:pic>
        <p:nvPicPr>
          <p:cNvPr id="4" name="Picture 3" descr="Screenshot 2014-10-06 07.24.2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764" y="3955079"/>
            <a:ext cx="3122601" cy="2902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758425"/>
            <a:ext cx="2105815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Upwelling “new” N supply ~ NO</a:t>
            </a:r>
            <a:r>
              <a:rPr lang="en-US" baseline="-25000" dirty="0"/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1534" y="4655406"/>
            <a:ext cx="2105815" cy="64633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Recycled N supply = Urea and NH</a:t>
            </a:r>
            <a:r>
              <a:rPr lang="en-US" baseline="-25000" dirty="0"/>
              <a:t>4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5079690" y="4828490"/>
            <a:ext cx="1372887" cy="606421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700011" y="6453242"/>
            <a:ext cx="961021" cy="228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20316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19"/>
          </a:xfrm>
        </p:spPr>
        <p:txBody>
          <a:bodyPr/>
          <a:lstStyle/>
          <a:p>
            <a:r>
              <a:rPr lang="en-US" dirty="0"/>
              <a:t>“New” and “Recycled”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3030"/>
            <a:ext cx="8229600" cy="4753133"/>
          </a:xfrm>
        </p:spPr>
        <p:txBody>
          <a:bodyPr/>
          <a:lstStyle/>
          <a:p>
            <a:r>
              <a:rPr lang="en-US" dirty="0"/>
              <a:t>Nitrogen source</a:t>
            </a:r>
          </a:p>
          <a:p>
            <a:pPr lvl="1"/>
            <a:r>
              <a:rPr lang="en-US" b="1" dirty="0">
                <a:solidFill>
                  <a:srgbClr val="FF6600"/>
                </a:solidFill>
              </a:rPr>
              <a:t>Recycled production </a:t>
            </a:r>
            <a:r>
              <a:rPr lang="en-US" dirty="0"/>
              <a:t>uses Urea and NH</a:t>
            </a:r>
            <a:r>
              <a:rPr lang="en-US" baseline="-25000" dirty="0"/>
              <a:t>4</a:t>
            </a:r>
            <a:r>
              <a:rPr lang="en-US" dirty="0"/>
              <a:t> supplied by the decomposition of organic matter within the surface mixed layer</a:t>
            </a:r>
          </a:p>
          <a:p>
            <a:pPr lvl="1"/>
            <a:r>
              <a:rPr lang="en-US" b="1" dirty="0">
                <a:solidFill>
                  <a:srgbClr val="0000FF"/>
                </a:solidFill>
              </a:rPr>
              <a:t>New production </a:t>
            </a:r>
            <a:r>
              <a:rPr lang="en-US" dirty="0"/>
              <a:t>uses NO</a:t>
            </a:r>
            <a:r>
              <a:rPr lang="en-US" baseline="-25000" dirty="0"/>
              <a:t>3</a:t>
            </a:r>
            <a:r>
              <a:rPr lang="en-US" dirty="0"/>
              <a:t> supplied by the entrainment or upwelling from thermocline</a:t>
            </a:r>
          </a:p>
          <a:p>
            <a:pPr lvl="1"/>
            <a:r>
              <a:rPr lang="en-US" dirty="0"/>
              <a:t>Considering the vertical N mass balance, </a:t>
            </a:r>
            <a:r>
              <a:rPr lang="en-US" dirty="0">
                <a:solidFill>
                  <a:srgbClr val="0000FF"/>
                </a:solidFill>
              </a:rPr>
              <a:t>New production</a:t>
            </a:r>
            <a:r>
              <a:rPr lang="en-US" dirty="0"/>
              <a:t> is approximately equal to </a:t>
            </a:r>
            <a:r>
              <a:rPr lang="en-US" dirty="0">
                <a:solidFill>
                  <a:srgbClr val="0000FF"/>
                </a:solidFill>
              </a:rPr>
              <a:t>Export production </a:t>
            </a:r>
            <a:r>
              <a:rPr lang="en-US" dirty="0"/>
              <a:t>and </a:t>
            </a:r>
            <a:r>
              <a:rPr lang="en-US" dirty="0">
                <a:solidFill>
                  <a:srgbClr val="0000FF"/>
                </a:solidFill>
              </a:rPr>
              <a:t>NCP</a:t>
            </a:r>
          </a:p>
        </p:txBody>
      </p:sp>
    </p:spTree>
    <p:extLst>
      <p:ext uri="{BB962C8B-B14F-4D97-AF65-F5344CB8AC3E}">
        <p14:creationId xmlns:p14="http://schemas.microsoft.com/office/powerpoint/2010/main" val="94024919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83" y="1079941"/>
            <a:ext cx="5681867" cy="56534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0529"/>
          </a:xfrm>
        </p:spPr>
        <p:txBody>
          <a:bodyPr>
            <a:normAutofit fontScale="90000"/>
          </a:bodyPr>
          <a:lstStyle/>
          <a:p>
            <a:r>
              <a:rPr lang="en-US" dirty="0"/>
              <a:t>Nutrient and carbon cycling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3663" y="1147005"/>
            <a:ext cx="2107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Chisholm (2000)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50388" y="1901750"/>
            <a:ext cx="27589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Global marine NPP </a:t>
            </a:r>
            <a:r>
              <a:rPr lang="en-US" dirty="0"/>
              <a:t>		~ 50 </a:t>
            </a:r>
            <a:r>
              <a:rPr lang="en-US" dirty="0" err="1"/>
              <a:t>PgC</a:t>
            </a:r>
            <a:r>
              <a:rPr lang="en-US" dirty="0"/>
              <a:t>/year</a:t>
            </a:r>
          </a:p>
          <a:p>
            <a:endParaRPr lang="en-US" dirty="0"/>
          </a:p>
          <a:p>
            <a:r>
              <a:rPr lang="en-US" b="1" dirty="0"/>
              <a:t>Global average e Ratio </a:t>
            </a:r>
            <a:r>
              <a:rPr lang="en-US" dirty="0"/>
              <a:t>		~ 0.3</a:t>
            </a:r>
          </a:p>
          <a:p>
            <a:endParaRPr lang="en-US" dirty="0"/>
          </a:p>
          <a:p>
            <a:r>
              <a:rPr lang="en-US" b="1" dirty="0"/>
              <a:t>Export production </a:t>
            </a:r>
            <a:r>
              <a:rPr lang="en-US" dirty="0"/>
              <a:t>~ 	  50 x 0.3 = 15 </a:t>
            </a:r>
            <a:r>
              <a:rPr lang="en-US" dirty="0" err="1"/>
              <a:t>PgC</a:t>
            </a:r>
            <a:r>
              <a:rPr lang="en-US" dirty="0"/>
              <a:t>/year</a:t>
            </a:r>
          </a:p>
          <a:p>
            <a:endParaRPr lang="en-US" dirty="0"/>
          </a:p>
          <a:p>
            <a:r>
              <a:rPr lang="en-US" b="1" dirty="0"/>
              <a:t>Recycled production </a:t>
            </a:r>
            <a:r>
              <a:rPr lang="en-US" dirty="0"/>
              <a:t>~ 	  50 – 15 = 35 </a:t>
            </a:r>
            <a:r>
              <a:rPr lang="en-US" dirty="0" err="1"/>
              <a:t>PgC</a:t>
            </a:r>
            <a:r>
              <a:rPr lang="en-US" dirty="0"/>
              <a:t>/year</a:t>
            </a:r>
          </a:p>
        </p:txBody>
      </p:sp>
    </p:spTree>
    <p:extLst>
      <p:ext uri="{BB962C8B-B14F-4D97-AF65-F5344CB8AC3E}">
        <p14:creationId xmlns:p14="http://schemas.microsoft.com/office/powerpoint/2010/main" val="16116738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37" y="160219"/>
            <a:ext cx="8672069" cy="617832"/>
          </a:xfrm>
        </p:spPr>
        <p:txBody>
          <a:bodyPr>
            <a:noAutofit/>
          </a:bodyPr>
          <a:lstStyle/>
          <a:p>
            <a:r>
              <a:rPr lang="en-US" sz="3200" dirty="0"/>
              <a:t>Vertical profile of sinking particles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8838" y="1487449"/>
            <a:ext cx="3592387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Composition of sinking particle</a:t>
            </a:r>
          </a:p>
          <a:p>
            <a:endParaRPr lang="en-US" b="1" dirty="0"/>
          </a:p>
          <a:p>
            <a:r>
              <a:rPr lang="en-US" dirty="0"/>
              <a:t>(Sinking particle) = (Organic matter) + (mineral particles)</a:t>
            </a:r>
          </a:p>
          <a:p>
            <a:endParaRPr lang="en-US" dirty="0"/>
          </a:p>
          <a:p>
            <a:r>
              <a:rPr lang="en-US" dirty="0"/>
              <a:t>Globally, about 6% of sinking C out of euphotic layer is CaCO</a:t>
            </a:r>
            <a:r>
              <a:rPr lang="en-US" baseline="-25000" dirty="0"/>
              <a:t>3</a:t>
            </a:r>
            <a:r>
              <a:rPr lang="en-US" dirty="0"/>
              <a:t> (the rest is organic C). </a:t>
            </a:r>
          </a:p>
          <a:p>
            <a:endParaRPr lang="en-US" dirty="0"/>
          </a:p>
          <a:p>
            <a:r>
              <a:rPr lang="en-US" dirty="0"/>
              <a:t>Also globally, the ratio of Si:CaCO</a:t>
            </a:r>
            <a:r>
              <a:rPr lang="en-US" baseline="-25000" dirty="0"/>
              <a:t>3</a:t>
            </a:r>
            <a:r>
              <a:rPr lang="en-US" dirty="0"/>
              <a:t>  is about 2:1 (Sarmiento et al., 2002)</a:t>
            </a:r>
          </a:p>
          <a:p>
            <a:endParaRPr lang="en-US" dirty="0"/>
          </a:p>
          <a:p>
            <a:r>
              <a:rPr lang="en-US" b="1" dirty="0"/>
              <a:t>Attenuation of sinking particle</a:t>
            </a:r>
          </a:p>
          <a:p>
            <a:endParaRPr lang="en-US" dirty="0"/>
          </a:p>
          <a:p>
            <a:r>
              <a:rPr lang="en-US" dirty="0"/>
              <a:t>Approximately only 5% of particle remains at 1000m depth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4" y="1269867"/>
            <a:ext cx="4469634" cy="4231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1176" y="5316851"/>
            <a:ext cx="158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</a:t>
            </a:r>
            <a:r>
              <a:rPr lang="en-US"/>
              <a:t>Martin curve”</a:t>
            </a:r>
          </a:p>
        </p:txBody>
      </p:sp>
    </p:spTree>
    <p:extLst>
      <p:ext uri="{BB962C8B-B14F-4D97-AF65-F5344CB8AC3E}">
        <p14:creationId xmlns:p14="http://schemas.microsoft.com/office/powerpoint/2010/main" val="38661226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137" y="160219"/>
            <a:ext cx="8672069" cy="617832"/>
          </a:xfrm>
        </p:spPr>
        <p:txBody>
          <a:bodyPr>
            <a:noAutofit/>
          </a:bodyPr>
          <a:lstStyle/>
          <a:p>
            <a:r>
              <a:rPr lang="en-US" sz="3200" dirty="0"/>
              <a:t>Measuring marine particles by sediment traps</a:t>
            </a:r>
          </a:p>
        </p:txBody>
      </p:sp>
      <p:pic>
        <p:nvPicPr>
          <p:cNvPr id="4" name="Picture 3" descr="Screenshot 2014-10-14 22.36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20" y="892470"/>
            <a:ext cx="4189793" cy="58625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4335" y="1807823"/>
            <a:ext cx="29745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Sediment trap</a:t>
            </a:r>
          </a:p>
          <a:p>
            <a:r>
              <a:rPr lang="en-US" dirty="0"/>
              <a:t>= Rain gauge like instrument that captures falling particles in the water</a:t>
            </a:r>
          </a:p>
        </p:txBody>
      </p:sp>
    </p:spTree>
    <p:extLst>
      <p:ext uri="{BB962C8B-B14F-4D97-AF65-F5344CB8AC3E}">
        <p14:creationId xmlns:p14="http://schemas.microsoft.com/office/powerpoint/2010/main" val="31310185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817"/>
          </a:xfrm>
        </p:spPr>
        <p:txBody>
          <a:bodyPr>
            <a:normAutofit fontScale="90000"/>
          </a:bodyPr>
          <a:lstStyle/>
          <a:p>
            <a:r>
              <a:rPr lang="en-US" dirty="0"/>
              <a:t>Sinking organic matter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1282" y="4524360"/>
            <a:ext cx="3014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 Ratio measures the fraction of NPP that is exported across the base of euphotic zone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1368119"/>
              </p:ext>
            </p:extLst>
          </p:nvPr>
        </p:nvGraphicFramePr>
        <p:xfrm>
          <a:off x="5427696" y="5513818"/>
          <a:ext cx="2782030" cy="898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2" name="Equation" r:id="rId3" imgW="1219200" imgH="393700" progId="Equation.3">
                  <p:embed/>
                </p:oleObj>
              </mc:Choice>
              <mc:Fallback>
                <p:oleObj name="Equation" r:id="rId3" imgW="1219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7696" y="5513818"/>
                        <a:ext cx="2782030" cy="898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98480"/>
            <a:ext cx="4513180" cy="50137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944301"/>
            <a:ext cx="2479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Burd</a:t>
            </a:r>
            <a:r>
              <a:rPr lang="en-US" dirty="0"/>
              <a:t> and Jackson (2009)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98399" y="1208777"/>
            <a:ext cx="344062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Larger particle sinks faster</a:t>
            </a:r>
          </a:p>
          <a:p>
            <a:r>
              <a:rPr lang="en-US" sz="2200" b="1" dirty="0"/>
              <a:t>Aggregation: </a:t>
            </a:r>
            <a:r>
              <a:rPr lang="en-US" sz="2200" dirty="0"/>
              <a:t>physical and biological processes that transfers material to a larger particles. </a:t>
            </a:r>
          </a:p>
          <a:p>
            <a:r>
              <a:rPr lang="en-US" sz="2200" b="1" dirty="0"/>
              <a:t>Fragmentation: </a:t>
            </a:r>
            <a:r>
              <a:rPr lang="en-US" sz="2200" dirty="0"/>
              <a:t>physical and biological processes that breaks apart particles into smaller sizes. </a:t>
            </a:r>
          </a:p>
        </p:txBody>
      </p:sp>
    </p:spTree>
    <p:extLst>
      <p:ext uri="{BB962C8B-B14F-4D97-AF65-F5344CB8AC3E}">
        <p14:creationId xmlns:p14="http://schemas.microsoft.com/office/powerpoint/2010/main" val="8268600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size spectrum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466" y="1770682"/>
            <a:ext cx="4614707" cy="4525963"/>
          </a:xfrm>
        </p:spPr>
      </p:pic>
      <p:sp>
        <p:nvSpPr>
          <p:cNvPr id="5" name="TextBox 4"/>
          <p:cNvSpPr txBox="1"/>
          <p:nvPr/>
        </p:nvSpPr>
        <p:spPr>
          <a:xfrm>
            <a:off x="255723" y="2061274"/>
            <a:ext cx="34502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Jackson et al., (1997)</a:t>
            </a:r>
          </a:p>
          <a:p>
            <a:r>
              <a:rPr lang="en-US" sz="2000" dirty="0" err="1"/>
              <a:t>Burd</a:t>
            </a:r>
            <a:r>
              <a:rPr lang="en-US" sz="2000" dirty="0"/>
              <a:t> and Jackson (2009)</a:t>
            </a:r>
          </a:p>
          <a:p>
            <a:endParaRPr lang="en-US" sz="2000" dirty="0"/>
          </a:p>
          <a:p>
            <a:r>
              <a:rPr lang="en-US" sz="2000" dirty="0"/>
              <a:t>The abundance of particle as a function of size (diameter)</a:t>
            </a:r>
          </a:p>
          <a:p>
            <a:endParaRPr lang="en-US" sz="2000" dirty="0"/>
          </a:p>
          <a:p>
            <a:r>
              <a:rPr lang="en-US" sz="2000" dirty="0"/>
              <a:t>There are much more smaller particle than larger ones. Observations show power law relationship. </a:t>
            </a:r>
          </a:p>
        </p:txBody>
      </p:sp>
    </p:spTree>
    <p:extLst>
      <p:ext uri="{BB962C8B-B14F-4D97-AF65-F5344CB8AC3E}">
        <p14:creationId xmlns:p14="http://schemas.microsoft.com/office/powerpoint/2010/main" val="14614941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9180"/>
          </a:xfrm>
        </p:spPr>
        <p:txBody>
          <a:bodyPr>
            <a:normAutofit fontScale="90000"/>
          </a:bodyPr>
          <a:lstStyle/>
          <a:p>
            <a:r>
              <a:rPr lang="en-US" dirty="0"/>
              <a:t>Respiration at depth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19911" y="949680"/>
            <a:ext cx="8229600" cy="2185406"/>
          </a:xfrm>
        </p:spPr>
        <p:txBody>
          <a:bodyPr>
            <a:normAutofit/>
          </a:bodyPr>
          <a:lstStyle/>
          <a:p>
            <a:r>
              <a:rPr lang="en-US" sz="2800" dirty="0"/>
              <a:t>As measured by O</a:t>
            </a:r>
            <a:r>
              <a:rPr lang="en-US" sz="2800" baseline="-25000" dirty="0"/>
              <a:t>2</a:t>
            </a:r>
            <a:r>
              <a:rPr lang="en-US" sz="2800" dirty="0"/>
              <a:t> in dark bottles of water samples at depth</a:t>
            </a:r>
          </a:p>
        </p:txBody>
      </p:sp>
      <p:pic>
        <p:nvPicPr>
          <p:cNvPr id="3" name="Picture 2" descr="Screenshot 2014-10-14 22.29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51" y="1578230"/>
            <a:ext cx="4935696" cy="474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59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276945"/>
          </a:xfrm>
          <a:prstGeom prst="rect">
            <a:avLst/>
          </a:prstGeom>
        </p:spPr>
        <p:txBody>
          <a:bodyPr/>
          <a:lstStyle>
            <a:lvl1pPr>
              <a:defRPr sz="6100"/>
            </a:lvl1pPr>
          </a:lstStyle>
          <a:p>
            <a:r>
              <a:t>Early Atmosphere</a:t>
            </a:r>
          </a:p>
        </p:txBody>
      </p:sp>
      <p:pic>
        <p:nvPicPr>
          <p:cNvPr id="169" name="Screen Shot 2014-01-03 at 12.27.27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7281" y="1918519"/>
            <a:ext cx="6652617" cy="37071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6302894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7"/>
          </a:xfrm>
        </p:spPr>
        <p:txBody>
          <a:bodyPr>
            <a:normAutofit fontScale="90000"/>
          </a:bodyPr>
          <a:lstStyle/>
          <a:p>
            <a:r>
              <a:rPr lang="en-US" dirty="0"/>
              <a:t>Large scale distribution of nutrients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8908" y="1103181"/>
            <a:ext cx="8229600" cy="5323487"/>
          </a:xfrm>
        </p:spPr>
        <p:txBody>
          <a:bodyPr/>
          <a:lstStyle/>
          <a:p>
            <a:r>
              <a:rPr lang="en-US" dirty="0"/>
              <a:t>Vertical gradient</a:t>
            </a:r>
          </a:p>
          <a:p>
            <a:pPr lvl="1"/>
            <a:r>
              <a:rPr lang="en-US" dirty="0"/>
              <a:t>Surface water is generally depleted with nutrients (uptake)</a:t>
            </a:r>
          </a:p>
          <a:p>
            <a:pPr lvl="1"/>
            <a:r>
              <a:rPr lang="en-US" dirty="0"/>
              <a:t>Deep water is enriched in nutrients (</a:t>
            </a:r>
            <a:r>
              <a:rPr lang="en-US" dirty="0" err="1"/>
              <a:t>remineralization</a:t>
            </a:r>
            <a:r>
              <a:rPr lang="en-US" dirty="0"/>
              <a:t>/respiration)</a:t>
            </a:r>
          </a:p>
          <a:p>
            <a:r>
              <a:rPr lang="en-US" dirty="0"/>
              <a:t>Horizontal gradient</a:t>
            </a:r>
          </a:p>
          <a:p>
            <a:pPr lvl="1"/>
            <a:r>
              <a:rPr lang="en-US" dirty="0"/>
              <a:t>Relatively new deep water (e.g. NADW) contains less nutrient</a:t>
            </a:r>
          </a:p>
          <a:p>
            <a:pPr lvl="1"/>
            <a:r>
              <a:rPr lang="en-US" dirty="0"/>
              <a:t>Relatively old deep water (e.g. NPDW) contains high nutrient</a:t>
            </a:r>
          </a:p>
        </p:txBody>
      </p:sp>
    </p:spTree>
    <p:extLst>
      <p:ext uri="{BB962C8B-B14F-4D97-AF65-F5344CB8AC3E}">
        <p14:creationId xmlns:p14="http://schemas.microsoft.com/office/powerpoint/2010/main" val="21792394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975" y="416020"/>
            <a:ext cx="5853710" cy="6252583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1348353" y="1952786"/>
            <a:ext cx="1813301" cy="2479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354305" y="1952786"/>
            <a:ext cx="1503336" cy="232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454685" y="1399007"/>
            <a:ext cx="1394847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NPDW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3362" y="1368011"/>
            <a:ext cx="1394847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NADW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61271" y="4894886"/>
            <a:ext cx="1813301" cy="2479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367223" y="4894886"/>
            <a:ext cx="1503336" cy="232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467603" y="4341107"/>
            <a:ext cx="1394847" cy="58477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</a:rPr>
              <a:t>NPDW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6280" y="4310111"/>
            <a:ext cx="1394847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NADW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5211" y="276463"/>
            <a:ext cx="1932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Nitrate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8639" y="3350578"/>
            <a:ext cx="2182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Phosphate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434951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921"/>
          </a:xfrm>
        </p:spPr>
        <p:txBody>
          <a:bodyPr>
            <a:normAutofit fontScale="90000"/>
          </a:bodyPr>
          <a:lstStyle/>
          <a:p>
            <a:r>
              <a:rPr lang="en-US" dirty="0"/>
              <a:t>Contrasting different nutrient cycling</a:t>
            </a:r>
          </a:p>
        </p:txBody>
      </p:sp>
      <p:pic>
        <p:nvPicPr>
          <p:cNvPr id="4" name="Picture 3" descr="Screenshot 2014-10-06 22.47.5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6" y="1205802"/>
            <a:ext cx="8796640" cy="502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8842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543"/>
          </a:xfrm>
        </p:spPr>
        <p:txBody>
          <a:bodyPr/>
          <a:lstStyle/>
          <a:p>
            <a:r>
              <a:rPr lang="en-US" dirty="0"/>
              <a:t>Redfield ratio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1460500"/>
            <a:ext cx="8407400" cy="392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52407" y="5610386"/>
            <a:ext cx="7036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organic matter decomposes in the deep water, it releases inorganic nutrient and carbon dioxide to the deep water. </a:t>
            </a:r>
          </a:p>
        </p:txBody>
      </p:sp>
    </p:spTree>
    <p:extLst>
      <p:ext uri="{BB962C8B-B14F-4D97-AF65-F5344CB8AC3E}">
        <p14:creationId xmlns:p14="http://schemas.microsoft.com/office/powerpoint/2010/main" val="13613079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N*: decoupling between N and 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N* = NO</a:t>
            </a:r>
            <a:r>
              <a:rPr lang="en-US" baseline="-25000" dirty="0"/>
              <a:t>3</a:t>
            </a:r>
            <a:r>
              <a:rPr lang="en-US" dirty="0"/>
              <a:t> – 16*PO</a:t>
            </a:r>
            <a:r>
              <a:rPr lang="en-US" baseline="-25000" dirty="0"/>
              <a:t>4</a:t>
            </a:r>
            <a:r>
              <a:rPr lang="en-US" dirty="0"/>
              <a:t> + const. 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8237" y="2364736"/>
            <a:ext cx="7614834" cy="4274995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29579" y="1904123"/>
            <a:ext cx="301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Sarmiento </a:t>
            </a:r>
            <a:r>
              <a:rPr lang="en-US"/>
              <a:t>and Gruber 2006</a:t>
            </a:r>
          </a:p>
        </p:txBody>
      </p:sp>
    </p:spTree>
    <p:extLst>
      <p:ext uri="{BB962C8B-B14F-4D97-AF65-F5344CB8AC3E}">
        <p14:creationId xmlns:p14="http://schemas.microsoft.com/office/powerpoint/2010/main" val="2525334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5260"/>
          </a:xfrm>
        </p:spPr>
        <p:txBody>
          <a:bodyPr>
            <a:normAutofit fontScale="90000"/>
          </a:bodyPr>
          <a:lstStyle/>
          <a:p>
            <a:r>
              <a:rPr lang="en-US" dirty="0"/>
              <a:t>N*: decoupling between N and 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09842"/>
            <a:ext cx="8229600" cy="501632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N* &gt; 0 : net N input (N-fix &gt; </a:t>
            </a:r>
            <a:r>
              <a:rPr lang="en-US" dirty="0" err="1">
                <a:solidFill>
                  <a:srgbClr val="FF0000"/>
                </a:solidFill>
              </a:rPr>
              <a:t>denitrif</a:t>
            </a:r>
            <a:r>
              <a:rPr lang="en-US" dirty="0">
                <a:solidFill>
                  <a:srgbClr val="FF0000"/>
                </a:solidFill>
              </a:rPr>
              <a:t>) </a:t>
            </a:r>
          </a:p>
          <a:p>
            <a:r>
              <a:rPr lang="en-US" dirty="0">
                <a:solidFill>
                  <a:srgbClr val="0070C0"/>
                </a:solidFill>
              </a:rPr>
              <a:t>N* &lt; 0 : net N output (N-fix &lt; </a:t>
            </a:r>
            <a:r>
              <a:rPr lang="en-US" dirty="0" err="1">
                <a:solidFill>
                  <a:srgbClr val="0070C0"/>
                </a:solidFill>
              </a:rPr>
              <a:t>denitrif</a:t>
            </a:r>
            <a:r>
              <a:rPr lang="en-US" dirty="0">
                <a:solidFill>
                  <a:srgbClr val="0070C0"/>
                </a:solidFill>
              </a:rPr>
              <a:t>)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9367" y="2912372"/>
            <a:ext cx="6047422" cy="3395044"/>
          </a:xfrm>
          <a:prstGeom prst="rect">
            <a:avLst/>
          </a:prstGeo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29579" y="6488668"/>
            <a:ext cx="301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Sarmiento </a:t>
            </a:r>
            <a:r>
              <a:rPr lang="en-US"/>
              <a:t>and Gruber 2006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633275" y="1720312"/>
            <a:ext cx="774915" cy="23712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355024" y="2371241"/>
            <a:ext cx="1287650" cy="24332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507424" y="2353163"/>
            <a:ext cx="991891" cy="17203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674246" y="2353163"/>
            <a:ext cx="630767" cy="184687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27659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1391"/>
          </a:xfrm>
        </p:spPr>
        <p:txBody>
          <a:bodyPr>
            <a:normAutofit fontScale="90000"/>
          </a:bodyPr>
          <a:lstStyle/>
          <a:p>
            <a:r>
              <a:rPr lang="en-US" dirty="0"/>
              <a:t>Pattern of global ocean productivity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11" y="1450903"/>
            <a:ext cx="7761866" cy="38809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9049" y="1251033"/>
            <a:ext cx="1389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June 2004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477" y="1620365"/>
            <a:ext cx="1029899" cy="40562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9560" y="881701"/>
            <a:ext cx="7694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SeaWiFS</a:t>
            </a:r>
            <a:r>
              <a:rPr lang="en-US" dirty="0"/>
              <a:t>-based productivity estimates (</a:t>
            </a:r>
            <a:r>
              <a:rPr lang="en-US" dirty="0" err="1"/>
              <a:t>Behrenfeld</a:t>
            </a:r>
            <a:r>
              <a:rPr lang="en-US" dirty="0"/>
              <a:t> and </a:t>
            </a:r>
            <a:r>
              <a:rPr lang="en-US" dirty="0" err="1"/>
              <a:t>Falkowski</a:t>
            </a:r>
            <a:r>
              <a:rPr lang="en-US" dirty="0"/>
              <a:t> 1997)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611" y="5380305"/>
            <a:ext cx="83398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 dirty="0"/>
              <a:t>High productivity: high latitudes (summer hemisphere), tropics, coastal regions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Low productivity: subtropics, high latitudes (winter hemisphere) </a:t>
            </a:r>
          </a:p>
          <a:p>
            <a:pPr marL="285750" indent="-285750">
              <a:buFont typeface="Arial"/>
              <a:buChar char="•"/>
            </a:pPr>
            <a:r>
              <a:rPr lang="en-US" sz="2200" dirty="0"/>
              <a:t>Compare North Atlantic and North Pacific. </a:t>
            </a:r>
          </a:p>
        </p:txBody>
      </p:sp>
    </p:spTree>
    <p:extLst>
      <p:ext uri="{BB962C8B-B14F-4D97-AF65-F5344CB8AC3E}">
        <p14:creationId xmlns:p14="http://schemas.microsoft.com/office/powerpoint/2010/main" val="19838304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3918"/>
          </a:xfrm>
        </p:spPr>
        <p:txBody>
          <a:bodyPr>
            <a:normAutofit fontScale="90000"/>
          </a:bodyPr>
          <a:lstStyle/>
          <a:p>
            <a:r>
              <a:rPr lang="en-US" dirty="0"/>
              <a:t>Micro-nutrient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732"/>
            <a:ext cx="8229600" cy="5444065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Phytoplankton also needs trace elements such as iron as necessary nutrients</a:t>
            </a:r>
          </a:p>
          <a:p>
            <a:pPr lvl="1"/>
            <a:r>
              <a:rPr lang="en-US" sz="2400" dirty="0"/>
              <a:t>Sources/sinks of iron in the oceans are not fully understood</a:t>
            </a:r>
          </a:p>
          <a:p>
            <a:pPr lvl="1"/>
            <a:r>
              <a:rPr lang="en-US" sz="2400" dirty="0"/>
              <a:t>Iron can be released from mineral dust depositing in the surface ocean</a:t>
            </a:r>
          </a:p>
          <a:p>
            <a:pPr lvl="1"/>
            <a:r>
              <a:rPr lang="en-US" sz="2400" dirty="0"/>
              <a:t>Other sources include continental shelf sediment and  hydrothermal sources</a:t>
            </a:r>
          </a:p>
          <a:p>
            <a:pPr lvl="1"/>
            <a:r>
              <a:rPr lang="en-US" sz="2400" dirty="0"/>
              <a:t>Iron in oxygenated seawater forms Fe-oxides and sink out from the water column (Precipitation)</a:t>
            </a:r>
          </a:p>
          <a:p>
            <a:pPr lvl="1"/>
            <a:r>
              <a:rPr lang="en-US" sz="2400" dirty="0"/>
              <a:t>Iron is also particle-reactive, and is absorbed into particles that sink out (Scavenging)</a:t>
            </a:r>
          </a:p>
          <a:p>
            <a:pPr lvl="1"/>
            <a:r>
              <a:rPr lang="en-US" sz="2400" dirty="0"/>
              <a:t>Dissolved iron concentration is very low (a factor of 1,000 smaller than phosphorus) in the seawater</a:t>
            </a:r>
          </a:p>
        </p:txBody>
      </p:sp>
    </p:spTree>
    <p:extLst>
      <p:ext uri="{BB962C8B-B14F-4D97-AF65-F5344CB8AC3E}">
        <p14:creationId xmlns:p14="http://schemas.microsoft.com/office/powerpoint/2010/main" val="8514721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218"/>
            <a:ext cx="8229600" cy="434761"/>
          </a:xfrm>
        </p:spPr>
        <p:txBody>
          <a:bodyPr>
            <a:normAutofit fontScale="90000"/>
          </a:bodyPr>
          <a:lstStyle/>
          <a:p>
            <a:r>
              <a:rPr lang="en-US" dirty="0"/>
              <a:t>Fe limitation of marine productivity</a:t>
            </a:r>
          </a:p>
        </p:txBody>
      </p:sp>
      <p:pic>
        <p:nvPicPr>
          <p:cNvPr id="3" name="Picture 2" descr="Screenshot 2014-10-01 17.06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741704"/>
            <a:ext cx="4517103" cy="2977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79682" y="3690606"/>
            <a:ext cx="39356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Surface nitrate concentration </a:t>
            </a:r>
            <a:r>
              <a:rPr lang="en-US" sz="2400" dirty="0"/>
              <a:t>highlighting the High-Nutrient-Low-Chlorophyll regions. 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dirty="0"/>
              <a:t>(cross) Sites of </a:t>
            </a:r>
            <a:r>
              <a:rPr lang="en-US" sz="2400" dirty="0" err="1"/>
              <a:t>meso</a:t>
            </a:r>
            <a:r>
              <a:rPr lang="en-US" sz="2400" dirty="0"/>
              <a:t>-scale Fe addition experiments </a:t>
            </a:r>
          </a:p>
          <a:p>
            <a:r>
              <a:rPr lang="en-US" sz="2400" b="1" dirty="0"/>
              <a:t>Boyd et al., (2007)</a:t>
            </a:r>
          </a:p>
          <a:p>
            <a:endParaRPr lang="en-US" sz="2400" dirty="0"/>
          </a:p>
        </p:txBody>
      </p:sp>
      <p:pic>
        <p:nvPicPr>
          <p:cNvPr id="5" name="Picture 4" descr="dust-depos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97" y="914962"/>
            <a:ext cx="5423332" cy="27756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3585" y="1292937"/>
            <a:ext cx="2745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Dust deposition to the surface ocean</a:t>
            </a:r>
          </a:p>
        </p:txBody>
      </p:sp>
    </p:spTree>
    <p:extLst>
      <p:ext uri="{BB962C8B-B14F-4D97-AF65-F5344CB8AC3E}">
        <p14:creationId xmlns:p14="http://schemas.microsoft.com/office/powerpoint/2010/main" val="57347245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9180"/>
          </a:xfrm>
        </p:spPr>
        <p:txBody>
          <a:bodyPr>
            <a:normAutofit fontScale="90000"/>
          </a:bodyPr>
          <a:lstStyle/>
          <a:p>
            <a:r>
              <a:rPr lang="en-US" dirty="0"/>
              <a:t>Nutrients in the mineral dust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064098"/>
            <a:ext cx="5446214" cy="5062065"/>
          </a:xfrm>
        </p:spPr>
        <p:txBody>
          <a:bodyPr>
            <a:normAutofit/>
          </a:bodyPr>
          <a:lstStyle/>
          <a:p>
            <a:r>
              <a:rPr lang="en-US" sz="2800" b="1" dirty="0"/>
              <a:t>Mineralogical composition</a:t>
            </a:r>
          </a:p>
          <a:p>
            <a:pPr lvl="1"/>
            <a:r>
              <a:rPr lang="en-US" sz="2400" dirty="0"/>
              <a:t>Clay (</a:t>
            </a:r>
            <a:r>
              <a:rPr lang="en-US" sz="2400" dirty="0" err="1"/>
              <a:t>illite</a:t>
            </a:r>
            <a:r>
              <a:rPr lang="en-US" sz="2400" dirty="0"/>
              <a:t>, kaolinite)</a:t>
            </a:r>
          </a:p>
          <a:p>
            <a:pPr lvl="1"/>
            <a:r>
              <a:rPr lang="en-US" sz="2400" dirty="0"/>
              <a:t>Carbonates (calcite, dolomite)</a:t>
            </a:r>
          </a:p>
          <a:p>
            <a:pPr lvl="1"/>
            <a:r>
              <a:rPr lang="en-US" sz="2400" b="1" dirty="0"/>
              <a:t>Phosphates</a:t>
            </a:r>
            <a:r>
              <a:rPr lang="en-US" sz="2400" dirty="0"/>
              <a:t> (apatite)</a:t>
            </a:r>
          </a:p>
          <a:p>
            <a:pPr lvl="1"/>
            <a:r>
              <a:rPr lang="en-US" sz="2400" b="1" dirty="0"/>
              <a:t>Fe</a:t>
            </a:r>
            <a:r>
              <a:rPr lang="en-US" sz="2400" dirty="0"/>
              <a:t> oxides (hematite, goethite)</a:t>
            </a:r>
          </a:p>
          <a:p>
            <a:r>
              <a:rPr lang="en-US" sz="2800" dirty="0">
                <a:solidFill>
                  <a:srgbClr val="008000"/>
                </a:solidFill>
              </a:rPr>
              <a:t>What is </a:t>
            </a:r>
            <a:r>
              <a:rPr lang="en-US" sz="2800" b="1" dirty="0">
                <a:solidFill>
                  <a:srgbClr val="008000"/>
                </a:solidFill>
              </a:rPr>
              <a:t>bioavailable</a:t>
            </a:r>
            <a:r>
              <a:rPr lang="en-US" sz="2800" dirty="0">
                <a:solidFill>
                  <a:srgbClr val="008000"/>
                </a:solidFill>
              </a:rPr>
              <a:t> is the </a:t>
            </a:r>
            <a:r>
              <a:rPr lang="en-US" sz="2800" b="1" dirty="0">
                <a:solidFill>
                  <a:srgbClr val="008000"/>
                </a:solidFill>
              </a:rPr>
              <a:t>water-soluble fraction</a:t>
            </a:r>
            <a:r>
              <a:rPr lang="en-US" sz="2800" b="1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7788" y="1178517"/>
            <a:ext cx="2969360" cy="39117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98660" y="5266100"/>
            <a:ext cx="2505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TEM images of marine aerosols </a:t>
            </a:r>
          </a:p>
          <a:p>
            <a:r>
              <a:rPr lang="en-US" dirty="0" err="1"/>
              <a:t>Buseck</a:t>
            </a:r>
            <a:r>
              <a:rPr lang="en-US" dirty="0"/>
              <a:t> et al., (1999)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651331"/>
            <a:ext cx="5672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(Fe input into the surface water) </a:t>
            </a:r>
            <a:r>
              <a:rPr lang="en-US" sz="2400" dirty="0"/>
              <a:t> </a:t>
            </a:r>
          </a:p>
          <a:p>
            <a:r>
              <a:rPr lang="en-US" sz="2400" dirty="0"/>
              <a:t>	= </a:t>
            </a:r>
            <a:r>
              <a:rPr lang="en-US" sz="2400" dirty="0">
                <a:solidFill>
                  <a:srgbClr val="FF0000"/>
                </a:solidFill>
              </a:rPr>
              <a:t>(1) mass of dust deposition</a:t>
            </a:r>
            <a:r>
              <a:rPr lang="en-US" sz="2400" dirty="0"/>
              <a:t> </a:t>
            </a:r>
          </a:p>
          <a:p>
            <a:r>
              <a:rPr lang="en-US" sz="2400" dirty="0"/>
              <a:t>	x </a:t>
            </a:r>
            <a:r>
              <a:rPr lang="en-US" sz="2400" dirty="0">
                <a:solidFill>
                  <a:srgbClr val="0000FF"/>
                </a:solidFill>
              </a:rPr>
              <a:t>(2) fraction of total Fe in the dust </a:t>
            </a:r>
          </a:p>
          <a:p>
            <a:r>
              <a:rPr lang="en-US" sz="2400" dirty="0"/>
              <a:t>	x </a:t>
            </a:r>
            <a:r>
              <a:rPr lang="en-US" sz="2400" dirty="0">
                <a:solidFill>
                  <a:srgbClr val="008000"/>
                </a:solidFill>
              </a:rPr>
              <a:t>(3) soluble fraction of Fe</a:t>
            </a:r>
          </a:p>
        </p:txBody>
      </p:sp>
    </p:spTree>
    <p:extLst>
      <p:ext uri="{BB962C8B-B14F-4D97-AF65-F5344CB8AC3E}">
        <p14:creationId xmlns:p14="http://schemas.microsoft.com/office/powerpoint/2010/main" val="2846410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892969" y="178594"/>
            <a:ext cx="7358063" cy="1071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200"/>
            </a:lvl1pPr>
          </a:lstStyle>
          <a:p>
            <a:r>
              <a:rPr sz="4400" dirty="0"/>
              <a:t>Geochemical balances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sz="half" idx="1"/>
          </p:nvPr>
        </p:nvSpPr>
        <p:spPr>
          <a:xfrm>
            <a:off x="678656" y="1366242"/>
            <a:ext cx="7358063" cy="183058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880181" indent="-344418">
              <a:defRPr sz="3600"/>
            </a:pPr>
            <a:r>
              <a:rPr lang="en-US" dirty="0"/>
              <a:t>Mass balance</a:t>
            </a:r>
          </a:p>
          <a:p>
            <a:pPr marL="1192709" lvl="1" indent="-344418">
              <a:defRPr sz="3600"/>
            </a:pPr>
            <a:r>
              <a:rPr lang="en-US" dirty="0"/>
              <a:t>Reservoir: ocean</a:t>
            </a:r>
          </a:p>
          <a:p>
            <a:pPr marL="1192709" lvl="1" indent="-344418">
              <a:defRPr sz="3600"/>
            </a:pPr>
            <a:r>
              <a:rPr dirty="0"/>
              <a:t>Steady-state: (input) = (output)</a:t>
            </a:r>
          </a:p>
        </p:txBody>
      </p:sp>
      <p:pic>
        <p:nvPicPr>
          <p:cNvPr id="185" name="salt-steadystat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6305" y="3669680"/>
            <a:ext cx="5831086" cy="24025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83735812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848"/>
            <a:ext cx="8229600" cy="388993"/>
          </a:xfrm>
        </p:spPr>
        <p:txBody>
          <a:bodyPr>
            <a:normAutofit fontScale="90000"/>
          </a:bodyPr>
          <a:lstStyle/>
          <a:p>
            <a:r>
              <a:rPr lang="en-US" dirty="0"/>
              <a:t>Soluble Fe fraction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656"/>
            <a:ext cx="8466566" cy="5073507"/>
          </a:xfrm>
        </p:spPr>
        <p:txBody>
          <a:bodyPr>
            <a:normAutofit/>
          </a:bodyPr>
          <a:lstStyle/>
          <a:p>
            <a:r>
              <a:rPr lang="en-US" sz="2400" dirty="0"/>
              <a:t>Mechanisms for mobilization of Fe are not well known</a:t>
            </a:r>
          </a:p>
          <a:p>
            <a:r>
              <a:rPr lang="en-US" sz="2400" dirty="0"/>
              <a:t>Observed soluble Fe fraction </a:t>
            </a:r>
            <a:r>
              <a:rPr lang="en-US" sz="2400" dirty="0">
                <a:sym typeface="Wingdings"/>
              </a:rPr>
              <a:t></a:t>
            </a:r>
            <a:r>
              <a:rPr lang="en-US" sz="2400" dirty="0"/>
              <a:t> 0.001% to 90%</a:t>
            </a:r>
          </a:p>
          <a:p>
            <a:r>
              <a:rPr lang="en-US" sz="2400" dirty="0"/>
              <a:t>In order to satisfy the Fe demand of marine phytoplankton, we need about 0.5% to 2% solubility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44072" y="3525160"/>
            <a:ext cx="7344946" cy="2798267"/>
            <a:chOff x="880936" y="3902743"/>
            <a:chExt cx="7344946" cy="2798267"/>
          </a:xfrm>
        </p:grpSpPr>
        <p:pic>
          <p:nvPicPr>
            <p:cNvPr id="5" name="Picture 4" descr="Screenshot 2014-10-01 18.15.2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936" y="3902743"/>
              <a:ext cx="6795791" cy="279826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908071" y="4439464"/>
              <a:ext cx="3317811" cy="155610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11036" y="4656861"/>
              <a:ext cx="25856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Total Fe (yellow)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33917" y="5415135"/>
              <a:ext cx="31118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Soluble Fe (green)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8852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186"/>
            <a:ext cx="8229600" cy="700266"/>
          </a:xfrm>
        </p:spPr>
        <p:txBody>
          <a:bodyPr>
            <a:normAutofit fontScale="90000"/>
          </a:bodyPr>
          <a:lstStyle/>
          <a:p>
            <a:r>
              <a:rPr lang="en-US" dirty="0"/>
              <a:t>Fe chemistry in the seawater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4901"/>
            <a:ext cx="8497570" cy="5503075"/>
          </a:xfrm>
        </p:spPr>
        <p:txBody>
          <a:bodyPr>
            <a:normAutofit/>
          </a:bodyPr>
          <a:lstStyle/>
          <a:p>
            <a:r>
              <a:rPr lang="en-US" sz="2800" dirty="0"/>
              <a:t>What happens to the mineral Fe after its deposition over the surface ocean?</a:t>
            </a:r>
          </a:p>
          <a:p>
            <a:pPr lvl="1"/>
            <a:r>
              <a:rPr lang="en-US" sz="2400" dirty="0"/>
              <a:t>Hydrolysis reactions</a:t>
            </a:r>
          </a:p>
          <a:p>
            <a:pPr lvl="1"/>
            <a:r>
              <a:rPr lang="en-US" sz="2400" dirty="0"/>
              <a:t>Scavenging onto particles</a:t>
            </a:r>
          </a:p>
          <a:p>
            <a:pPr lvl="1"/>
            <a:r>
              <a:rPr lang="en-US" sz="2400" dirty="0"/>
              <a:t>Binding with organic ligands</a:t>
            </a:r>
          </a:p>
          <a:p>
            <a:pPr lvl="1"/>
            <a:r>
              <a:rPr lang="en-US" sz="2400" dirty="0"/>
              <a:t>Photochemical reactions</a:t>
            </a:r>
          </a:p>
          <a:p>
            <a:endParaRPr lang="en-US" sz="2800" dirty="0"/>
          </a:p>
        </p:txBody>
      </p:sp>
      <p:pic>
        <p:nvPicPr>
          <p:cNvPr id="4" name="Picture 3" descr="Screenshot 2014-10-06 23.01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9" y="3694372"/>
            <a:ext cx="4012524" cy="29891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48241" y="6211268"/>
            <a:ext cx="3938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Boyd and Ellwood (2010) Nat. </a:t>
            </a:r>
            <a:r>
              <a:rPr lang="en-US" dirty="0" err="1"/>
              <a:t>Geosci</a:t>
            </a:r>
            <a:r>
              <a:rPr lang="en-US" dirty="0"/>
              <a:t>.</a:t>
            </a:r>
          </a:p>
        </p:txBody>
      </p:sp>
      <p:pic>
        <p:nvPicPr>
          <p:cNvPr id="6" name="Picture 5" descr="Screenshot 2014-10-06 23.10.3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71" y="3380072"/>
            <a:ext cx="2210542" cy="283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168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23228" cy="482195"/>
          </a:xfrm>
        </p:spPr>
        <p:txBody>
          <a:bodyPr>
            <a:normAutofit fontScale="90000"/>
          </a:bodyPr>
          <a:lstStyle/>
          <a:p>
            <a:r>
              <a:rPr lang="en-US" dirty="0"/>
              <a:t>Large-scale distribution of Fe</a:t>
            </a:r>
          </a:p>
        </p:txBody>
      </p:sp>
      <p:pic>
        <p:nvPicPr>
          <p:cNvPr id="4" name="Picture 3" descr="Screenshot 2014-10-07 00.59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85" y="1125705"/>
            <a:ext cx="6594200" cy="2655187"/>
          </a:xfrm>
          <a:prstGeom prst="rect">
            <a:avLst/>
          </a:prstGeom>
        </p:spPr>
      </p:pic>
      <p:pic>
        <p:nvPicPr>
          <p:cNvPr id="5" name="Picture 4" descr="Screenshot 2014-10-07 01.01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85" y="3912441"/>
            <a:ext cx="6739186" cy="2740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729" y="2021718"/>
            <a:ext cx="73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0729" y="5009036"/>
            <a:ext cx="731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O</a:t>
            </a:r>
            <a:r>
              <a:rPr lang="en-US" sz="2800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22576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892969" y="642937"/>
            <a:ext cx="7358063" cy="77688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400"/>
            </a:lvl1pPr>
          </a:lstStyle>
          <a:p>
            <a:r>
              <a:t>Inventory and flux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58CB5A-8A0D-F247-B38A-741B08F32EB4}"/>
              </a:ext>
            </a:extLst>
          </p:cNvPr>
          <p:cNvSpPr txBox="1"/>
          <p:nvPr/>
        </p:nvSpPr>
        <p:spPr>
          <a:xfrm>
            <a:off x="575088" y="3556951"/>
            <a:ext cx="82447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Inventory: total amount in the reservoir (</a:t>
            </a:r>
            <a:r>
              <a:rPr lang="en-US" sz="2800" dirty="0" err="1"/>
              <a:t>mol</a:t>
            </a:r>
            <a:r>
              <a:rPr lang="en-US" sz="2800" dirty="0"/>
              <a:t>, kg, ...)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Flux: rate of input or output (</a:t>
            </a:r>
            <a:r>
              <a:rPr lang="en-US" sz="2800" dirty="0" err="1"/>
              <a:t>mol</a:t>
            </a:r>
            <a:r>
              <a:rPr lang="en-US" sz="2800" dirty="0"/>
              <a:t>/s, kg/s, ...)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Mean Residence Time (MRT) = Inventory / Flux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pic>
        <p:nvPicPr>
          <p:cNvPr id="5" name="droppedImage.png">
            <a:extLst>
              <a:ext uri="{FF2B5EF4-FFF2-40B4-BE49-F238E27FC236}">
                <a16:creationId xmlns:a16="http://schemas.microsoft.com/office/drawing/2014/main" id="{569EDB4E-4469-044C-9C76-8B80B99D1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6461" y="2099952"/>
            <a:ext cx="5842000" cy="952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5545663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8631</TotalTime>
  <Words>2858</Words>
  <Application>Microsoft Macintosh PowerPoint</Application>
  <PresentationFormat>On-screen Show (4:3)</PresentationFormat>
  <Paragraphs>423</Paragraphs>
  <Slides>82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9" baseType="lpstr">
      <vt:lpstr>Arial</vt:lpstr>
      <vt:lpstr>Calibri</vt:lpstr>
      <vt:lpstr>Gill Sans</vt:lpstr>
      <vt:lpstr>Symbol</vt:lpstr>
      <vt:lpstr>Wingdings</vt:lpstr>
      <vt:lpstr>Office Theme</vt:lpstr>
      <vt:lpstr>Equation</vt:lpstr>
      <vt:lpstr>Part II: chemical oceanography</vt:lpstr>
      <vt:lpstr>The origin</vt:lpstr>
      <vt:lpstr>Cosmic abundance</vt:lpstr>
      <vt:lpstr>Cooling and solidification of the early Earth</vt:lpstr>
      <vt:lpstr>Early life</vt:lpstr>
      <vt:lpstr>The Archean Earth </vt:lpstr>
      <vt:lpstr>Early Atmosphere</vt:lpstr>
      <vt:lpstr>Geochemical balances</vt:lpstr>
      <vt:lpstr>Inventory and flux</vt:lpstr>
      <vt:lpstr>Some example</vt:lpstr>
      <vt:lpstr>Mackenzie-Garrels mass balance</vt:lpstr>
      <vt:lpstr>PowerPoint Presentation</vt:lpstr>
      <vt:lpstr>PowerPoint Presentation</vt:lpstr>
      <vt:lpstr>Salinity</vt:lpstr>
      <vt:lpstr>Salinity</vt:lpstr>
      <vt:lpstr>Weathering</vt:lpstr>
      <vt:lpstr>Photosynthesis</vt:lpstr>
      <vt:lpstr>Basic concepts and terms in metabolism</vt:lpstr>
      <vt:lpstr>Basic concepts and terms</vt:lpstr>
      <vt:lpstr>Early Photosynthetic reactions</vt:lpstr>
      <vt:lpstr>Oxygenation of the atmosphere</vt:lpstr>
      <vt:lpstr>Photosynthesis</vt:lpstr>
      <vt:lpstr>Elemental composition of microbes</vt:lpstr>
      <vt:lpstr>Redfield Ratio</vt:lpstr>
      <vt:lpstr>Photosynthesis</vt:lpstr>
      <vt:lpstr>What regulates primary productivity?</vt:lpstr>
      <vt:lpstr>Pattern of global ocean productivity</vt:lpstr>
      <vt:lpstr>Surface nutrient distribution</vt:lpstr>
      <vt:lpstr>PowerPoint Presentation</vt:lpstr>
      <vt:lpstr>Nutrient uptake kinetics</vt:lpstr>
      <vt:lpstr>Two regimes of nutrient uptake</vt:lpstr>
      <vt:lpstr>The role of cell size</vt:lpstr>
      <vt:lpstr>Pico-phytoplankton</vt:lpstr>
      <vt:lpstr>Diazotrophs</vt:lpstr>
      <vt:lpstr>Diatom</vt:lpstr>
      <vt:lpstr>Coccolithophorids</vt:lpstr>
      <vt:lpstr>Flagellates</vt:lpstr>
      <vt:lpstr>Light</vt:lpstr>
      <vt:lpstr>Variation of light with depth</vt:lpstr>
      <vt:lpstr>A typical vertical profiles</vt:lpstr>
      <vt:lpstr>Seasonal cycle of photosynthesis</vt:lpstr>
      <vt:lpstr>Sverdrup Hypothesis: A theory for spring bloom</vt:lpstr>
      <vt:lpstr>Critical depth theory (Sverdrup theory)</vt:lpstr>
      <vt:lpstr>Critical turbulence theory</vt:lpstr>
      <vt:lpstr>Seasonality of the surface mixed layer</vt:lpstr>
      <vt:lpstr>PowerPoint Presentation</vt:lpstr>
      <vt:lpstr>Seasonal progression</vt:lpstr>
      <vt:lpstr>Large scale distribution of nutrients</vt:lpstr>
      <vt:lpstr>Subpolar productivity</vt:lpstr>
      <vt:lpstr>Subtropical productivity</vt:lpstr>
      <vt:lpstr>Subtropical vs subpolar productivity</vt:lpstr>
      <vt:lpstr>GPP, NPP and NCP</vt:lpstr>
      <vt:lpstr>GPP, NPP and NCP</vt:lpstr>
      <vt:lpstr>Observing ocean productivity</vt:lpstr>
      <vt:lpstr>Ship-based, in-situ measurement of biological productivity</vt:lpstr>
      <vt:lpstr>Ship-based, in-situ measurement of biological productivity</vt:lpstr>
      <vt:lpstr>HW: calculating NPP</vt:lpstr>
      <vt:lpstr>Measuring chlorophyll from space</vt:lpstr>
      <vt:lpstr>From chlorophyll to NPP</vt:lpstr>
      <vt:lpstr>Global, satellite based map of NPP</vt:lpstr>
      <vt:lpstr>Issues with satellite-based productivity</vt:lpstr>
      <vt:lpstr>Nitrogen mass balance</vt:lpstr>
      <vt:lpstr>“New” and “Recycled” production</vt:lpstr>
      <vt:lpstr>Nutrient and carbon cycling</vt:lpstr>
      <vt:lpstr>Vertical profile of sinking particles</vt:lpstr>
      <vt:lpstr>Measuring marine particles by sediment traps</vt:lpstr>
      <vt:lpstr>Sinking organic matter</vt:lpstr>
      <vt:lpstr>Particle size spectrum</vt:lpstr>
      <vt:lpstr>Respiration at depth</vt:lpstr>
      <vt:lpstr>Large scale distribution of nutrients</vt:lpstr>
      <vt:lpstr>PowerPoint Presentation</vt:lpstr>
      <vt:lpstr>Contrasting different nutrient cycling</vt:lpstr>
      <vt:lpstr>Redfield ratio</vt:lpstr>
      <vt:lpstr>N*: decoupling between N and P</vt:lpstr>
      <vt:lpstr>N*: decoupling between N and P</vt:lpstr>
      <vt:lpstr>Pattern of global ocean productivity</vt:lpstr>
      <vt:lpstr>Micro-nutrient</vt:lpstr>
      <vt:lpstr>Fe limitation of marine productivity</vt:lpstr>
      <vt:lpstr>Nutrients in the mineral dust</vt:lpstr>
      <vt:lpstr>Soluble Fe fraction</vt:lpstr>
      <vt:lpstr>Fe chemistry in the seawater</vt:lpstr>
      <vt:lpstr>Large-scale distribution of Fe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 3: Transport fundamentals</dc:title>
  <dc:creator>Taka Ito</dc:creator>
  <cp:lastModifiedBy>Ito, Takamitsu</cp:lastModifiedBy>
  <cp:revision>301</cp:revision>
  <cp:lastPrinted>2018-10-30T15:21:08Z</cp:lastPrinted>
  <dcterms:created xsi:type="dcterms:W3CDTF">2013-08-21T00:38:53Z</dcterms:created>
  <dcterms:modified xsi:type="dcterms:W3CDTF">2018-11-01T14:03:53Z</dcterms:modified>
</cp:coreProperties>
</file>