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62" r:id="rId2"/>
    <p:sldId id="261" r:id="rId3"/>
    <p:sldId id="258" r:id="rId4"/>
    <p:sldId id="256" r:id="rId5"/>
    <p:sldId id="259" r:id="rId6"/>
    <p:sldId id="257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611"/>
    <p:restoredTop sz="94669"/>
  </p:normalViewPr>
  <p:slideViewPr>
    <p:cSldViewPr snapToGrid="0" snapToObjects="1">
      <p:cViewPr varScale="1">
        <p:scale>
          <a:sx n="131" d="100"/>
          <a:sy n="131" d="100"/>
        </p:scale>
        <p:origin x="162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2D9C2-F46F-7E41-8846-8B4E4EE88641}" type="datetimeFigureOut">
              <a:rPr lang="en-US" smtClean="0"/>
              <a:t>9/26/18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EA5C6-B07E-FF41-9C65-867FEE7A1D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5316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2D9C2-F46F-7E41-8846-8B4E4EE88641}" type="datetimeFigureOut">
              <a:rPr lang="en-US" smtClean="0"/>
              <a:t>9/26/18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EA5C6-B07E-FF41-9C65-867FEE7A1D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363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2D9C2-F46F-7E41-8846-8B4E4EE88641}" type="datetimeFigureOut">
              <a:rPr lang="en-US" smtClean="0"/>
              <a:t>9/26/18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EA5C6-B07E-FF41-9C65-867FEE7A1D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9719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2D9C2-F46F-7E41-8846-8B4E4EE88641}" type="datetimeFigureOut">
              <a:rPr lang="en-US" smtClean="0"/>
              <a:t>9/26/18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EA5C6-B07E-FF41-9C65-867FEE7A1D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165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2D9C2-F46F-7E41-8846-8B4E4EE88641}" type="datetimeFigureOut">
              <a:rPr lang="en-US" smtClean="0"/>
              <a:t>9/26/18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EA5C6-B07E-FF41-9C65-867FEE7A1D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1066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2D9C2-F46F-7E41-8846-8B4E4EE88641}" type="datetimeFigureOut">
              <a:rPr lang="en-US" smtClean="0"/>
              <a:t>9/26/18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EA5C6-B07E-FF41-9C65-867FEE7A1D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020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2D9C2-F46F-7E41-8846-8B4E4EE88641}" type="datetimeFigureOut">
              <a:rPr lang="en-US" smtClean="0"/>
              <a:t>9/26/18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EA5C6-B07E-FF41-9C65-867FEE7A1D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48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2D9C2-F46F-7E41-8846-8B4E4EE88641}" type="datetimeFigureOut">
              <a:rPr lang="en-US" smtClean="0"/>
              <a:t>9/26/18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EA5C6-B07E-FF41-9C65-867FEE7A1D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3049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2D9C2-F46F-7E41-8846-8B4E4EE88641}" type="datetimeFigureOut">
              <a:rPr lang="en-US" smtClean="0"/>
              <a:t>9/26/18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EA5C6-B07E-FF41-9C65-867FEE7A1D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105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2D9C2-F46F-7E41-8846-8B4E4EE88641}" type="datetimeFigureOut">
              <a:rPr lang="en-US" smtClean="0"/>
              <a:t>9/26/18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EA5C6-B07E-FF41-9C65-867FEE7A1D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6649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2D9C2-F46F-7E41-8846-8B4E4EE88641}" type="datetimeFigureOut">
              <a:rPr lang="en-US" smtClean="0"/>
              <a:t>9/26/18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EA5C6-B07E-FF41-9C65-867FEE7A1D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7753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42D9C2-F46F-7E41-8846-8B4E4EE88641}" type="datetimeFigureOut">
              <a:rPr lang="en-US" smtClean="0"/>
              <a:t>9/26/18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BEA5C6-B07E-FF41-9C65-867FEE7A1D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444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945" y="2078181"/>
            <a:ext cx="8423563" cy="415636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89709" y="263693"/>
            <a:ext cx="59020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Red = PGF</a:t>
            </a:r>
          </a:p>
          <a:p>
            <a:r>
              <a:rPr lang="en-US" sz="2800" dirty="0">
                <a:solidFill>
                  <a:srgbClr val="0070C0"/>
                </a:solidFill>
              </a:rPr>
              <a:t>Blue = Coriolis</a:t>
            </a:r>
          </a:p>
          <a:p>
            <a:r>
              <a:rPr lang="en-US" sz="2800" dirty="0"/>
              <a:t>Black dash = Geostrophic flow 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4281055" y="3491343"/>
            <a:ext cx="467589" cy="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5902034" y="2576945"/>
            <a:ext cx="13857" cy="55418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4378036" y="5597239"/>
            <a:ext cx="96981" cy="52647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4502725" y="5015345"/>
            <a:ext cx="110839" cy="512619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 flipV="1">
            <a:off x="3740727" y="3491348"/>
            <a:ext cx="491837" cy="1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5902034" y="3200395"/>
            <a:ext cx="1" cy="581896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4232564" y="3491343"/>
            <a:ext cx="0" cy="665019"/>
          </a:xfrm>
          <a:prstGeom prst="straightConnector1">
            <a:avLst/>
          </a:prstGeom>
          <a:ln w="57150">
            <a:solidFill>
              <a:schemeClr val="tx1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5915891" y="3200395"/>
            <a:ext cx="665018" cy="0"/>
          </a:xfrm>
          <a:prstGeom prst="straightConnector1">
            <a:avLst/>
          </a:prstGeom>
          <a:ln w="57150">
            <a:solidFill>
              <a:schemeClr val="tx1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4558144" y="5527964"/>
            <a:ext cx="706583" cy="207818"/>
          </a:xfrm>
          <a:prstGeom prst="straightConnector1">
            <a:avLst/>
          </a:prstGeom>
          <a:ln w="57150">
            <a:solidFill>
              <a:schemeClr val="tx1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7042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438438"/>
          </a:xfrm>
        </p:spPr>
        <p:txBody>
          <a:bodyPr>
            <a:normAutofit fontScale="90000"/>
          </a:bodyPr>
          <a:lstStyle/>
          <a:p>
            <a:r>
              <a:rPr lang="en-US" dirty="0"/>
              <a:t>Geostrophic calculation using SSH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27018"/>
            <a:ext cx="7886700" cy="4749945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Calculate SSH gradient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Calculate Coriolis parameter,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A: </a:t>
            </a:r>
            <a:r>
              <a:rPr lang="en-US" dirty="0">
                <a:latin typeface="Symbol" charset="2"/>
                <a:ea typeface="Symbol" charset="2"/>
                <a:cs typeface="Symbol" charset="2"/>
              </a:rPr>
              <a:t>Dh</a:t>
            </a:r>
            <a:r>
              <a:rPr lang="en-US" dirty="0"/>
              <a:t> = 0.2 (m), </a:t>
            </a:r>
            <a:r>
              <a:rPr lang="en-US" dirty="0">
                <a:latin typeface="Symbol" charset="2"/>
                <a:ea typeface="Symbol" charset="2"/>
                <a:cs typeface="Symbol" charset="2"/>
              </a:rPr>
              <a:t>D</a:t>
            </a:r>
            <a:r>
              <a:rPr lang="en-US" dirty="0"/>
              <a:t>X = 3 x 10</a:t>
            </a:r>
            <a:r>
              <a:rPr lang="en-US" baseline="30000" dirty="0"/>
              <a:t>6</a:t>
            </a:r>
            <a:r>
              <a:rPr lang="en-US" dirty="0"/>
              <a:t> (m), f = 0.7 x 10</a:t>
            </a:r>
            <a:r>
              <a:rPr lang="en-US" baseline="30000" dirty="0"/>
              <a:t>-4</a:t>
            </a:r>
            <a:r>
              <a:rPr lang="en-US" dirty="0"/>
              <a:t> (s</a:t>
            </a:r>
            <a:r>
              <a:rPr lang="en-US" baseline="30000" dirty="0"/>
              <a:t>-1</a:t>
            </a:r>
            <a:r>
              <a:rPr lang="en-US" dirty="0"/>
              <a:t>), and U = 0.9 x 10</a:t>
            </a:r>
            <a:r>
              <a:rPr lang="en-US" baseline="30000" dirty="0"/>
              <a:t>-2</a:t>
            </a:r>
            <a:r>
              <a:rPr lang="en-US" dirty="0"/>
              <a:t> (m/s).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B: </a:t>
            </a:r>
            <a:r>
              <a:rPr lang="en-US" dirty="0">
                <a:latin typeface="Symbol" charset="2"/>
                <a:ea typeface="Symbol" charset="2"/>
                <a:cs typeface="Symbol" charset="2"/>
              </a:rPr>
              <a:t>Dh</a:t>
            </a:r>
            <a:r>
              <a:rPr lang="en-US" dirty="0"/>
              <a:t> = 2 (m), </a:t>
            </a:r>
            <a:r>
              <a:rPr lang="en-US" dirty="0">
                <a:latin typeface="Symbol" charset="2"/>
                <a:ea typeface="Symbol" charset="2"/>
                <a:cs typeface="Symbol" charset="2"/>
              </a:rPr>
              <a:t>D</a:t>
            </a:r>
            <a:r>
              <a:rPr lang="en-US" dirty="0"/>
              <a:t>X = 1.5 x 10</a:t>
            </a:r>
            <a:r>
              <a:rPr lang="en-US" baseline="30000" dirty="0"/>
              <a:t>6</a:t>
            </a:r>
            <a:r>
              <a:rPr lang="en-US" dirty="0"/>
              <a:t> (m), f = 1.3 x 10</a:t>
            </a:r>
            <a:r>
              <a:rPr lang="en-US" baseline="30000" dirty="0"/>
              <a:t>-4</a:t>
            </a:r>
            <a:r>
              <a:rPr lang="en-US" dirty="0"/>
              <a:t> (s</a:t>
            </a:r>
            <a:r>
              <a:rPr lang="en-US" baseline="30000" dirty="0"/>
              <a:t>-1</a:t>
            </a:r>
            <a:r>
              <a:rPr lang="en-US" dirty="0"/>
              <a:t>), and U = 10 x 10</a:t>
            </a:r>
            <a:r>
              <a:rPr lang="en-US" baseline="30000" dirty="0"/>
              <a:t>-2</a:t>
            </a:r>
            <a:r>
              <a:rPr lang="en-US" dirty="0"/>
              <a:t> (m/s).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C: </a:t>
            </a:r>
            <a:r>
              <a:rPr lang="en-US" dirty="0">
                <a:latin typeface="Symbol" charset="2"/>
                <a:ea typeface="Symbol" charset="2"/>
                <a:cs typeface="Symbol" charset="2"/>
              </a:rPr>
              <a:t>Dh</a:t>
            </a:r>
            <a:r>
              <a:rPr lang="en-US" dirty="0"/>
              <a:t> = 1 (m), </a:t>
            </a:r>
            <a:r>
              <a:rPr lang="en-US" dirty="0">
                <a:latin typeface="Symbol" charset="2"/>
                <a:ea typeface="Symbol" charset="2"/>
                <a:cs typeface="Symbol" charset="2"/>
              </a:rPr>
              <a:t>D</a:t>
            </a:r>
            <a:r>
              <a:rPr lang="en-US" dirty="0"/>
              <a:t>X = 0.7 x 10</a:t>
            </a:r>
            <a:r>
              <a:rPr lang="en-US" baseline="30000" dirty="0"/>
              <a:t>6</a:t>
            </a:r>
            <a:r>
              <a:rPr lang="en-US" dirty="0"/>
              <a:t> (m), f = 1 x 10</a:t>
            </a:r>
            <a:r>
              <a:rPr lang="en-US" baseline="30000" dirty="0"/>
              <a:t>-4</a:t>
            </a:r>
            <a:r>
              <a:rPr lang="en-US" dirty="0"/>
              <a:t> (s</a:t>
            </a:r>
            <a:r>
              <a:rPr lang="en-US" baseline="30000" dirty="0"/>
              <a:t>-1</a:t>
            </a:r>
            <a:r>
              <a:rPr lang="en-US" dirty="0"/>
              <a:t>), and U = 14 x 10</a:t>
            </a:r>
            <a:r>
              <a:rPr lang="en-US" baseline="30000" dirty="0"/>
              <a:t>-2</a:t>
            </a:r>
            <a:r>
              <a:rPr lang="en-US" dirty="0"/>
              <a:t> (m/s).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3714" y="1427018"/>
            <a:ext cx="2171700" cy="105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9303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0364" y="1469903"/>
            <a:ext cx="4024400" cy="539744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224242" y="1469903"/>
            <a:ext cx="14824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Bahamas (east)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933055" y="1471222"/>
            <a:ext cx="12746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Florida (west)</a:t>
            </a:r>
          </a:p>
        </p:txBody>
      </p:sp>
    </p:spTree>
    <p:extLst>
      <p:ext uri="{BB962C8B-B14F-4D97-AF65-F5344CB8AC3E}">
        <p14:creationId xmlns:p14="http://schemas.microsoft.com/office/powerpoint/2010/main" val="4739196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0364" y="1469903"/>
            <a:ext cx="4024400" cy="5397442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>
            <a:off x="5396519" y="3269678"/>
            <a:ext cx="983326" cy="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3103418" y="3269677"/>
            <a:ext cx="720436" cy="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224242" y="1469903"/>
            <a:ext cx="14824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Bahamas (east)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933055" y="1471222"/>
            <a:ext cx="12746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Florida (west)</a:t>
            </a:r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3103418" y="1288478"/>
            <a:ext cx="2784764" cy="40178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379845" y="3008067"/>
            <a:ext cx="20021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Less dense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150101" y="3008067"/>
            <a:ext cx="20021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More dense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576455" y="809422"/>
            <a:ext cx="6650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70C0"/>
                </a:solidFill>
              </a:rPr>
              <a:t>H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972150" y="1167040"/>
            <a:ext cx="6650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L</a:t>
            </a:r>
          </a:p>
        </p:txBody>
      </p:sp>
    </p:spTree>
    <p:extLst>
      <p:ext uri="{BB962C8B-B14F-4D97-AF65-F5344CB8AC3E}">
        <p14:creationId xmlns:p14="http://schemas.microsoft.com/office/powerpoint/2010/main" val="6630339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0364" y="1469903"/>
            <a:ext cx="4024400" cy="5397442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>
            <a:off x="5396519" y="3269678"/>
            <a:ext cx="983326" cy="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3103418" y="3269677"/>
            <a:ext cx="720436" cy="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224242" y="1469903"/>
            <a:ext cx="14824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Bahamas (east)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933055" y="1471222"/>
            <a:ext cx="12746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Florida (west)</a:t>
            </a:r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3103418" y="1288478"/>
            <a:ext cx="2784764" cy="40178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379845" y="3008067"/>
            <a:ext cx="20021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Less dense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150101" y="3008067"/>
            <a:ext cx="20021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More dense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576455" y="809422"/>
            <a:ext cx="6650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70C0"/>
                </a:solidFill>
              </a:rPr>
              <a:t>H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972150" y="1167040"/>
            <a:ext cx="6650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L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 flipH="1">
            <a:off x="3637168" y="1981200"/>
            <a:ext cx="945396" cy="0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422158" y="2058145"/>
            <a:ext cx="862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00B050"/>
                </a:solidFill>
              </a:rPr>
              <a:t>PGF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4721109" y="1977684"/>
            <a:ext cx="841491" cy="17366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5193679" y="2058145"/>
            <a:ext cx="10305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Coriolis</a:t>
            </a:r>
          </a:p>
        </p:txBody>
      </p:sp>
    </p:spTree>
    <p:extLst>
      <p:ext uri="{BB962C8B-B14F-4D97-AF65-F5344CB8AC3E}">
        <p14:creationId xmlns:p14="http://schemas.microsoft.com/office/powerpoint/2010/main" val="18036423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0364" y="1469903"/>
            <a:ext cx="4024400" cy="5397442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>
            <a:off x="5396519" y="3269678"/>
            <a:ext cx="983326" cy="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3103418" y="3269677"/>
            <a:ext cx="720436" cy="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224242" y="1469903"/>
            <a:ext cx="14824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Bahamas (east)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933055" y="1471222"/>
            <a:ext cx="12746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Florida (west)</a:t>
            </a:r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3103418" y="1288478"/>
            <a:ext cx="2784764" cy="40178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379845" y="3008067"/>
            <a:ext cx="20021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Less dense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150101" y="3008067"/>
            <a:ext cx="20021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More dense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576455" y="809422"/>
            <a:ext cx="6650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70C0"/>
                </a:solidFill>
              </a:rPr>
              <a:t>H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972150" y="1167040"/>
            <a:ext cx="6650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L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 flipH="1">
            <a:off x="3637168" y="1981200"/>
            <a:ext cx="945396" cy="0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422158" y="2058145"/>
            <a:ext cx="862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00B050"/>
                </a:solidFill>
              </a:rPr>
              <a:t>PGF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4721109" y="1977684"/>
            <a:ext cx="841491" cy="17366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5193679" y="2058145"/>
            <a:ext cx="10305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Coriolis</a:t>
            </a:r>
          </a:p>
        </p:txBody>
      </p:sp>
      <p:sp>
        <p:nvSpPr>
          <p:cNvPr id="2" name="Oval 1"/>
          <p:cNvSpPr/>
          <p:nvPr/>
        </p:nvSpPr>
        <p:spPr>
          <a:xfrm>
            <a:off x="4374920" y="1714453"/>
            <a:ext cx="509067" cy="507781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>
            <a:stCxn id="2" idx="7"/>
            <a:endCxn id="2" idx="3"/>
          </p:cNvCxnSpPr>
          <p:nvPr/>
        </p:nvCxnSpPr>
        <p:spPr>
          <a:xfrm flipH="1">
            <a:off x="4449471" y="1788816"/>
            <a:ext cx="359965" cy="35905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stCxn id="2" idx="1"/>
            <a:endCxn id="2" idx="5"/>
          </p:cNvCxnSpPr>
          <p:nvPr/>
        </p:nvCxnSpPr>
        <p:spPr>
          <a:xfrm>
            <a:off x="4449471" y="1788816"/>
            <a:ext cx="359965" cy="35905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3402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49</TotalTime>
  <Words>185</Words>
  <Application>Microsoft Macintosh PowerPoint</Application>
  <PresentationFormat>On-screen Show (4:3)</PresentationFormat>
  <Paragraphs>37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Symbol</vt:lpstr>
      <vt:lpstr>Office Theme</vt:lpstr>
      <vt:lpstr>PowerPoint Presentation</vt:lpstr>
      <vt:lpstr>Geostrophic calculation using SSH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Ito, Takamitsu</dc:creator>
  <cp:lastModifiedBy>Microsoft Office User</cp:lastModifiedBy>
  <cp:revision>7</cp:revision>
  <dcterms:created xsi:type="dcterms:W3CDTF">2016-09-21T18:26:12Z</dcterms:created>
  <dcterms:modified xsi:type="dcterms:W3CDTF">2018-09-26T19:19:34Z</dcterms:modified>
</cp:coreProperties>
</file>